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3" r:id="rId9"/>
    <p:sldId id="280" r:id="rId10"/>
    <p:sldId id="264" r:id="rId11"/>
    <p:sldId id="269" r:id="rId12"/>
    <p:sldId id="274" r:id="rId13"/>
    <p:sldId id="270" r:id="rId14"/>
    <p:sldId id="265" r:id="rId15"/>
    <p:sldId id="272" r:id="rId16"/>
    <p:sldId id="271" r:id="rId17"/>
    <p:sldId id="266" r:id="rId18"/>
    <p:sldId id="267" r:id="rId19"/>
    <p:sldId id="278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3C45D7-B910-45A5-9437-7806F9EA9E4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51D86F-3932-4940-93D7-8C3561D9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0/0f/Bundesarchiv_Bild_183-H28708,_Paris,_Eifelturm,_Besuch_Adolf_Hitler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ELC_vxqhI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29600" cy="2895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Goudy Stout" pitchFamily="18" charset="0"/>
              </a:rPr>
              <a:t>SOCIAL CHANGE</a:t>
            </a:r>
            <a:br>
              <a:rPr lang="en-US" sz="6000" dirty="0" smtClean="0">
                <a:solidFill>
                  <a:srgbClr val="00B050"/>
                </a:solidFill>
                <a:latin typeface="Goudy Stout" pitchFamily="18" charset="0"/>
              </a:rPr>
            </a:br>
            <a:endParaRPr lang="en-US" sz="6000" dirty="0">
              <a:solidFill>
                <a:srgbClr val="00B050"/>
              </a:solidFill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ass.pakgalaxy.com/wp-content/uploads/2012/10/different-theories-of-social-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916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635"/>
                </a:solidFill>
                <a:latin typeface="Rockwell Extra Bold" pitchFamily="18" charset="0"/>
              </a:rPr>
              <a:t>DIFFUSION</a:t>
            </a:r>
            <a:endParaRPr lang="en-US" sz="6600" dirty="0">
              <a:solidFill>
                <a:srgbClr val="007635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The process of spreading cultural traits from one society to another… examples?</a:t>
            </a:r>
          </a:p>
          <a:p>
            <a:pPr>
              <a:buNone/>
            </a:pPr>
            <a:endParaRPr lang="en-US" sz="2400" dirty="0" smtClean="0">
              <a:latin typeface="Rockwell Extra Bold" pitchFamily="18" charset="0"/>
            </a:endParaRPr>
          </a:p>
          <a:p>
            <a:endParaRPr lang="en-US" sz="2400" dirty="0">
              <a:latin typeface="Rockwell Extra Bold" pitchFamily="18" charset="0"/>
            </a:endParaRPr>
          </a:p>
        </p:txBody>
      </p:sp>
      <p:pic>
        <p:nvPicPr>
          <p:cNvPr id="9218" name="Picture 2" descr="http://farm4.static.flickr.com/3611/3596835963_daab91cb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7010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635"/>
                </a:solidFill>
                <a:latin typeface="Rockwell Extra Bold" pitchFamily="18" charset="0"/>
              </a:rPr>
              <a:t>DIFFUSION</a:t>
            </a:r>
            <a:endParaRPr lang="en-US" sz="6600" dirty="0">
              <a:solidFill>
                <a:srgbClr val="007635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Rockwell Extra Bold" pitchFamily="18" charset="0"/>
              </a:rPr>
              <a:t>The process of spreading cultural traits from one society to another… examples?</a:t>
            </a:r>
          </a:p>
          <a:p>
            <a:r>
              <a:rPr lang="en-US" sz="2400" dirty="0" smtClean="0">
                <a:latin typeface="Rockwell Extra Bold" pitchFamily="18" charset="0"/>
              </a:rPr>
              <a:t>Societies that have the most contact with each other will have higher levels of diffusion</a:t>
            </a:r>
          </a:p>
          <a:p>
            <a:pPr>
              <a:buNone/>
            </a:pPr>
            <a:endParaRPr lang="en-US" sz="2400" dirty="0" smtClean="0">
              <a:latin typeface="Rockwell Extra Bold" pitchFamily="18" charset="0"/>
            </a:endParaRPr>
          </a:p>
          <a:p>
            <a:endParaRPr lang="en-US" sz="2400" dirty="0">
              <a:latin typeface="Rockwell Extra Bold" pitchFamily="18" charset="0"/>
            </a:endParaRPr>
          </a:p>
        </p:txBody>
      </p:sp>
      <p:pic>
        <p:nvPicPr>
          <p:cNvPr id="1028" name="Picture 4" descr="http://whatsyourbackground.net/wp-content/uploads/2010/10/1280-x-1024-Karate-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11908"/>
            <a:ext cx="5961289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635"/>
                </a:solidFill>
                <a:latin typeface="Rockwell Extra Bold" pitchFamily="18" charset="0"/>
              </a:rPr>
              <a:t>DIFFUSION</a:t>
            </a:r>
            <a:endParaRPr lang="en-US" sz="6600" dirty="0">
              <a:solidFill>
                <a:srgbClr val="007635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Rockwell Extra Bold" pitchFamily="18" charset="0"/>
              </a:rPr>
              <a:t>The process of spreading cultural traits from one society to another… examples?</a:t>
            </a:r>
          </a:p>
          <a:p>
            <a:r>
              <a:rPr lang="en-US" sz="2400" dirty="0" smtClean="0">
                <a:latin typeface="Rockwell Extra Bold" pitchFamily="18" charset="0"/>
              </a:rPr>
              <a:t>Today diffusion takes place much more rapidly that in the past… why?</a:t>
            </a:r>
          </a:p>
          <a:p>
            <a:pPr lvl="1"/>
            <a:r>
              <a:rPr lang="en-US" sz="2000" dirty="0">
                <a:latin typeface="Rockwell Extra Bold" pitchFamily="18" charset="0"/>
              </a:rPr>
              <a:t>Generally societies are more willing to adopt material culture than non-material culture</a:t>
            </a:r>
          </a:p>
          <a:p>
            <a:pPr>
              <a:buNone/>
            </a:pPr>
            <a:endParaRPr lang="en-US" sz="2400" dirty="0" smtClean="0">
              <a:latin typeface="Rockwell Extra Bold" pitchFamily="18" charset="0"/>
            </a:endParaRPr>
          </a:p>
          <a:p>
            <a:endParaRPr lang="en-US" sz="2400" dirty="0">
              <a:latin typeface="Rockwell Extra Bold" pitchFamily="18" charset="0"/>
            </a:endParaRPr>
          </a:p>
        </p:txBody>
      </p:sp>
      <p:pic>
        <p:nvPicPr>
          <p:cNvPr id="30722" name="Picture 2" descr="http://fadnes.files.wordpress.com/2011/01/global-village-c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2" y="4038600"/>
            <a:ext cx="3171825" cy="2237535"/>
          </a:xfrm>
          <a:prstGeom prst="rect">
            <a:avLst/>
          </a:prstGeom>
          <a:noFill/>
        </p:spPr>
      </p:pic>
      <p:pic>
        <p:nvPicPr>
          <p:cNvPr id="5" name="Picture 2" descr="http://hereandnow.wbur.org/files/2011/03/0309_libya-figh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490912" cy="21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635"/>
                </a:solidFill>
                <a:latin typeface="Rockwell Extra Bold" pitchFamily="18" charset="0"/>
              </a:rPr>
              <a:t>DIFFUSION</a:t>
            </a:r>
            <a:endParaRPr lang="en-US" sz="6600" dirty="0">
              <a:solidFill>
                <a:srgbClr val="007635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635"/>
                </a:solidFill>
                <a:latin typeface="Rockwell Extra Bold" pitchFamily="18" charset="0"/>
              </a:rPr>
              <a:t>The process of spreading cultural traits from one society to another… examples?</a:t>
            </a:r>
          </a:p>
          <a:p>
            <a:r>
              <a:rPr lang="en-US" sz="2400" i="1" dirty="0" smtClean="0">
                <a:latin typeface="Rockwell Extra Bold" pitchFamily="18" charset="0"/>
              </a:rPr>
              <a:t>Reformulation:  </a:t>
            </a:r>
            <a:r>
              <a:rPr lang="en-US" sz="2400" dirty="0" smtClean="0">
                <a:latin typeface="Rockwell Extra Bold" pitchFamily="18" charset="0"/>
              </a:rPr>
              <a:t>adapting a borrowed cultural trait to better fit your society… examples?</a:t>
            </a:r>
          </a:p>
          <a:p>
            <a:pPr>
              <a:buNone/>
            </a:pPr>
            <a:endParaRPr lang="en-US" sz="2400" dirty="0" smtClean="0">
              <a:latin typeface="Rockwell Extra Bold" pitchFamily="18" charset="0"/>
            </a:endParaRPr>
          </a:p>
          <a:p>
            <a:endParaRPr lang="en-US" sz="2400" dirty="0">
              <a:latin typeface="Rockwell Extra Bold" pitchFamily="18" charset="0"/>
            </a:endParaRPr>
          </a:p>
        </p:txBody>
      </p:sp>
      <p:pic>
        <p:nvPicPr>
          <p:cNvPr id="6146" name="Picture 2" descr="http://t2.gstatic.com/images?q=tbn:ANd9GcRw3Xrg5zEbhzdIRxoVifuMyfG4Ak0XVfGr4gowoerLl813PFn5ivn39t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5562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Rockwell Extra Bold" pitchFamily="18" charset="0"/>
              </a:rPr>
              <a:t>PHYSICAL ENVIRONMENT</a:t>
            </a:r>
            <a:br>
              <a:rPr lang="en-US" sz="4000" dirty="0" smtClean="0">
                <a:solidFill>
                  <a:srgbClr val="FFFF00"/>
                </a:solidFill>
                <a:latin typeface="Rockwell Extra Bold" pitchFamily="18" charset="0"/>
              </a:rPr>
            </a:br>
            <a:endParaRPr lang="en-US" sz="4000" dirty="0">
              <a:solidFill>
                <a:srgbClr val="FFFF0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Rockwell Extra Bold" pitchFamily="18" charset="0"/>
              </a:rPr>
              <a:t>Provides conditions that may encourage or discourage change</a:t>
            </a:r>
          </a:p>
          <a:p>
            <a:pPr lvl="1"/>
            <a:r>
              <a:rPr lang="en-US" dirty="0" smtClean="0">
                <a:latin typeface="Rockwell Extra Bold" pitchFamily="18" charset="0"/>
              </a:rPr>
              <a:t>Food:</a:t>
            </a:r>
          </a:p>
          <a:p>
            <a:pPr lvl="2"/>
            <a:r>
              <a:rPr lang="en-US" sz="2400" dirty="0" smtClean="0">
                <a:latin typeface="Rockwell Extra Bold" pitchFamily="18" charset="0"/>
              </a:rPr>
              <a:t>Can be produced locally or imported</a:t>
            </a:r>
          </a:p>
          <a:p>
            <a:pPr lvl="2"/>
            <a:r>
              <a:rPr lang="en-US" sz="2400" dirty="0" smtClean="0">
                <a:latin typeface="Rockwell Extra Bold" pitchFamily="18" charset="0"/>
              </a:rPr>
              <a:t>Introduction of a new food or scarcity of a familiar food can bring about change… examples?</a:t>
            </a:r>
          </a:p>
        </p:txBody>
      </p:sp>
      <p:pic>
        <p:nvPicPr>
          <p:cNvPr id="3074" name="Picture 2" descr="http://www.myguideireland.com/images/stories/Ireland/about-ireland-2/history/famine/famine-memorial-dub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647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Rockwell Extra Bold" pitchFamily="18" charset="0"/>
              </a:rPr>
              <a:t>PHYSICAL ENVIRONMENT</a:t>
            </a:r>
            <a:br>
              <a:rPr lang="en-US" sz="4000" dirty="0" smtClean="0">
                <a:solidFill>
                  <a:srgbClr val="FFFF00"/>
                </a:solidFill>
                <a:latin typeface="Rockwell Extra Bold" pitchFamily="18" charset="0"/>
              </a:rPr>
            </a:br>
            <a:endParaRPr lang="en-US" sz="4000" dirty="0">
              <a:solidFill>
                <a:srgbClr val="FFFF0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Rockwell Extra Bold" pitchFamily="18" charset="0"/>
              </a:rPr>
              <a:t>Provides conditions that may encourage or discourage change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Rockwell Extra Bold" pitchFamily="18" charset="0"/>
              </a:rPr>
              <a:t>Natural Disasters: 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Rockwell Extra Bold" pitchFamily="18" charset="0"/>
              </a:rPr>
              <a:t>Can promote change or destroy an entire society</a:t>
            </a:r>
          </a:p>
          <a:p>
            <a:pPr lvl="1">
              <a:buNone/>
            </a:pPr>
            <a:endParaRPr lang="en-US" sz="2000" dirty="0">
              <a:latin typeface="Rockwell Extra Bold" pitchFamily="18" charset="0"/>
            </a:endParaRPr>
          </a:p>
        </p:txBody>
      </p:sp>
      <p:pic>
        <p:nvPicPr>
          <p:cNvPr id="25602" name="Picture 2" descr="http://www.oocities.org/teleradiostella/Pompei_Cal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4343400" cy="3505200"/>
          </a:xfrm>
          <a:prstGeom prst="rect">
            <a:avLst/>
          </a:prstGeom>
          <a:noFill/>
        </p:spPr>
      </p:pic>
      <p:pic>
        <p:nvPicPr>
          <p:cNvPr id="1026" name="Picture 2" descr="http://www.csmonitor.com/var/ezflow_site/storage/images/media/content/2012/1029-tracking-hurricane-sandy/14161233-1-eng-US/1029-tracking-hurricane-sandy_full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Rockwell Extra Bold" pitchFamily="18" charset="0"/>
              </a:rPr>
              <a:t>PHYSICAL ENVIRONMENT</a:t>
            </a:r>
            <a:br>
              <a:rPr lang="en-US" sz="4000" dirty="0" smtClean="0">
                <a:solidFill>
                  <a:srgbClr val="FFFF00"/>
                </a:solidFill>
                <a:latin typeface="Rockwell Extra Bold" pitchFamily="18" charset="0"/>
              </a:rPr>
            </a:br>
            <a:endParaRPr lang="en-US" sz="4000" dirty="0">
              <a:solidFill>
                <a:srgbClr val="FFFF0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Rockwell Extra Bold" pitchFamily="18" charset="0"/>
              </a:rPr>
              <a:t>Provides conditions that may encourage or discourage change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Rockwell Extra Bold" pitchFamily="18" charset="0"/>
              </a:rPr>
              <a:t>Natural Resources: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Rockwell Extra Bold" pitchFamily="18" charset="0"/>
              </a:rPr>
              <a:t> Abundance or shortage can lead to cultural change… how?</a:t>
            </a:r>
          </a:p>
          <a:p>
            <a:pPr lvl="1">
              <a:buNone/>
            </a:pPr>
            <a:endParaRPr lang="en-US" sz="2000" dirty="0">
              <a:latin typeface="Rockwell Extra Bold" pitchFamily="18" charset="0"/>
            </a:endParaRPr>
          </a:p>
        </p:txBody>
      </p:sp>
      <p:pic>
        <p:nvPicPr>
          <p:cNvPr id="26626" name="Picture 2" descr="http://images.naharnet.com/images/13636/w460.jpg?1314609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6781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Rockwell Extra Bold" pitchFamily="18" charset="0"/>
              </a:rPr>
              <a:t>WAR AND CONQUEST</a:t>
            </a:r>
            <a:endParaRPr lang="en-US" sz="4800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Not as common as </a:t>
            </a:r>
          </a:p>
          <a:p>
            <a:pPr>
              <a:buNone/>
            </a:pPr>
            <a:r>
              <a:rPr lang="en-US" dirty="0" smtClean="0">
                <a:latin typeface="Rockwell Extra Bold" pitchFamily="18" charset="0"/>
              </a:rPr>
              <a:t>	other sources of </a:t>
            </a:r>
          </a:p>
          <a:p>
            <a:pPr>
              <a:buNone/>
            </a:pPr>
            <a:r>
              <a:rPr lang="en-US" dirty="0" smtClean="0">
                <a:latin typeface="Rockwell Extra Bold" pitchFamily="18" charset="0"/>
              </a:rPr>
              <a:t>	societal change.</a:t>
            </a:r>
          </a:p>
          <a:p>
            <a:r>
              <a:rPr lang="en-US" dirty="0" smtClean="0">
                <a:latin typeface="Rockwell Extra Bold" pitchFamily="18" charset="0"/>
              </a:rPr>
              <a:t>Brings about the </a:t>
            </a:r>
          </a:p>
          <a:p>
            <a:pPr>
              <a:buNone/>
            </a:pPr>
            <a:r>
              <a:rPr lang="en-US" dirty="0" smtClean="0">
                <a:latin typeface="Rockwell Extra Bold" pitchFamily="18" charset="0"/>
              </a:rPr>
              <a:t>	greatest amount </a:t>
            </a:r>
          </a:p>
          <a:p>
            <a:pPr>
              <a:buNone/>
            </a:pPr>
            <a:r>
              <a:rPr lang="en-US" dirty="0" smtClean="0">
                <a:latin typeface="Rockwell Extra Bold" pitchFamily="18" charset="0"/>
              </a:rPr>
              <a:t>	of change in the </a:t>
            </a:r>
          </a:p>
          <a:p>
            <a:pPr>
              <a:buNone/>
            </a:pPr>
            <a:r>
              <a:rPr lang="en-US" dirty="0" smtClean="0">
                <a:latin typeface="Rockwell Extra Bold" pitchFamily="18" charset="0"/>
              </a:rPr>
              <a:t>	least amount of </a:t>
            </a:r>
          </a:p>
          <a:p>
            <a:pPr>
              <a:buNone/>
            </a:pPr>
            <a:r>
              <a:rPr lang="en-US" dirty="0" smtClean="0">
                <a:latin typeface="Rockwell Extra Bold" pitchFamily="18" charset="0"/>
              </a:rPr>
              <a:t>	time.</a:t>
            </a:r>
            <a:endParaRPr lang="en-US" dirty="0">
              <a:latin typeface="Rockwell Extra Bold" pitchFamily="18" charset="0"/>
            </a:endParaRPr>
          </a:p>
        </p:txBody>
      </p:sp>
      <p:pic>
        <p:nvPicPr>
          <p:cNvPr id="1026" name="Picture 2" descr="File:Bundesarchiv Bild 183-H28708, Paris, Eifelturm, Besuch Adolf Hit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1371600"/>
            <a:ext cx="385762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RESISTANCE TO CHANGE</a:t>
            </a:r>
            <a:endParaRPr lang="en-US" dirty="0">
              <a:solidFill>
                <a:srgbClr val="00206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Cultural change rarely occurs without resistance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Social change often results from compromise</a:t>
            </a:r>
          </a:p>
          <a:p>
            <a:pPr lvl="1"/>
            <a:endParaRPr lang="en-US" sz="1800" b="1" dirty="0" smtClean="0"/>
          </a:p>
          <a:p>
            <a:pPr lvl="2"/>
            <a:endParaRPr lang="en-US" sz="1800" dirty="0">
              <a:latin typeface="Rockwell Extra Bold" pitchFamily="18" charset="0"/>
            </a:endParaRPr>
          </a:p>
        </p:txBody>
      </p:sp>
      <p:pic>
        <p:nvPicPr>
          <p:cNvPr id="1026" name="Picture 2" descr="http://appetiteforchange.net/wp-content/uploads/2010/01/50-reasons-not-to-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28207"/>
            <a:ext cx="73152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RESISTANCE TO CHANGE</a:t>
            </a:r>
            <a:endParaRPr lang="en-US" dirty="0">
              <a:solidFill>
                <a:srgbClr val="00206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Three forms of / reasons for  resistance: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Rockwell Extra Bold" pitchFamily="18" charset="0"/>
              </a:rPr>
              <a:t>Ethnocentrism</a:t>
            </a:r>
          </a:p>
          <a:p>
            <a:pPr lvl="1"/>
            <a:endParaRPr lang="en-US" sz="1800" b="1" dirty="0" smtClean="0"/>
          </a:p>
          <a:p>
            <a:pPr lvl="2"/>
            <a:endParaRPr lang="en-US" sz="1800" dirty="0">
              <a:latin typeface="Rockwell Extra Bold" pitchFamily="18" charset="0"/>
            </a:endParaRPr>
          </a:p>
        </p:txBody>
      </p:sp>
      <p:pic>
        <p:nvPicPr>
          <p:cNvPr id="3074" name="Picture 2" descr="http://xroads.virginia.edu/~ug97/stone/images/k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0960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5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and describe the main sources of social change.</a:t>
            </a:r>
          </a:p>
          <a:p>
            <a:r>
              <a:rPr lang="en-US" dirty="0"/>
              <a:t>Describe the factors that lead people to resist social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47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RESISTANCE TO CHANGE</a:t>
            </a:r>
            <a:endParaRPr lang="en-US" dirty="0">
              <a:solidFill>
                <a:srgbClr val="00206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Three forms of / reasons for  resistance: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Rockwell Extra Bold" pitchFamily="18" charset="0"/>
              </a:rPr>
              <a:t>Cultural lag</a:t>
            </a:r>
            <a:endParaRPr lang="en-US" sz="2000" dirty="0" smtClean="0">
              <a:latin typeface="Rockwell Extra Bold" pitchFamily="18" charset="0"/>
            </a:endParaRPr>
          </a:p>
          <a:p>
            <a:pPr lvl="2"/>
            <a:r>
              <a:rPr lang="en-US" sz="1800" b="1" dirty="0" smtClean="0"/>
              <a:t>Common phenomenon due to the tendency of </a:t>
            </a:r>
            <a:r>
              <a:rPr lang="en-US" sz="1800" b="1" u="sng" dirty="0" smtClean="0"/>
              <a:t>material culture</a:t>
            </a:r>
            <a:r>
              <a:rPr lang="en-US" sz="1800" b="1" dirty="0" smtClean="0"/>
              <a:t> to evolve and change rapidly while, </a:t>
            </a:r>
            <a:r>
              <a:rPr lang="en-US" sz="1800" b="1" i="1" dirty="0" smtClean="0"/>
              <a:t>non-material culture</a:t>
            </a:r>
            <a:r>
              <a:rPr lang="en-US" sz="1800" b="1" dirty="0" smtClean="0"/>
              <a:t> tends to resist change and remain fixed for a far longer period of time.</a:t>
            </a:r>
            <a:endParaRPr lang="en-US" sz="1800" b="1" dirty="0" smtClean="0">
              <a:latin typeface="Rockwell Extra Bold" pitchFamily="18" charset="0"/>
            </a:endParaRPr>
          </a:p>
          <a:p>
            <a:pPr lvl="2"/>
            <a:endParaRPr lang="en-US" sz="1800" dirty="0">
              <a:latin typeface="Rockwell Extra Bold" pitchFamily="18" charset="0"/>
            </a:endParaRPr>
          </a:p>
        </p:txBody>
      </p:sp>
      <p:pic>
        <p:nvPicPr>
          <p:cNvPr id="2050" name="Picture 2" descr="http://1.bp.blogspot.com/_l8ZBsSeLPxk/TK1B5eM0nqI/AAAAAAAADbI/PAx6cB1ppTc/s1600/Ethical_problems_with_stem_cell_resear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4572000" cy="3733800"/>
          </a:xfrm>
          <a:prstGeom prst="rect">
            <a:avLst/>
          </a:prstGeom>
          <a:noFill/>
        </p:spPr>
      </p:pic>
      <p:pic>
        <p:nvPicPr>
          <p:cNvPr id="2052" name="Picture 4" descr="Durex cond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4419600" cy="370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RESISTANCE TO CHANGE</a:t>
            </a:r>
            <a:endParaRPr lang="en-US" dirty="0">
              <a:solidFill>
                <a:srgbClr val="00206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Three forms of / reasons for  resistance: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Rockwell Extra Bold" pitchFamily="18" charset="0"/>
              </a:rPr>
              <a:t>Vested interests</a:t>
            </a:r>
            <a:endParaRPr lang="en-US" sz="2000" dirty="0" smtClean="0">
              <a:latin typeface="Rockwell Extra Bold" pitchFamily="18" charset="0"/>
            </a:endParaRPr>
          </a:p>
          <a:p>
            <a:pPr lvl="2"/>
            <a:r>
              <a:rPr lang="en-US" sz="1800" b="1" dirty="0" smtClean="0"/>
              <a:t>Notion that highly vested attitudes concerning issues are related to an individual’s situational point of view.</a:t>
            </a:r>
          </a:p>
          <a:p>
            <a:pPr lvl="2"/>
            <a:endParaRPr lang="en-US" sz="1800" dirty="0">
              <a:latin typeface="Rockwell Extra Bold" pitchFamily="18" charset="0"/>
            </a:endParaRPr>
          </a:p>
        </p:txBody>
      </p:sp>
      <p:pic>
        <p:nvPicPr>
          <p:cNvPr id="2050" name="Picture 2" descr="http://startsmartads.net/images/Ferris_Whe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21005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erkel.com/politics/issues/brand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2" y="2906486"/>
            <a:ext cx="4256314" cy="36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Rockwell Extra Bold" pitchFamily="18" charset="0"/>
              </a:rPr>
              <a:t>SIX FACTORS THAT STIMULATE SOCIAL CHANGE</a:t>
            </a:r>
            <a:endParaRPr lang="en-US" dirty="0">
              <a:solidFill>
                <a:srgbClr val="FFFF0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Values and Beliefs</a:t>
            </a:r>
          </a:p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Technology</a:t>
            </a:r>
          </a:p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Population</a:t>
            </a:r>
          </a:p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Diffusion</a:t>
            </a:r>
          </a:p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Physical environment</a:t>
            </a:r>
          </a:p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War and Conquest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Rockwell Extra Bold" pitchFamily="18" charset="0"/>
              </a:rPr>
              <a:t>VALUES AND BELIEFS</a:t>
            </a:r>
            <a:endParaRPr lang="en-US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Rockwell Extra Bold" pitchFamily="18" charset="0"/>
              </a:rPr>
              <a:t>Change in values/beliefs have the greatest effect on society when they are part of an ideology</a:t>
            </a:r>
          </a:p>
          <a:p>
            <a:r>
              <a:rPr lang="en-US" sz="2000" u="sng" dirty="0" smtClean="0">
                <a:latin typeface="Rockwell Extra Bold" pitchFamily="18" charset="0"/>
              </a:rPr>
              <a:t>Ideology</a:t>
            </a:r>
            <a:r>
              <a:rPr lang="en-US" sz="2000" dirty="0" smtClean="0">
                <a:latin typeface="Rockwell Extra Bold" pitchFamily="18" charset="0"/>
              </a:rPr>
              <a:t>: system of beliefs that justify social, moral, religious, political, or economic interest held by a group</a:t>
            </a:r>
          </a:p>
          <a:p>
            <a:r>
              <a:rPr lang="en-US" sz="2000" dirty="0" smtClean="0">
                <a:latin typeface="Rockwell Extra Bold" pitchFamily="18" charset="0"/>
              </a:rPr>
              <a:t>Ideologies are often spread through </a:t>
            </a:r>
            <a:r>
              <a:rPr lang="en-US" sz="2000" u="sng" dirty="0" smtClean="0">
                <a:latin typeface="Rockwell Extra Bold" pitchFamily="18" charset="0"/>
              </a:rPr>
              <a:t>social movements</a:t>
            </a:r>
          </a:p>
          <a:p>
            <a:r>
              <a:rPr lang="en-US" sz="2000" dirty="0" smtClean="0">
                <a:latin typeface="Rockwell Extra Bold" pitchFamily="18" charset="0"/>
              </a:rPr>
              <a:t>Examples throughout history?</a:t>
            </a:r>
            <a:endParaRPr lang="en-US" sz="2000" dirty="0">
              <a:latin typeface="Rockwell Extra Bold" pitchFamily="18" charset="0"/>
            </a:endParaRPr>
          </a:p>
        </p:txBody>
      </p:sp>
      <p:pic>
        <p:nvPicPr>
          <p:cNvPr id="1028" name="Picture 4" descr="http://www.revcom.us/i/3hea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59436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VALUES AND BELIEFS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Rockwell Extra Bold" pitchFamily="18" charset="0"/>
              </a:rPr>
              <a:t>Examples throughout history?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Temperance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Feminism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Civil Rights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Environmentalism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Gay / Lesbian Rights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Pro Choice / Pro Life</a:t>
            </a:r>
          </a:p>
          <a:p>
            <a:pPr lvl="1"/>
            <a:endParaRPr lang="en-US" sz="2000" dirty="0" smtClean="0">
              <a:latin typeface="Rockwell Extra Bold" pitchFamily="18" charset="0"/>
            </a:endParaRPr>
          </a:p>
          <a:p>
            <a:endParaRPr lang="en-US" dirty="0"/>
          </a:p>
        </p:txBody>
      </p:sp>
      <p:pic>
        <p:nvPicPr>
          <p:cNvPr id="9218" name="Picture 2" descr="http://tucsoncitizen.com/retroflections/files/2010/01/1967_hippie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6553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Rockwell Extra Bold" pitchFamily="18" charset="0"/>
              </a:rPr>
              <a:t>TECHNOLOGY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Social change occurs when people find new ways to manipulate the environment (knowledge + tools = tech)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Example: Fire = Language</a:t>
            </a:r>
          </a:p>
          <a:p>
            <a:r>
              <a:rPr lang="en-US" sz="2400" dirty="0" smtClean="0">
                <a:latin typeface="Rockwell Extra Bold" pitchFamily="18" charset="0"/>
              </a:rPr>
              <a:t>Two ways that new technology can arise: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Discovery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Invention</a:t>
            </a:r>
            <a:endParaRPr lang="en-US" sz="2000" dirty="0">
              <a:latin typeface="Rockwell Extra Bold" pitchFamily="18" charset="0"/>
            </a:endParaRPr>
          </a:p>
        </p:txBody>
      </p:sp>
      <p:pic>
        <p:nvPicPr>
          <p:cNvPr id="1026" name="Picture 2" descr="http://www.nieworld.com/special/inventionmysteries/invention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89" y="3733800"/>
            <a:ext cx="51054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Rockwell Extra Bold" pitchFamily="18" charset="0"/>
              </a:rPr>
              <a:t>TECHNOLOGY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Two ways that new technology can arise: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Discovery: new use for existing element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Invention: use of existing knowledge to create something that previously did not exist…       can be material or non-material… examples?</a:t>
            </a:r>
          </a:p>
        </p:txBody>
      </p:sp>
      <p:pic>
        <p:nvPicPr>
          <p:cNvPr id="7170" name="Picture 2" descr="http://preaprez.files.wordpress.com/2011/05/18574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81400"/>
            <a:ext cx="6019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Rockwell Extra Bold" pitchFamily="18" charset="0"/>
              </a:rPr>
              <a:t>POPULATION</a:t>
            </a:r>
            <a:endParaRPr lang="en-US" dirty="0">
              <a:solidFill>
                <a:srgbClr val="002060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Change in population will most often bring about cultural change</a:t>
            </a:r>
          </a:p>
          <a:p>
            <a:r>
              <a:rPr lang="en-US" sz="2400" dirty="0" smtClean="0">
                <a:latin typeface="Rockwell Extra Bold" pitchFamily="18" charset="0"/>
              </a:rPr>
              <a:t>How does this occur?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Immigrants arrive with unique cultural traits that influence American culture… examples?</a:t>
            </a:r>
          </a:p>
          <a:p>
            <a:pPr lvl="1"/>
            <a:r>
              <a:rPr lang="en-US" sz="2000" dirty="0" smtClean="0">
                <a:latin typeface="Rockwell Extra Bold" pitchFamily="18" charset="0"/>
              </a:rPr>
              <a:t>Migration of people from one part of a country to another can also bring about change… how?</a:t>
            </a:r>
          </a:p>
          <a:p>
            <a:pPr lvl="1">
              <a:buNone/>
            </a:pPr>
            <a:endParaRPr lang="en-US" sz="2000" dirty="0" smtClean="0">
              <a:latin typeface="Rockwell Extra Bold" pitchFamily="18" charset="0"/>
            </a:endParaRPr>
          </a:p>
          <a:p>
            <a:pPr lvl="1">
              <a:buNone/>
            </a:pPr>
            <a:endParaRPr lang="en-US" sz="2000" dirty="0">
              <a:latin typeface="Rockwell Extra Bold" pitchFamily="18" charset="0"/>
            </a:endParaRPr>
          </a:p>
        </p:txBody>
      </p:sp>
      <p:pic>
        <p:nvPicPr>
          <p:cNvPr id="1026" name="Picture 2" descr="http://shspoetrya.wikispaces.com/file/view/great_migration.gif/42694435/895x555/great_mig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6"/>
            <a:ext cx="4267200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hotos1.blogger.com/blogger/7130/1096/1600/immigration-polic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86226"/>
            <a:ext cx="4876800" cy="27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ultureclimax.com/wp-content/uploads/2011/11/early-bird-1013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9451"/>
            <a:ext cx="43433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C About Love Miami South Beach 1982 1985 p094 thg 120330 wblog Early Bird Special: Miamis South Beach in the 198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0" y="3276600"/>
            <a:ext cx="45529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inelakevillage.com/plv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4955"/>
            <a:ext cx="83058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56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544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SOCIAL CHANGE </vt:lpstr>
      <vt:lpstr>Objectives</vt:lpstr>
      <vt:lpstr>SIX FACTORS THAT STIMULATE SOCIAL CHANGE</vt:lpstr>
      <vt:lpstr>VALUES AND BELIEFS</vt:lpstr>
      <vt:lpstr>VALUES AND BELIEFS</vt:lpstr>
      <vt:lpstr>TECHNOLOGY</vt:lpstr>
      <vt:lpstr>TECHNOLOGY</vt:lpstr>
      <vt:lpstr>POPULATION</vt:lpstr>
      <vt:lpstr>PowerPoint Presentation</vt:lpstr>
      <vt:lpstr>DIFFUSION</vt:lpstr>
      <vt:lpstr>DIFFUSION</vt:lpstr>
      <vt:lpstr>DIFFUSION</vt:lpstr>
      <vt:lpstr>DIFFUSION</vt:lpstr>
      <vt:lpstr>PHYSICAL ENVIRONMENT </vt:lpstr>
      <vt:lpstr>PHYSICAL ENVIRONMENT </vt:lpstr>
      <vt:lpstr>PHYSICAL ENVIRONMENT </vt:lpstr>
      <vt:lpstr>WAR AND CONQUEST</vt:lpstr>
      <vt:lpstr>RESISTANCE TO CHANGE</vt:lpstr>
      <vt:lpstr>RESISTANCE TO CHANGE</vt:lpstr>
      <vt:lpstr>RESISTANCE TO CHANGE</vt:lpstr>
      <vt:lpstr>RESISTANCE TO CHANGE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 </dc:title>
  <dc:creator>lokevdow</dc:creator>
  <cp:lastModifiedBy>Cannizzaro, Robert</cp:lastModifiedBy>
  <cp:revision>37</cp:revision>
  <dcterms:created xsi:type="dcterms:W3CDTF">2010-10-21T12:23:59Z</dcterms:created>
  <dcterms:modified xsi:type="dcterms:W3CDTF">2016-09-22T16:20:25Z</dcterms:modified>
</cp:coreProperties>
</file>