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24"/>
  </p:notesMasterIdLst>
  <p:handoutMasterIdLst>
    <p:handoutMasterId r:id="rId25"/>
  </p:handoutMasterIdLst>
  <p:sldIdLst>
    <p:sldId id="256" r:id="rId2"/>
    <p:sldId id="287" r:id="rId3"/>
    <p:sldId id="278" r:id="rId4"/>
    <p:sldId id="285" r:id="rId5"/>
    <p:sldId id="264" r:id="rId6"/>
    <p:sldId id="289" r:id="rId7"/>
    <p:sldId id="265" r:id="rId8"/>
    <p:sldId id="280" r:id="rId9"/>
    <p:sldId id="266" r:id="rId10"/>
    <p:sldId id="267" r:id="rId11"/>
    <p:sldId id="290" r:id="rId12"/>
    <p:sldId id="275" r:id="rId13"/>
    <p:sldId id="259" r:id="rId14"/>
    <p:sldId id="260" r:id="rId15"/>
    <p:sldId id="261" r:id="rId16"/>
    <p:sldId id="262" r:id="rId17"/>
    <p:sldId id="263" r:id="rId18"/>
    <p:sldId id="268" r:id="rId19"/>
    <p:sldId id="269" r:id="rId20"/>
    <p:sldId id="283" r:id="rId21"/>
    <p:sldId id="284" r:id="rId22"/>
    <p:sldId id="282" r:id="rId23"/>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324" autoAdjust="0"/>
    <p:restoredTop sz="86856" autoAdjust="0"/>
  </p:normalViewPr>
  <p:slideViewPr>
    <p:cSldViewPr>
      <p:cViewPr varScale="1">
        <p:scale>
          <a:sx n="94" d="100"/>
          <a:sy n="94" d="100"/>
        </p:scale>
        <p:origin x="-99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C9A73593-2223-40CA-84DC-D783A5D5B0E8}" type="datetimeFigureOut">
              <a:rPr lang="en-US" smtClean="0"/>
              <a:pPr/>
              <a:t>9/16/15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35F6496-133C-411B-A6F8-C541025A7FA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5744A8FD-05A9-43E3-9D96-52F4127CDB6F}" type="datetimeFigureOut">
              <a:rPr lang="en-US" smtClean="0"/>
              <a:pPr/>
              <a:t>9/16/15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92880557-C297-4BC8-AB76-3CF82FCB14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lIns="93287" tIns="46644" rIns="93287" bIns="46644" numCol="1" anchor="t" anchorCtr="0" compatLnSpc="1">
            <a:prstTxWarp prst="textNoShape">
              <a:avLst/>
            </a:prstTxWarp>
          </a:bodyPr>
          <a:lstStyle/>
          <a:p>
            <a:pPr eaLnBrk="1" hangingPunct="1">
              <a:spcBef>
                <a:spcPct val="0"/>
              </a:spcBef>
            </a:pPr>
            <a:r>
              <a:rPr lang="en-US" dirty="0" smtClean="0"/>
              <a:t>Virginia Map</a:t>
            </a:r>
          </a:p>
          <a:p>
            <a:pPr eaLnBrk="1" hangingPunct="1">
              <a:spcBef>
                <a:spcPct val="0"/>
              </a:spcBef>
            </a:pPr>
            <a:endParaRPr lang="en-US" dirty="0" smtClean="0"/>
          </a:p>
          <a:p>
            <a:pPr eaLnBrk="1" hangingPunct="1">
              <a:spcBef>
                <a:spcPct val="0"/>
              </a:spcBef>
            </a:pPr>
            <a:r>
              <a:rPr lang="en-US" dirty="0" smtClean="0"/>
              <a:t>In the 1580s, especially following the defeat of the Spanish Armada in 1588, England began its first tentative exploration and settlement of the New World. John White, the painter of the map on which this engraving was based, was part of an expedition organized by Sir Walter Raleigh in 1585. He became governor of Roanoke the following year. In 1590, however, he returned to this same harbor from England to find the Roanoke colonists gone without a trace and, unexpectedly, a scene very much the same as his original view of the colony despite five years of effort and privations. The engraving attempts to capture vital information about the hazards and the opportunities that awaited English settlers in Virginia, simultaneously tempting and cautioning its European audience.</a:t>
            </a:r>
          </a:p>
          <a:p>
            <a:pPr eaLnBrk="1" hangingPunct="1">
              <a:spcBef>
                <a:spcPct val="0"/>
              </a:spcBef>
            </a:pPr>
            <a:endParaRPr lang="en-US" dirty="0" smtClean="0"/>
          </a:p>
          <a:p>
            <a:pPr eaLnBrk="1" hangingPunct="1">
              <a:spcBef>
                <a:spcPct val="0"/>
              </a:spcBef>
            </a:pPr>
            <a:r>
              <a:rPr lang="en-US" dirty="0" smtClean="0"/>
              <a:t>CITATION: de </a:t>
            </a:r>
            <a:r>
              <a:rPr lang="en-US" dirty="0" err="1" smtClean="0"/>
              <a:t>Bry</a:t>
            </a:r>
            <a:r>
              <a:rPr lang="en-US" dirty="0" smtClean="0"/>
              <a:t>, Theodore. "ROANOKE: ARRIVAL, 1590. The arrival of the </a:t>
            </a:r>
            <a:r>
              <a:rPr lang="en-US" dirty="0" err="1" smtClean="0"/>
              <a:t>Englishemen</a:t>
            </a:r>
            <a:r>
              <a:rPr lang="en-US" dirty="0" smtClean="0"/>
              <a:t> in Virginia (at Roanoke): engraving, 1590, by Theodore de </a:t>
            </a:r>
            <a:r>
              <a:rPr lang="en-US" dirty="0" err="1" smtClean="0"/>
              <a:t>Bry</a:t>
            </a:r>
            <a:r>
              <a:rPr lang="en-US" dirty="0" smtClean="0"/>
              <a:t>." Courtesy of the Granger Collection, New York, ID: 0009889.</a:t>
            </a:r>
          </a:p>
        </p:txBody>
      </p:sp>
      <p:sp>
        <p:nvSpPr>
          <p:cNvPr id="7172" name="Slide Number Placeholder 3"/>
          <p:cNvSpPr>
            <a:spLocks noGrp="1"/>
          </p:cNvSpPr>
          <p:nvPr>
            <p:ph type="sldNum" sz="quarter" idx="5"/>
          </p:nvPr>
        </p:nvSpPr>
        <p:spPr bwMode="auto">
          <a:noFill/>
          <a:ln>
            <a:miter lim="800000"/>
            <a:headEnd/>
            <a:tailEnd/>
          </a:ln>
        </p:spPr>
        <p:txBody>
          <a:bodyPr wrap="square" lIns="93287" tIns="46644" rIns="93287" bIns="46644" numCol="1" anchorCtr="0" compatLnSpc="1">
            <a:prstTxWarp prst="textNoShape">
              <a:avLst/>
            </a:prstTxWarp>
          </a:bodyPr>
          <a:lstStyle/>
          <a:p>
            <a:pPr fontAlgn="base">
              <a:spcBef>
                <a:spcPct val="0"/>
              </a:spcBef>
              <a:spcAft>
                <a:spcPct val="0"/>
              </a:spcAft>
            </a:pPr>
            <a:fld id="{7082643A-A987-44F1-A6DE-BEA5FC96B822}" type="slidenum">
              <a:rPr lang="en-US"/>
              <a:pPr fontAlgn="base">
                <a:spcBef>
                  <a:spcPct val="0"/>
                </a:spcBef>
                <a:spcAft>
                  <a:spcPct val="0"/>
                </a:spcAft>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return for free passage, indentured servants promised 7 years labor after which they received their freedom. Throughout much of the 17</a:t>
            </a:r>
            <a:r>
              <a:rPr lang="en-US" baseline="30000" dirty="0" smtClean="0"/>
              <a:t>th</a:t>
            </a:r>
            <a:r>
              <a:rPr lang="en-US" dirty="0" smtClean="0"/>
              <a:t> century, indentured servants received small pieces of land with their freedom</a:t>
            </a:r>
            <a:r>
              <a:rPr lang="en-US" baseline="0" dirty="0" smtClean="0"/>
              <a:t> enabling them to survive and to vote. Indenture was extremely difficult, nearly half did not survive their period of servitude. This was still a popular idea as it allowed people to leave famine, crowded, disease and poverty  ridden England. More than 75% of the 130000 Englishmen who migrated to the Chesapeake area were indentured servants.</a:t>
            </a:r>
            <a:endParaRPr lang="en-US" dirty="0"/>
          </a:p>
        </p:txBody>
      </p:sp>
      <p:sp>
        <p:nvSpPr>
          <p:cNvPr id="4" name="Slide Number Placeholder 3"/>
          <p:cNvSpPr>
            <a:spLocks noGrp="1"/>
          </p:cNvSpPr>
          <p:nvPr>
            <p:ph type="sldNum" sz="quarter" idx="10"/>
          </p:nvPr>
        </p:nvSpPr>
        <p:spPr/>
        <p:txBody>
          <a:bodyPr/>
          <a:lstStyle/>
          <a:p>
            <a:fld id="{92880557-C297-4BC8-AB76-3CF82FCB14D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lIns="93287" tIns="46644" rIns="93287" bIns="46644" numCol="1" anchor="t" anchorCtr="0" compatLnSpc="1">
            <a:prstTxWarp prst="textNoShape">
              <a:avLst/>
            </a:prstTxWarp>
          </a:bodyPr>
          <a:lstStyle/>
          <a:p>
            <a:pPr eaLnBrk="1" hangingPunct="1">
              <a:spcBef>
                <a:spcPct val="0"/>
              </a:spcBef>
            </a:pPr>
            <a:r>
              <a:rPr lang="en-US" dirty="0" smtClean="0"/>
              <a:t>Pocahontas Portraits</a:t>
            </a:r>
          </a:p>
          <a:p>
            <a:pPr eaLnBrk="1" hangingPunct="1">
              <a:spcBef>
                <a:spcPct val="0"/>
              </a:spcBef>
            </a:pPr>
            <a:endParaRPr lang="en-US" dirty="0" smtClean="0"/>
          </a:p>
          <a:p>
            <a:pPr eaLnBrk="1" hangingPunct="1">
              <a:spcBef>
                <a:spcPct val="0"/>
              </a:spcBef>
            </a:pPr>
            <a:r>
              <a:rPr lang="en-US" dirty="0" err="1" smtClean="0"/>
              <a:t>Matoaka</a:t>
            </a:r>
            <a:r>
              <a:rPr lang="en-US" dirty="0" smtClean="0"/>
              <a:t> (Pocahontas) was the daughter of Powhatan, chief of about thirty Algonquin tribes in the area surrounding Jamestown, Virginia. While exact dates are uncertain, she was born around 1595. In her early teens, Pocahontas was a frequent visitor to the successors to the Roanoke colony, the struggling English colonists of Jamestown. The nickname Pocahontas means "frolicsome," yet she performed many of the serious -- sometimes deadly -- roles often played by women in cultural borderlands: arbitrator, translator, trade liaison, and diplomatic hostage. In 1611, the English took her hostage. While imprisoned, she fell in love with and married John Rolfe. In 1616, they sailed with their son for England, where Pocahontas was a sensation at the English court as Lady Rebecca (her Christian name). This portrait was engraved and printed for an enthralled public. (The second portrait, based on the first, was made in 1793 with subtle and interesting changes.) In 1617, Pocahontas fell ill and succumbed to smallpox, as did so many Native-Americans, who lacked resistance to many virulent European diseases. Centuries later, we are still fascinated by her example of individual agency in the collision of ancient cultures. Portraits such as these provide, as the historian Thomas Carlyle once wrote, "a small lighted candle by which the Biographies could for the first time be read, and some human interpretation be made of them."</a:t>
            </a:r>
          </a:p>
          <a:p>
            <a:pPr eaLnBrk="1" hangingPunct="1">
              <a:spcBef>
                <a:spcPct val="0"/>
              </a:spcBef>
            </a:pPr>
            <a:endParaRPr lang="en-US" dirty="0" smtClean="0"/>
          </a:p>
          <a:p>
            <a:pPr eaLnBrk="1" hangingPunct="1">
              <a:spcBef>
                <a:spcPct val="0"/>
              </a:spcBef>
            </a:pPr>
            <a:r>
              <a:rPr lang="en-US" dirty="0" smtClean="0"/>
              <a:t>CITATION: "Pocahontas." Circa 1617, Native American princess Pocahontas (1595 - 1617) in European dress. Daughter of American Indian Chief Powhatan, went to Jamestown, Virginia in 1612, was </a:t>
            </a:r>
            <a:r>
              <a:rPr lang="en-US" dirty="0" err="1" smtClean="0"/>
              <a:t>baptised</a:t>
            </a:r>
            <a:r>
              <a:rPr lang="en-US" dirty="0" smtClean="0"/>
              <a:t> [sic] as Rebecca into Christianity, and in 1613 married Englishman John Rolfe. 2 Jan 1754. Photo by </a:t>
            </a:r>
            <a:r>
              <a:rPr lang="en-US" dirty="0" err="1" smtClean="0"/>
              <a:t>Hulton</a:t>
            </a:r>
            <a:r>
              <a:rPr lang="en-US" dirty="0" smtClean="0"/>
              <a:t> Archive/Getty Images. Getty Images, Image #51242178."Rebecca Rolfe." 1616, </a:t>
            </a:r>
            <a:r>
              <a:rPr lang="en-US" dirty="0" err="1" smtClean="0"/>
              <a:t>Matoaka</a:t>
            </a:r>
            <a:r>
              <a:rPr lang="en-US" dirty="0" smtClean="0"/>
              <a:t> or Pocahontas (c.1595 - 1617), the daughter of Native American chief Powhatan, after her conversion to Christianity and marriage to settler John Rolfe under the new name of Rebecca. 2 Jan 1754. Photo by MPI/Getty Images. Getty Images, Image #51246278.</a:t>
            </a:r>
          </a:p>
        </p:txBody>
      </p:sp>
      <p:sp>
        <p:nvSpPr>
          <p:cNvPr id="8196" name="Slide Number Placeholder 3"/>
          <p:cNvSpPr>
            <a:spLocks noGrp="1"/>
          </p:cNvSpPr>
          <p:nvPr>
            <p:ph type="sldNum" sz="quarter" idx="5"/>
          </p:nvPr>
        </p:nvSpPr>
        <p:spPr bwMode="auto">
          <a:noFill/>
          <a:ln>
            <a:miter lim="800000"/>
            <a:headEnd/>
            <a:tailEnd/>
          </a:ln>
        </p:spPr>
        <p:txBody>
          <a:bodyPr wrap="square" lIns="93287" tIns="46644" rIns="93287" bIns="46644" numCol="1" anchorCtr="0" compatLnSpc="1">
            <a:prstTxWarp prst="textNoShape">
              <a:avLst/>
            </a:prstTxWarp>
          </a:bodyPr>
          <a:lstStyle/>
          <a:p>
            <a:pPr fontAlgn="base">
              <a:spcBef>
                <a:spcPct val="0"/>
              </a:spcBef>
              <a:spcAft>
                <a:spcPct val="0"/>
              </a:spcAft>
            </a:pPr>
            <a:fld id="{0D8DB275-3F0F-429D-A317-C2EB6B02A4B4}" type="slidenum">
              <a:rPr lang="en-US"/>
              <a:pPr fontAlgn="base">
                <a:spcBef>
                  <a:spcPct val="0"/>
                </a:spcBef>
                <a:spcAft>
                  <a:spcPct val="0"/>
                </a:spcAft>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lIns="93287" tIns="46644" rIns="93287" bIns="46644" numCol="1" anchor="t" anchorCtr="0" compatLnSpc="1">
            <a:prstTxWarp prst="textNoShape">
              <a:avLst/>
            </a:prstTxWarp>
          </a:bodyPr>
          <a:lstStyle/>
          <a:p>
            <a:pPr eaLnBrk="1" hangingPunct="1">
              <a:spcBef>
                <a:spcPct val="0"/>
              </a:spcBef>
            </a:pPr>
            <a:r>
              <a:rPr lang="en-US" smtClean="0"/>
              <a:t>Pocahontas Portraits</a:t>
            </a:r>
          </a:p>
          <a:p>
            <a:pPr eaLnBrk="1" hangingPunct="1">
              <a:spcBef>
                <a:spcPct val="0"/>
              </a:spcBef>
            </a:pPr>
            <a:endParaRPr lang="en-US" smtClean="0"/>
          </a:p>
          <a:p>
            <a:pPr eaLnBrk="1" hangingPunct="1">
              <a:spcBef>
                <a:spcPct val="0"/>
              </a:spcBef>
            </a:pPr>
            <a:r>
              <a:rPr lang="en-US" smtClean="0"/>
              <a:t>Matoaka (Pocahontas) was the daughter of Powhatan, chief of about thirty Algonquin tribes in the area surrounding Jamestown, Virginia. While exact dates are uncertain, she was born around 1595. In her early teens, Pocahontas was a frequent visitor to the successors to the Roanoke colony, the struggling English colonists of Jamestown. The nickname Pocahontas means "frolicsome," yet she performed many of the serious -- sometimes deadly -- roles often played by women in cultural borderlands: arbitrator, translator, trade liaison, and diplomatic hostage. In 1611, the English took her hostage. While imprisoned, she fell in love with and married John Rolfe. In 1616, they sailed with their son for England, where Pocahontas was a sensation at the English court as Lady Rebecca (her Christian name). This portrait was engraved and printed for an enthralled public. (The second portrait, based on the first, was made in 1793 with subtle and interesting changes.) In 1617, Pocahontas fell ill and succumbed to smallpox, as did so many Native-Americans, who lacked resistance to many virulent European diseases. Centuries later, we are still fascinated by her example of individual agency in the collision of ancient cultures. Portraits such as these provide, as the historian Thomas Carlyle once wrote, "a small lighted candle by which the Biographies could for the first time be read, and some human interpretation be made of them."</a:t>
            </a:r>
          </a:p>
          <a:p>
            <a:pPr eaLnBrk="1" hangingPunct="1">
              <a:spcBef>
                <a:spcPct val="0"/>
              </a:spcBef>
            </a:pPr>
            <a:endParaRPr lang="en-US" smtClean="0"/>
          </a:p>
          <a:p>
            <a:pPr eaLnBrk="1" hangingPunct="1">
              <a:spcBef>
                <a:spcPct val="0"/>
              </a:spcBef>
            </a:pPr>
            <a:r>
              <a:rPr lang="en-US" smtClean="0"/>
              <a:t>CITATION: "Pocahontas." Circa 1617, Native American princess Pocahontas (1595 - 1617) in European dress. Daughter of American Indian Chief Powhatan, went to Jamestown, Virginia in 1612, was baptised [sic] as Rebecca into Christianity, and in 1613 married Englishman John Rolfe. 2 Jan 1754. Photo by Hulton Archive/Getty Images. Getty Images, Image #51242178."Rebecca Rolfe." 1616, Matoaka or Pocahontas (c.1595 - 1617), the daughter of Native American chief Powhatan, after her conversion to Christianity and marriage to settler John Rolfe under the new name of Rebecca. 2 Jan 1754. Photo by MPI/Getty Images. Getty Images, Image #51246278.</a:t>
            </a:r>
          </a:p>
        </p:txBody>
      </p:sp>
      <p:sp>
        <p:nvSpPr>
          <p:cNvPr id="9220" name="Slide Number Placeholder 3"/>
          <p:cNvSpPr>
            <a:spLocks noGrp="1"/>
          </p:cNvSpPr>
          <p:nvPr>
            <p:ph type="sldNum" sz="quarter" idx="5"/>
          </p:nvPr>
        </p:nvSpPr>
        <p:spPr bwMode="auto">
          <a:noFill/>
          <a:ln>
            <a:miter lim="800000"/>
            <a:headEnd/>
            <a:tailEnd/>
          </a:ln>
        </p:spPr>
        <p:txBody>
          <a:bodyPr wrap="square" lIns="93287" tIns="46644" rIns="93287" bIns="46644" numCol="1" anchorCtr="0" compatLnSpc="1">
            <a:prstTxWarp prst="textNoShape">
              <a:avLst/>
            </a:prstTxWarp>
          </a:bodyPr>
          <a:lstStyle/>
          <a:p>
            <a:pPr fontAlgn="base">
              <a:spcBef>
                <a:spcPct val="0"/>
              </a:spcBef>
              <a:spcAft>
                <a:spcPct val="0"/>
              </a:spcAft>
            </a:pPr>
            <a:fld id="{28B9550B-D445-41BA-8761-ADE499B3CBE8}" type="slidenum">
              <a:rPr lang="en-US"/>
              <a:pPr fontAlgn="base">
                <a:spcBef>
                  <a:spcPct val="0"/>
                </a:spcBef>
                <a:spcAft>
                  <a:spcPct val="0"/>
                </a:spcAft>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lIns="93287" tIns="46644" rIns="93287" bIns="46644" numCol="1" anchor="t" anchorCtr="0" compatLnSpc="1">
            <a:prstTxWarp prst="textNoShape">
              <a:avLst/>
            </a:prstTxWarp>
          </a:bodyPr>
          <a:lstStyle/>
          <a:p>
            <a:pPr eaLnBrk="1" hangingPunct="1">
              <a:spcBef>
                <a:spcPct val="0"/>
              </a:spcBef>
            </a:pPr>
            <a:r>
              <a:rPr lang="en-US" smtClean="0"/>
              <a:t>Captain Smith Saved</a:t>
            </a:r>
          </a:p>
          <a:p>
            <a:pPr eaLnBrk="1" hangingPunct="1">
              <a:spcBef>
                <a:spcPct val="0"/>
              </a:spcBef>
            </a:pPr>
            <a:endParaRPr lang="en-US" smtClean="0"/>
          </a:p>
          <a:p>
            <a:pPr eaLnBrk="1" hangingPunct="1">
              <a:spcBef>
                <a:spcPct val="0"/>
              </a:spcBef>
            </a:pPr>
            <a:r>
              <a:rPr lang="en-US" smtClean="0"/>
              <a:t>Captain John Smith was captured by Native Americans while exploring Virginia in December 1607. His captors brought him before Powhatan, the leader of the Algonquian confederacy. Powhatan condemned Smith to death. But, as this picture shows, just before Smith was to be beaten to death, Powhatan's daughter, Pocahontas, threw herself in front of Smith and pleaded with her father to spare his life. In this image, ornately dressed Algonquian warriors sit calmly by, watching the scene play out. An Algonquian village can be seen in the background. Compare and contrast this painting of Pocahontas with other images or paintings depicting Native-American interaction with Europeans.</a:t>
            </a:r>
          </a:p>
          <a:p>
            <a:pPr eaLnBrk="1" hangingPunct="1">
              <a:spcBef>
                <a:spcPct val="0"/>
              </a:spcBef>
            </a:pPr>
            <a:endParaRPr lang="en-US" smtClean="0"/>
          </a:p>
          <a:p>
            <a:pPr eaLnBrk="1" hangingPunct="1">
              <a:spcBef>
                <a:spcPct val="0"/>
              </a:spcBef>
            </a:pPr>
            <a:r>
              <a:rPr lang="en-US" smtClean="0"/>
              <a:t>CITATION: "Pocahontas saving the life of Capt. John Smith." New England Chromo. Lith. Co., 1870. 1 print : chromolithograph, color. Library of Congress Prints and Photographs Division, ID: LC-USZC4-3368. Original image number: 3g03368.</a:t>
            </a:r>
          </a:p>
        </p:txBody>
      </p:sp>
      <p:sp>
        <p:nvSpPr>
          <p:cNvPr id="7172" name="Slide Number Placeholder 3"/>
          <p:cNvSpPr>
            <a:spLocks noGrp="1"/>
          </p:cNvSpPr>
          <p:nvPr>
            <p:ph type="sldNum" sz="quarter" idx="5"/>
          </p:nvPr>
        </p:nvSpPr>
        <p:spPr bwMode="auto">
          <a:noFill/>
          <a:ln>
            <a:miter lim="800000"/>
            <a:headEnd/>
            <a:tailEnd/>
          </a:ln>
        </p:spPr>
        <p:txBody>
          <a:bodyPr wrap="square" lIns="93287" tIns="46644" rIns="93287" bIns="46644" numCol="1" anchorCtr="0" compatLnSpc="1">
            <a:prstTxWarp prst="textNoShape">
              <a:avLst/>
            </a:prstTxWarp>
          </a:bodyPr>
          <a:lstStyle/>
          <a:p>
            <a:pPr fontAlgn="base">
              <a:spcBef>
                <a:spcPct val="0"/>
              </a:spcBef>
              <a:spcAft>
                <a:spcPct val="0"/>
              </a:spcAft>
            </a:pPr>
            <a:fld id="{528D9F4F-1095-42CD-83B0-EEF7A502546F}" type="slidenum">
              <a:rPr lang="en-US"/>
              <a:pPr fontAlgn="base">
                <a:spcBef>
                  <a:spcPct val="0"/>
                </a:spcBef>
                <a:spcAft>
                  <a:spcPct val="0"/>
                </a:spcAft>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12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n-US"/>
          </a:p>
        </p:txBody>
      </p:sp>
      <p:sp>
        <p:nvSpPr>
          <p:cNvPr id="5125" name="Rectangle 5"/>
          <p:cNvSpPr>
            <a:spLocks noGrp="1" noChangeArrowheads="1"/>
          </p:cNvSpPr>
          <p:nvPr>
            <p:ph type="ftr" sz="quarter" idx="3"/>
          </p:nvPr>
        </p:nvSpPr>
        <p:spPr/>
        <p:txBody>
          <a:bodyPr/>
          <a:lstStyle>
            <a:lvl1pPr>
              <a:defRPr/>
            </a:lvl1pPr>
          </a:lstStyle>
          <a:p>
            <a:endParaRPr lang="en-US"/>
          </a:p>
        </p:txBody>
      </p:sp>
      <p:sp>
        <p:nvSpPr>
          <p:cNvPr id="5126" name="Rectangle 6"/>
          <p:cNvSpPr>
            <a:spLocks noGrp="1" noChangeArrowheads="1"/>
          </p:cNvSpPr>
          <p:nvPr>
            <p:ph type="sldNum" sz="quarter" idx="4"/>
          </p:nvPr>
        </p:nvSpPr>
        <p:spPr/>
        <p:txBody>
          <a:bodyPr/>
          <a:lstStyle>
            <a:lvl1pPr>
              <a:defRPr/>
            </a:lvl1pPr>
          </a:lstStyle>
          <a:p>
            <a:fld id="{D2F1A2ED-AA1B-46EF-A2A2-44770EC07C67}" type="slidenum">
              <a:rPr lang="en-US"/>
              <a:pPr/>
              <a:t>‹#›</a:t>
            </a:fld>
            <a:endParaRPr lang="en-US"/>
          </a:p>
        </p:txBody>
      </p:sp>
      <p:sp>
        <p:nvSpPr>
          <p:cNvPr id="5127"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0722BB-462C-4264-A801-3AEB00D3D5A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05314B-5527-4C13-AA0A-600F810706B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047CA4-A423-4577-8D78-1595776A1C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85F9FC-50F8-49D3-B10B-2368C310D63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C3EABD-A7AB-483B-916B-EAC0E7DEAC1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075324-537A-47DD-A0B0-C78655475DE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C815E8-2BD6-4494-8E1B-30669C31B40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F335C1-21BF-4699-905C-067DE00972F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C9C09C-F93A-4234-919B-D8ED40ACDD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F5149E-642B-4B66-9F15-B1AA26DFE6D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F1CE7CE8-CB86-442D-AD3A-3286EAC2BCE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COLONIES REVIEW </a:t>
            </a:r>
            <a:r>
              <a:rPr lang="en-US" dirty="0" smtClean="0"/>
              <a:t>NOTES</a:t>
            </a:r>
            <a:endParaRPr lang="en-US" dirty="0"/>
          </a:p>
        </p:txBody>
      </p:sp>
      <p:sp>
        <p:nvSpPr>
          <p:cNvPr id="2051" name="Rectangle 3"/>
          <p:cNvSpPr>
            <a:spLocks noGrp="1" noChangeArrowheads="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New Jersey and New York</a:t>
            </a:r>
          </a:p>
        </p:txBody>
      </p:sp>
      <p:sp>
        <p:nvSpPr>
          <p:cNvPr id="17411" name="Rectangle 3"/>
          <p:cNvSpPr>
            <a:spLocks noGrp="1" noChangeArrowheads="1"/>
          </p:cNvSpPr>
          <p:nvPr>
            <p:ph type="body" idx="1"/>
          </p:nvPr>
        </p:nvSpPr>
        <p:spPr>
          <a:xfrm>
            <a:off x="457200" y="1371600"/>
            <a:ext cx="8229600" cy="4648200"/>
          </a:xfrm>
        </p:spPr>
        <p:txBody>
          <a:bodyPr/>
          <a:lstStyle/>
          <a:p>
            <a:r>
              <a:rPr lang="en-US" sz="2800" dirty="0"/>
              <a:t>Were originally owned by </a:t>
            </a:r>
            <a:r>
              <a:rPr lang="en-US" sz="2800" dirty="0" smtClean="0"/>
              <a:t>the </a:t>
            </a:r>
            <a:r>
              <a:rPr lang="en-US" dirty="0" smtClean="0"/>
              <a:t>DUTCH </a:t>
            </a:r>
            <a:r>
              <a:rPr lang="en-US" sz="2800" dirty="0" smtClean="0"/>
              <a:t>(Netherlands/Holland</a:t>
            </a:r>
            <a:r>
              <a:rPr lang="en-US" sz="2800" dirty="0"/>
              <a:t>) and were called New Netherlands before the English took over</a:t>
            </a:r>
          </a:p>
          <a:p>
            <a:r>
              <a:rPr lang="en-US" sz="2800" dirty="0"/>
              <a:t>1664 – the English took over and renamed </a:t>
            </a:r>
            <a:r>
              <a:rPr lang="en-US" sz="2800" dirty="0" smtClean="0"/>
              <a:t>it</a:t>
            </a:r>
          </a:p>
          <a:p>
            <a:r>
              <a:rPr lang="en-US" sz="2800" dirty="0" smtClean="0"/>
              <a:t>As 2 </a:t>
            </a:r>
            <a:r>
              <a:rPr lang="en-US" dirty="0" smtClean="0"/>
              <a:t>PROPRIETARY COLONIES</a:t>
            </a:r>
            <a:endParaRPr lang="en-US" sz="2800" dirty="0"/>
          </a:p>
          <a:p>
            <a:r>
              <a:rPr lang="en-US" sz="2800" dirty="0"/>
              <a:t>The Delaware and Hudson Rivers were vital to these colonies’ trade</a:t>
            </a:r>
          </a:p>
          <a:p>
            <a:r>
              <a:rPr lang="en-US" sz="2800" dirty="0"/>
              <a:t>Colonies famous for its trade…shipping the grain that the middle colonies were famous </a:t>
            </a:r>
            <a:r>
              <a:rPr lang="en-US" sz="2800" dirty="0" smtClean="0"/>
              <a:t>for.</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2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a:t>
            </a:r>
            <a:endParaRPr lang="en-US" dirty="0"/>
          </a:p>
        </p:txBody>
      </p:sp>
      <p:sp>
        <p:nvSpPr>
          <p:cNvPr id="3" name="Content Placeholder 2"/>
          <p:cNvSpPr>
            <a:spLocks noGrp="1"/>
          </p:cNvSpPr>
          <p:nvPr>
            <p:ph idx="1"/>
          </p:nvPr>
        </p:nvSpPr>
        <p:spPr/>
        <p:txBody>
          <a:bodyPr/>
          <a:lstStyle/>
          <a:p>
            <a:r>
              <a:rPr lang="en-US" dirty="0" smtClean="0"/>
              <a:t>WILLIAM PENN- a QUAKER </a:t>
            </a:r>
          </a:p>
          <a:p>
            <a:r>
              <a:rPr lang="en-US" dirty="0" smtClean="0"/>
              <a:t>Quakers did not believe in slavery and were among the first to speak out against it.</a:t>
            </a:r>
          </a:p>
          <a:p>
            <a:r>
              <a:rPr lang="en-US" dirty="0" smtClean="0"/>
              <a:t>Women played an important role among the Quaker religion</a:t>
            </a:r>
          </a:p>
          <a:p>
            <a:r>
              <a:rPr lang="en-US" dirty="0" smtClean="0"/>
              <a:t>German Settlers were mistaken to be speaking Dutch and were called Pennsylvania Dutch.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Colonies</a:t>
            </a:r>
            <a:endParaRPr lang="en-US" dirty="0"/>
          </a:p>
        </p:txBody>
      </p:sp>
      <p:sp>
        <p:nvSpPr>
          <p:cNvPr id="3" name="Content Placeholder 2"/>
          <p:cNvSpPr>
            <a:spLocks noGrp="1"/>
          </p:cNvSpPr>
          <p:nvPr>
            <p:ph idx="1"/>
          </p:nvPr>
        </p:nvSpPr>
        <p:spPr/>
        <p:txBody>
          <a:bodyPr/>
          <a:lstStyle/>
          <a:p>
            <a:r>
              <a:rPr lang="en-US" dirty="0" smtClean="0"/>
              <a:t>A territory settled and controlled by a foreign power.</a:t>
            </a:r>
          </a:p>
          <a:p>
            <a:r>
              <a:rPr lang="en-US" dirty="0" smtClean="0"/>
              <a:t>Royal-  owned by the crown (King or Queen)</a:t>
            </a:r>
          </a:p>
          <a:p>
            <a:r>
              <a:rPr lang="en-US" dirty="0" smtClean="0"/>
              <a:t>Proprietary- issued a Charter and run by another person or group.</a:t>
            </a:r>
          </a:p>
          <a:p>
            <a:r>
              <a:rPr lang="en-US" dirty="0" smtClean="0"/>
              <a:t>NY and NJ were originally Proprietary Colonies.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152400"/>
            <a:ext cx="8229600" cy="5867400"/>
          </a:xfrm>
        </p:spPr>
        <p:txBody>
          <a:bodyPr/>
          <a:lstStyle/>
          <a:p>
            <a:r>
              <a:rPr lang="en-US" sz="8000"/>
              <a:t>GEOGRAPHICAL CONDITIONS OF THE COLONIES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New England Colonies</a:t>
            </a:r>
          </a:p>
        </p:txBody>
      </p:sp>
      <p:sp>
        <p:nvSpPr>
          <p:cNvPr id="10243" name="Rectangle 3"/>
          <p:cNvSpPr>
            <a:spLocks noGrp="1" noChangeArrowheads="1"/>
          </p:cNvSpPr>
          <p:nvPr>
            <p:ph type="body" idx="1"/>
          </p:nvPr>
        </p:nvSpPr>
        <p:spPr/>
        <p:txBody>
          <a:bodyPr/>
          <a:lstStyle/>
          <a:p>
            <a:pPr>
              <a:lnSpc>
                <a:spcPct val="90000"/>
              </a:lnSpc>
            </a:pPr>
            <a:r>
              <a:rPr lang="en-US" sz="2400" dirty="0"/>
              <a:t>Rocky </a:t>
            </a:r>
            <a:r>
              <a:rPr lang="en-US" sz="2400" dirty="0" smtClean="0"/>
              <a:t>soil</a:t>
            </a:r>
            <a:endParaRPr lang="en-US" sz="2400" dirty="0"/>
          </a:p>
          <a:p>
            <a:pPr>
              <a:lnSpc>
                <a:spcPct val="90000"/>
              </a:lnSpc>
            </a:pPr>
            <a:r>
              <a:rPr lang="en-US" sz="2400" dirty="0"/>
              <a:t>Mountainous </a:t>
            </a:r>
            <a:r>
              <a:rPr lang="en-US" sz="2400" dirty="0" smtClean="0"/>
              <a:t>terrain</a:t>
            </a:r>
            <a:endParaRPr lang="en-US" sz="2400" dirty="0"/>
          </a:p>
          <a:p>
            <a:pPr>
              <a:lnSpc>
                <a:spcPct val="90000"/>
              </a:lnSpc>
            </a:pPr>
            <a:r>
              <a:rPr lang="en-US" sz="2400" dirty="0"/>
              <a:t>Long, cold, snowy, harsh winters making for a short growing season</a:t>
            </a:r>
          </a:p>
          <a:p>
            <a:pPr>
              <a:lnSpc>
                <a:spcPct val="90000"/>
              </a:lnSpc>
            </a:pPr>
            <a:r>
              <a:rPr lang="en-US" sz="2400" dirty="0"/>
              <a:t>People farmed for their own consumption, not for profit</a:t>
            </a:r>
          </a:p>
          <a:p>
            <a:pPr>
              <a:lnSpc>
                <a:spcPct val="90000"/>
              </a:lnSpc>
            </a:pPr>
            <a:r>
              <a:rPr lang="en-US" sz="2400" dirty="0"/>
              <a:t>New Englanders made their living from </a:t>
            </a:r>
            <a:r>
              <a:rPr lang="en-US" dirty="0"/>
              <a:t>fishing</a:t>
            </a:r>
            <a:r>
              <a:rPr lang="en-US" sz="2400" dirty="0"/>
              <a:t>, </a:t>
            </a:r>
            <a:r>
              <a:rPr lang="en-US" sz="2400" dirty="0" smtClean="0"/>
              <a:t>lumbering and  </a:t>
            </a:r>
            <a:r>
              <a:rPr lang="en-US" dirty="0" smtClean="0"/>
              <a:t>Ship Building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20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2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SOUTHERN COLONIES</a:t>
            </a:r>
          </a:p>
        </p:txBody>
      </p:sp>
      <p:sp>
        <p:nvSpPr>
          <p:cNvPr id="11267" name="Rectangle 3"/>
          <p:cNvSpPr>
            <a:spLocks noGrp="1" noChangeArrowheads="1"/>
          </p:cNvSpPr>
          <p:nvPr>
            <p:ph type="body" idx="1"/>
          </p:nvPr>
        </p:nvSpPr>
        <p:spPr/>
        <p:txBody>
          <a:bodyPr/>
          <a:lstStyle/>
          <a:p>
            <a:r>
              <a:rPr lang="en-US" dirty="0"/>
              <a:t>Wide flat </a:t>
            </a:r>
            <a:r>
              <a:rPr lang="en-US" dirty="0" smtClean="0"/>
              <a:t>plains</a:t>
            </a:r>
            <a:endParaRPr lang="en-US" dirty="0"/>
          </a:p>
          <a:p>
            <a:r>
              <a:rPr lang="en-US" dirty="0"/>
              <a:t>Fertile </a:t>
            </a:r>
            <a:r>
              <a:rPr lang="en-US" dirty="0" smtClean="0"/>
              <a:t>soil</a:t>
            </a:r>
            <a:endParaRPr lang="en-US" dirty="0"/>
          </a:p>
          <a:p>
            <a:r>
              <a:rPr lang="en-US" dirty="0" smtClean="0"/>
              <a:t>Warm humid </a:t>
            </a:r>
            <a:r>
              <a:rPr lang="en-US" dirty="0"/>
              <a:t>climate all year long making for a long growing season</a:t>
            </a:r>
          </a:p>
          <a:p>
            <a:r>
              <a:rPr lang="en-US" dirty="0" smtClean="0"/>
              <a:t>Made money from farming.</a:t>
            </a:r>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20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2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SOUTHERN COLONIES… Continued</a:t>
            </a:r>
          </a:p>
        </p:txBody>
      </p:sp>
      <p:sp>
        <p:nvSpPr>
          <p:cNvPr id="12291" name="Rectangle 3"/>
          <p:cNvSpPr>
            <a:spLocks noGrp="1" noChangeArrowheads="1"/>
          </p:cNvSpPr>
          <p:nvPr>
            <p:ph type="body" idx="1"/>
          </p:nvPr>
        </p:nvSpPr>
        <p:spPr/>
        <p:txBody>
          <a:bodyPr/>
          <a:lstStyle/>
          <a:p>
            <a:r>
              <a:rPr lang="en-US" sz="2800" dirty="0" smtClean="0"/>
              <a:t>profitable </a:t>
            </a:r>
            <a:r>
              <a:rPr lang="en-US" sz="2800" dirty="0"/>
              <a:t>crops were </a:t>
            </a:r>
            <a:r>
              <a:rPr lang="en-US" sz="2800" dirty="0" smtClean="0"/>
              <a:t>tobacco, </a:t>
            </a:r>
            <a:r>
              <a:rPr lang="en-US" sz="2800" dirty="0"/>
              <a:t>indigo </a:t>
            </a:r>
            <a:r>
              <a:rPr lang="en-US" sz="2800" dirty="0" smtClean="0"/>
              <a:t>and </a:t>
            </a:r>
            <a:r>
              <a:rPr lang="en-US" sz="2800" dirty="0"/>
              <a:t>rice</a:t>
            </a:r>
          </a:p>
          <a:p>
            <a:r>
              <a:rPr lang="en-US" sz="2800" dirty="0"/>
              <a:t>Farmers and plantation owners use indentured servants as workers </a:t>
            </a:r>
            <a:r>
              <a:rPr lang="en-US" sz="2800" dirty="0" smtClean="0"/>
              <a:t>(people </a:t>
            </a:r>
            <a:r>
              <a:rPr lang="en-US" sz="2800" dirty="0"/>
              <a:t>who paid off the cost of their voyage to America with roughly seven years of service; then they were set free</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MIDDLE COLONIES</a:t>
            </a:r>
          </a:p>
        </p:txBody>
      </p:sp>
      <p:sp>
        <p:nvSpPr>
          <p:cNvPr id="13315" name="Rectangle 3"/>
          <p:cNvSpPr>
            <a:spLocks noGrp="1" noChangeArrowheads="1"/>
          </p:cNvSpPr>
          <p:nvPr>
            <p:ph type="body" idx="1"/>
          </p:nvPr>
        </p:nvSpPr>
        <p:spPr/>
        <p:txBody>
          <a:bodyPr/>
          <a:lstStyle/>
          <a:p>
            <a:pPr>
              <a:lnSpc>
                <a:spcPct val="90000"/>
              </a:lnSpc>
            </a:pPr>
            <a:r>
              <a:rPr lang="en-US" sz="2800" dirty="0" smtClean="0"/>
              <a:t>land </a:t>
            </a:r>
            <a:r>
              <a:rPr lang="en-US" sz="2800" dirty="0"/>
              <a:t>and </a:t>
            </a:r>
            <a:r>
              <a:rPr lang="en-US" sz="2800" dirty="0" smtClean="0"/>
              <a:t>soil -  better than in </a:t>
            </a:r>
            <a:r>
              <a:rPr lang="en-US" sz="2800" dirty="0"/>
              <a:t>New England, but not as good as </a:t>
            </a:r>
            <a:r>
              <a:rPr lang="en-US" sz="2800" dirty="0" smtClean="0"/>
              <a:t>Southern </a:t>
            </a:r>
            <a:r>
              <a:rPr lang="en-US" sz="2800" dirty="0"/>
              <a:t>Colonies. </a:t>
            </a:r>
          </a:p>
          <a:p>
            <a:pPr>
              <a:lnSpc>
                <a:spcPct val="90000"/>
              </a:lnSpc>
            </a:pPr>
            <a:r>
              <a:rPr lang="en-US" sz="2800" dirty="0"/>
              <a:t>The climate was </a:t>
            </a:r>
            <a:r>
              <a:rPr lang="en-US" sz="2800" dirty="0" smtClean="0"/>
              <a:t>moderate</a:t>
            </a:r>
            <a:endParaRPr lang="en-US" sz="2800" dirty="0"/>
          </a:p>
          <a:p>
            <a:pPr>
              <a:lnSpc>
                <a:spcPct val="90000"/>
              </a:lnSpc>
            </a:pPr>
            <a:r>
              <a:rPr lang="en-US" sz="2800" dirty="0"/>
              <a:t>Crops included wheat, corn, oats, barley and other grains; the Middle Colonies were therefore known as the Breadbasket of the colonies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20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Philadelphia</a:t>
            </a:r>
          </a:p>
        </p:txBody>
      </p:sp>
      <p:sp>
        <p:nvSpPr>
          <p:cNvPr id="18435" name="Rectangle 3"/>
          <p:cNvSpPr>
            <a:spLocks noGrp="1" noChangeArrowheads="1"/>
          </p:cNvSpPr>
          <p:nvPr>
            <p:ph type="body" idx="1"/>
          </p:nvPr>
        </p:nvSpPr>
        <p:spPr>
          <a:xfrm>
            <a:off x="457200" y="1371600"/>
            <a:ext cx="8229600" cy="4648200"/>
          </a:xfrm>
        </p:spPr>
        <p:txBody>
          <a:bodyPr/>
          <a:lstStyle/>
          <a:p>
            <a:pPr>
              <a:lnSpc>
                <a:spcPct val="80000"/>
              </a:lnSpc>
            </a:pPr>
            <a:r>
              <a:rPr lang="en-US" sz="2400" dirty="0"/>
              <a:t>Pennsylvania</a:t>
            </a:r>
          </a:p>
          <a:p>
            <a:pPr>
              <a:lnSpc>
                <a:spcPct val="80000"/>
              </a:lnSpc>
            </a:pPr>
            <a:r>
              <a:rPr lang="en-US" sz="2400" dirty="0"/>
              <a:t>1682</a:t>
            </a:r>
          </a:p>
          <a:p>
            <a:pPr>
              <a:lnSpc>
                <a:spcPct val="80000"/>
              </a:lnSpc>
            </a:pPr>
            <a:r>
              <a:rPr lang="en-US" sz="2400" dirty="0"/>
              <a:t>Founded by William Penn</a:t>
            </a:r>
          </a:p>
          <a:p>
            <a:pPr>
              <a:lnSpc>
                <a:spcPct val="80000"/>
              </a:lnSpc>
            </a:pPr>
            <a:r>
              <a:rPr lang="en-US" sz="2400" dirty="0"/>
              <a:t>He led the religious </a:t>
            </a:r>
            <a:r>
              <a:rPr lang="en-US" sz="2400"/>
              <a:t>group </a:t>
            </a:r>
            <a:r>
              <a:rPr lang="en-US" sz="2400" smtClean="0"/>
              <a:t>known </a:t>
            </a:r>
            <a:r>
              <a:rPr lang="en-US" sz="2400" dirty="0"/>
              <a:t>as the Quakers. </a:t>
            </a:r>
            <a:endParaRPr lang="en-US" sz="2400" dirty="0" smtClean="0"/>
          </a:p>
          <a:p>
            <a:pPr>
              <a:lnSpc>
                <a:spcPct val="80000"/>
              </a:lnSpc>
              <a:buNone/>
            </a:pPr>
            <a:r>
              <a:rPr lang="en-US" sz="2400" dirty="0" smtClean="0"/>
              <a:t> </a:t>
            </a:r>
          </a:p>
          <a:p>
            <a:pPr>
              <a:lnSpc>
                <a:spcPct val="80000"/>
              </a:lnSpc>
            </a:pPr>
            <a:r>
              <a:rPr lang="en-US" sz="2400" dirty="0" smtClean="0"/>
              <a:t>(</a:t>
            </a:r>
            <a:r>
              <a:rPr lang="en-US" sz="2400" dirty="0"/>
              <a:t>Quakers are a religious group who are also called “Friends”.  They believe – and still do today – in equality for all people, including Native Americans from whom they bought land rather than taking it, and Africans since the Quakers strongly opposed slavery.  In addition, they opposed war.  Finally, they loved a very simple lifestyle, not a materialistic one</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20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20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fade">
                                      <p:cBhvr>
                                        <p:cTn id="32" dur="20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381000"/>
            <a:ext cx="8229600" cy="5638800"/>
          </a:xfrm>
        </p:spPr>
        <p:txBody>
          <a:bodyPr/>
          <a:lstStyle/>
          <a:p>
            <a:r>
              <a:rPr lang="en-US" sz="9600"/>
              <a:t>THE END!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ext Placeholder 7"/>
          <p:cNvSpPr>
            <a:spLocks noGrp="1"/>
          </p:cNvSpPr>
          <p:nvPr>
            <p:ph type="body" sz="quarter" idx="4294967295"/>
          </p:nvPr>
        </p:nvSpPr>
        <p:spPr>
          <a:xfrm>
            <a:off x="6248400" y="6477000"/>
            <a:ext cx="2667000" cy="228600"/>
          </a:xfrm>
        </p:spPr>
        <p:txBody>
          <a:bodyPr/>
          <a:lstStyle/>
          <a:p>
            <a:pPr>
              <a:buFontTx/>
              <a:buNone/>
            </a:pPr>
            <a:r>
              <a:rPr lang="en-US" sz="1200" smtClean="0">
                <a:latin typeface="Times New Roman" pitchFamily="18" charset="0"/>
                <a:cs typeface="Times New Roman" pitchFamily="18" charset="0"/>
              </a:rPr>
              <a:t>© 2007 McGraw-Hill Higher Education</a:t>
            </a:r>
          </a:p>
        </p:txBody>
      </p:sp>
      <p:pic>
        <p:nvPicPr>
          <p:cNvPr id="5123" name="Picture 2" descr="im_4923_screen.jpg"/>
          <p:cNvPicPr>
            <a:picLocks noChangeAspect="1"/>
          </p:cNvPicPr>
          <p:nvPr/>
        </p:nvPicPr>
        <p:blipFill>
          <a:blip r:embed="rId3" cstate="print"/>
          <a:srcRect/>
          <a:stretch>
            <a:fillRect/>
          </a:stretch>
        </p:blipFill>
        <p:spPr bwMode="auto">
          <a:xfrm>
            <a:off x="2474913" y="635000"/>
            <a:ext cx="4194175" cy="539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Placeholder 7"/>
          <p:cNvSpPr>
            <a:spLocks noGrp="1"/>
          </p:cNvSpPr>
          <p:nvPr>
            <p:ph type="body" sz="quarter" idx="4294967295"/>
          </p:nvPr>
        </p:nvSpPr>
        <p:spPr>
          <a:xfrm>
            <a:off x="6248400" y="6477000"/>
            <a:ext cx="2667000" cy="228600"/>
          </a:xfrm>
        </p:spPr>
        <p:txBody>
          <a:bodyPr/>
          <a:lstStyle/>
          <a:p>
            <a:pPr>
              <a:buFontTx/>
              <a:buNone/>
            </a:pPr>
            <a:r>
              <a:rPr lang="en-US" sz="1200" smtClean="0">
                <a:latin typeface="Times New Roman" pitchFamily="18" charset="0"/>
                <a:cs typeface="Times New Roman" pitchFamily="18" charset="0"/>
              </a:rPr>
              <a:t>© 2007 McGraw-Hill Higher Education</a:t>
            </a:r>
          </a:p>
        </p:txBody>
      </p:sp>
      <p:pic>
        <p:nvPicPr>
          <p:cNvPr id="6147" name="Picture 2" descr="im_4923_2_screen.jpg"/>
          <p:cNvPicPr>
            <a:picLocks noChangeAspect="1"/>
          </p:cNvPicPr>
          <p:nvPr/>
        </p:nvPicPr>
        <p:blipFill>
          <a:blip r:embed="rId3" cstate="print"/>
          <a:srcRect/>
          <a:stretch>
            <a:fillRect/>
          </a:stretch>
        </p:blipFill>
        <p:spPr bwMode="auto">
          <a:xfrm>
            <a:off x="2341563" y="635000"/>
            <a:ext cx="4460875" cy="539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ext Placeholder 7"/>
          <p:cNvSpPr>
            <a:spLocks noGrp="1"/>
          </p:cNvSpPr>
          <p:nvPr>
            <p:ph type="body" sz="quarter" idx="4294967295"/>
          </p:nvPr>
        </p:nvSpPr>
        <p:spPr>
          <a:xfrm>
            <a:off x="6248400" y="6477000"/>
            <a:ext cx="2667000" cy="228600"/>
          </a:xfrm>
        </p:spPr>
        <p:txBody>
          <a:bodyPr/>
          <a:lstStyle/>
          <a:p>
            <a:pPr>
              <a:buFontTx/>
              <a:buNone/>
            </a:pPr>
            <a:r>
              <a:rPr lang="en-US" sz="1200" smtClean="0">
                <a:latin typeface="Times New Roman" pitchFamily="18" charset="0"/>
                <a:cs typeface="Times New Roman" pitchFamily="18" charset="0"/>
              </a:rPr>
              <a:t>© 2007 McGraw-Hill Higher Education</a:t>
            </a:r>
          </a:p>
        </p:txBody>
      </p:sp>
      <p:pic>
        <p:nvPicPr>
          <p:cNvPr id="5123" name="Picture 2" descr="im_1855_screen.jpg"/>
          <p:cNvPicPr>
            <a:picLocks noChangeAspect="1"/>
          </p:cNvPicPr>
          <p:nvPr/>
        </p:nvPicPr>
        <p:blipFill>
          <a:blip r:embed="rId3" cstate="print"/>
          <a:srcRect/>
          <a:stretch>
            <a:fillRect/>
          </a:stretch>
        </p:blipFill>
        <p:spPr bwMode="auto">
          <a:xfrm>
            <a:off x="1096963" y="635000"/>
            <a:ext cx="6950075" cy="539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698500"/>
          </a:xfrm>
        </p:spPr>
        <p:txBody>
          <a:bodyPr/>
          <a:lstStyle/>
          <a:p>
            <a:r>
              <a:rPr lang="en-US" dirty="0" smtClean="0"/>
              <a:t>Roanoke</a:t>
            </a:r>
            <a:br>
              <a:rPr lang="en-US" dirty="0" smtClean="0"/>
            </a:br>
            <a:endParaRPr lang="en-US" dirty="0"/>
          </a:p>
        </p:txBody>
      </p:sp>
      <p:sp>
        <p:nvSpPr>
          <p:cNvPr id="3" name="Content Placeholder 2"/>
          <p:cNvSpPr>
            <a:spLocks noGrp="1"/>
          </p:cNvSpPr>
          <p:nvPr>
            <p:ph idx="1"/>
          </p:nvPr>
        </p:nvSpPr>
        <p:spPr>
          <a:xfrm>
            <a:off x="457200" y="685800"/>
            <a:ext cx="8229600" cy="5334000"/>
          </a:xfrm>
        </p:spPr>
        <p:txBody>
          <a:bodyPr/>
          <a:lstStyle/>
          <a:p>
            <a:r>
              <a:rPr lang="en-US" sz="3600" dirty="0" smtClean="0"/>
              <a:t>The English Wanted To Provide New Markets and Raw Materials for English Industry</a:t>
            </a:r>
          </a:p>
          <a:p>
            <a:r>
              <a:rPr lang="en-US" dirty="0" smtClean="0"/>
              <a:t>Sir Walter Raleigh settled in Roanoke (NC)</a:t>
            </a:r>
          </a:p>
          <a:p>
            <a:r>
              <a:rPr lang="en-US" dirty="0" smtClean="0"/>
              <a:t>It disappeared and became known as the Lost Colony.</a:t>
            </a:r>
          </a:p>
          <a:p>
            <a:r>
              <a:rPr lang="en-US" dirty="0" smtClean="0"/>
              <a:t>Then the English settled in Jamestown.</a:t>
            </a:r>
          </a:p>
          <a:p>
            <a:r>
              <a:rPr lang="en-US" dirty="0" smtClean="0"/>
              <a:t>The VIRGINIA COMPANY was issued a CHARTER which granted them specific rights to create a Colony.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ext Placeholder 7"/>
          <p:cNvSpPr>
            <a:spLocks noGrp="1"/>
          </p:cNvSpPr>
          <p:nvPr>
            <p:ph type="body" sz="quarter" idx="4294967295"/>
          </p:nvPr>
        </p:nvSpPr>
        <p:spPr>
          <a:xfrm>
            <a:off x="6248400" y="6477000"/>
            <a:ext cx="2667000" cy="228600"/>
          </a:xfrm>
        </p:spPr>
        <p:txBody>
          <a:bodyPr/>
          <a:lstStyle/>
          <a:p>
            <a:pPr>
              <a:buFontTx/>
              <a:buNone/>
            </a:pPr>
            <a:r>
              <a:rPr lang="en-US" sz="1200" smtClean="0">
                <a:latin typeface="Times New Roman" pitchFamily="18" charset="0"/>
                <a:cs typeface="Times New Roman" pitchFamily="18" charset="0"/>
              </a:rPr>
              <a:t>© 2007 McGraw-Hill Higher Education</a:t>
            </a:r>
          </a:p>
        </p:txBody>
      </p:sp>
      <p:pic>
        <p:nvPicPr>
          <p:cNvPr id="5123" name="Picture 2" descr="im_4617_screen.jpg"/>
          <p:cNvPicPr>
            <a:picLocks noChangeAspect="1"/>
          </p:cNvPicPr>
          <p:nvPr/>
        </p:nvPicPr>
        <p:blipFill>
          <a:blip r:embed="rId3" cstate="print"/>
          <a:srcRect/>
          <a:stretch>
            <a:fillRect/>
          </a:stretch>
        </p:blipFill>
        <p:spPr bwMode="auto">
          <a:xfrm>
            <a:off x="895350" y="635000"/>
            <a:ext cx="7353300" cy="539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92100"/>
            <a:ext cx="8229600" cy="927100"/>
          </a:xfrm>
        </p:spPr>
        <p:txBody>
          <a:bodyPr/>
          <a:lstStyle/>
          <a:p>
            <a:r>
              <a:rPr lang="en-US" dirty="0" smtClean="0"/>
              <a:t>Jamestown</a:t>
            </a:r>
            <a:endParaRPr lang="en-US" dirty="0"/>
          </a:p>
        </p:txBody>
      </p:sp>
      <p:sp>
        <p:nvSpPr>
          <p:cNvPr id="14339" name="Rectangle 3"/>
          <p:cNvSpPr>
            <a:spLocks noGrp="1" noChangeArrowheads="1"/>
          </p:cNvSpPr>
          <p:nvPr>
            <p:ph type="body" idx="1"/>
          </p:nvPr>
        </p:nvSpPr>
        <p:spPr>
          <a:xfrm>
            <a:off x="304800" y="990600"/>
            <a:ext cx="8382000" cy="5029200"/>
          </a:xfrm>
        </p:spPr>
        <p:txBody>
          <a:bodyPr/>
          <a:lstStyle/>
          <a:p>
            <a:pPr lvl="1">
              <a:lnSpc>
                <a:spcPct val="90000"/>
              </a:lnSpc>
            </a:pPr>
            <a:r>
              <a:rPr lang="en-US" sz="2400" dirty="0" smtClean="0"/>
              <a:t>Virginia</a:t>
            </a:r>
          </a:p>
          <a:p>
            <a:pPr lvl="1">
              <a:lnSpc>
                <a:spcPct val="90000"/>
              </a:lnSpc>
            </a:pPr>
            <a:r>
              <a:rPr lang="en-US" sz="2400" dirty="0" smtClean="0"/>
              <a:t>1607</a:t>
            </a:r>
            <a:endParaRPr lang="en-US" sz="2400" dirty="0"/>
          </a:p>
          <a:p>
            <a:pPr lvl="1">
              <a:lnSpc>
                <a:spcPct val="90000"/>
              </a:lnSpc>
            </a:pPr>
            <a:r>
              <a:rPr lang="en-US" sz="2400" dirty="0"/>
              <a:t>First successful English colony</a:t>
            </a:r>
          </a:p>
          <a:p>
            <a:pPr lvl="1">
              <a:lnSpc>
                <a:spcPct val="90000"/>
              </a:lnSpc>
            </a:pPr>
            <a:r>
              <a:rPr lang="en-US" sz="2400" dirty="0"/>
              <a:t>First settlers came looking for </a:t>
            </a:r>
            <a:r>
              <a:rPr lang="en-US" sz="2400" dirty="0" smtClean="0"/>
              <a:t>gold but did </a:t>
            </a:r>
            <a:r>
              <a:rPr lang="en-US" sz="2400" dirty="0"/>
              <a:t>not </a:t>
            </a:r>
            <a:r>
              <a:rPr lang="en-US" sz="2400" dirty="0" smtClean="0"/>
              <a:t>find </a:t>
            </a:r>
            <a:r>
              <a:rPr lang="en-US" sz="2400" dirty="0"/>
              <a:t>any</a:t>
            </a:r>
          </a:p>
          <a:p>
            <a:pPr lvl="1">
              <a:lnSpc>
                <a:spcPct val="90000"/>
              </a:lnSpc>
            </a:pPr>
            <a:r>
              <a:rPr lang="en-US" sz="2400" dirty="0"/>
              <a:t>Used </a:t>
            </a:r>
            <a:r>
              <a:rPr lang="en-US" sz="2400" dirty="0">
                <a:solidFill>
                  <a:srgbClr val="FFFF00"/>
                </a:solidFill>
              </a:rPr>
              <a:t>indentured servants </a:t>
            </a:r>
            <a:r>
              <a:rPr lang="en-US" sz="2400" dirty="0"/>
              <a:t>and African slaves as laborers</a:t>
            </a:r>
          </a:p>
          <a:p>
            <a:pPr lvl="1">
              <a:lnSpc>
                <a:spcPct val="90000"/>
              </a:lnSpc>
            </a:pPr>
            <a:r>
              <a:rPr lang="en-US" sz="2400" dirty="0"/>
              <a:t>Main </a:t>
            </a:r>
            <a:r>
              <a:rPr lang="en-US" sz="2400" dirty="0" smtClean="0"/>
              <a:t>crop = tobacco</a:t>
            </a:r>
          </a:p>
          <a:p>
            <a:pPr lvl="1">
              <a:lnSpc>
                <a:spcPct val="90000"/>
              </a:lnSpc>
            </a:pPr>
            <a:r>
              <a:rPr lang="en-US" dirty="0" smtClean="0"/>
              <a:t>John Smith was sent from London in 1608 to lead Jamestown</a:t>
            </a:r>
            <a:endParaRPr lang="en-US" dirty="0"/>
          </a:p>
          <a:p>
            <a:pPr lvl="1">
              <a:lnSpc>
                <a:spcPct val="90000"/>
              </a:lnSpc>
            </a:pPr>
            <a:r>
              <a:rPr lang="en-US" dirty="0"/>
              <a:t>Captain John Smith</a:t>
            </a:r>
            <a:r>
              <a:rPr lang="en-US" sz="2400" dirty="0"/>
              <a:t>, Pocahontas, and John Rolfe are all famous people associated with </a:t>
            </a:r>
            <a:r>
              <a:rPr lang="en-US" sz="2400" dirty="0" smtClean="0"/>
              <a:t>Jamestown</a:t>
            </a:r>
          </a:p>
          <a:p>
            <a:pPr lvl="1">
              <a:lnSpc>
                <a:spcPct val="90000"/>
              </a:lnSpc>
            </a:pPr>
            <a:r>
              <a:rPr lang="en-US" sz="2400" dirty="0" smtClean="0"/>
              <a:t>1619, an early start on democracy with the Virginia House of Burgesses, which allowed property holding which males to vote.</a:t>
            </a:r>
            <a:endParaRPr lang="en-US" sz="2400" dirty="0"/>
          </a:p>
          <a:p>
            <a:pPr lvl="1">
              <a:lnSpc>
                <a:spcPct val="90000"/>
              </a:lnSpc>
              <a:buFont typeface="Tahoma" charset="0"/>
              <a:buNone/>
            </a:pPr>
            <a:endParaRPr lang="en-US" sz="2400" dirty="0"/>
          </a:p>
        </p:txBody>
      </p:sp>
      <p:sp>
        <p:nvSpPr>
          <p:cNvPr id="4" name="Freeform 3"/>
          <p:cNvSpPr/>
          <p:nvPr/>
        </p:nvSpPr>
        <p:spPr bwMode="auto">
          <a:xfrm>
            <a:off x="2895600" y="3649979"/>
            <a:ext cx="1005841" cy="60962"/>
          </a:xfrm>
          <a:custGeom>
            <a:avLst/>
            <a:gdLst/>
            <a:ahLst/>
            <a:cxnLst/>
            <a:rect l="0" t="0" r="0" b="0"/>
            <a:pathLst>
              <a:path w="1005841" h="60962">
                <a:moveTo>
                  <a:pt x="0" y="0"/>
                </a:moveTo>
                <a:lnTo>
                  <a:pt x="0" y="0"/>
                </a:lnTo>
                <a:lnTo>
                  <a:pt x="0" y="7621"/>
                </a:lnTo>
                <a:lnTo>
                  <a:pt x="0" y="7621"/>
                </a:lnTo>
                <a:lnTo>
                  <a:pt x="0" y="7621"/>
                </a:lnTo>
                <a:lnTo>
                  <a:pt x="0" y="7621"/>
                </a:lnTo>
                <a:lnTo>
                  <a:pt x="0" y="7621"/>
                </a:lnTo>
                <a:lnTo>
                  <a:pt x="7620" y="7621"/>
                </a:lnTo>
                <a:lnTo>
                  <a:pt x="7620" y="7621"/>
                </a:lnTo>
                <a:lnTo>
                  <a:pt x="7620" y="7621"/>
                </a:lnTo>
                <a:lnTo>
                  <a:pt x="7620" y="7621"/>
                </a:lnTo>
                <a:lnTo>
                  <a:pt x="15240" y="7621"/>
                </a:lnTo>
                <a:lnTo>
                  <a:pt x="15240" y="7621"/>
                </a:lnTo>
                <a:lnTo>
                  <a:pt x="15240" y="7621"/>
                </a:lnTo>
                <a:lnTo>
                  <a:pt x="15240" y="7621"/>
                </a:lnTo>
                <a:lnTo>
                  <a:pt x="15240" y="7621"/>
                </a:lnTo>
                <a:lnTo>
                  <a:pt x="22860" y="15241"/>
                </a:lnTo>
                <a:lnTo>
                  <a:pt x="22860" y="7621"/>
                </a:lnTo>
                <a:lnTo>
                  <a:pt x="22860" y="7621"/>
                </a:lnTo>
                <a:lnTo>
                  <a:pt x="30480" y="7621"/>
                </a:lnTo>
                <a:lnTo>
                  <a:pt x="30480" y="7621"/>
                </a:lnTo>
                <a:lnTo>
                  <a:pt x="30480" y="7621"/>
                </a:lnTo>
                <a:lnTo>
                  <a:pt x="38100" y="7621"/>
                </a:lnTo>
                <a:lnTo>
                  <a:pt x="38100" y="15241"/>
                </a:lnTo>
                <a:lnTo>
                  <a:pt x="45720" y="15241"/>
                </a:lnTo>
                <a:lnTo>
                  <a:pt x="45720" y="15241"/>
                </a:lnTo>
                <a:lnTo>
                  <a:pt x="45720" y="22861"/>
                </a:lnTo>
                <a:lnTo>
                  <a:pt x="53340" y="22861"/>
                </a:lnTo>
                <a:lnTo>
                  <a:pt x="53340" y="22861"/>
                </a:lnTo>
                <a:lnTo>
                  <a:pt x="60960" y="22861"/>
                </a:lnTo>
                <a:lnTo>
                  <a:pt x="60960" y="22861"/>
                </a:lnTo>
                <a:lnTo>
                  <a:pt x="68580" y="22861"/>
                </a:lnTo>
                <a:lnTo>
                  <a:pt x="68580" y="22861"/>
                </a:lnTo>
                <a:lnTo>
                  <a:pt x="76200" y="22861"/>
                </a:lnTo>
                <a:lnTo>
                  <a:pt x="76200" y="22861"/>
                </a:lnTo>
                <a:lnTo>
                  <a:pt x="76200" y="22861"/>
                </a:lnTo>
                <a:lnTo>
                  <a:pt x="83820" y="22861"/>
                </a:lnTo>
                <a:lnTo>
                  <a:pt x="83820" y="22861"/>
                </a:lnTo>
                <a:lnTo>
                  <a:pt x="91440" y="22861"/>
                </a:lnTo>
                <a:lnTo>
                  <a:pt x="91440" y="22861"/>
                </a:lnTo>
                <a:lnTo>
                  <a:pt x="99060" y="22861"/>
                </a:lnTo>
                <a:lnTo>
                  <a:pt x="99060" y="22861"/>
                </a:lnTo>
                <a:lnTo>
                  <a:pt x="99060" y="22861"/>
                </a:lnTo>
                <a:lnTo>
                  <a:pt x="106680" y="22861"/>
                </a:lnTo>
                <a:lnTo>
                  <a:pt x="106680" y="22861"/>
                </a:lnTo>
                <a:lnTo>
                  <a:pt x="114300" y="22861"/>
                </a:lnTo>
                <a:lnTo>
                  <a:pt x="114300" y="30480"/>
                </a:lnTo>
                <a:lnTo>
                  <a:pt x="121920" y="30480"/>
                </a:lnTo>
                <a:lnTo>
                  <a:pt x="121920" y="30480"/>
                </a:lnTo>
                <a:lnTo>
                  <a:pt x="129540" y="30480"/>
                </a:lnTo>
                <a:lnTo>
                  <a:pt x="129540" y="30480"/>
                </a:lnTo>
                <a:lnTo>
                  <a:pt x="129540" y="38100"/>
                </a:lnTo>
                <a:lnTo>
                  <a:pt x="137160" y="38100"/>
                </a:lnTo>
                <a:lnTo>
                  <a:pt x="137160" y="38100"/>
                </a:lnTo>
                <a:lnTo>
                  <a:pt x="137160" y="38100"/>
                </a:lnTo>
                <a:lnTo>
                  <a:pt x="144780" y="38100"/>
                </a:lnTo>
                <a:lnTo>
                  <a:pt x="144780" y="38100"/>
                </a:lnTo>
                <a:lnTo>
                  <a:pt x="152400" y="38100"/>
                </a:lnTo>
                <a:lnTo>
                  <a:pt x="160020" y="38100"/>
                </a:lnTo>
                <a:lnTo>
                  <a:pt x="160020" y="38100"/>
                </a:lnTo>
                <a:lnTo>
                  <a:pt x="167640" y="38100"/>
                </a:lnTo>
                <a:lnTo>
                  <a:pt x="167640" y="38100"/>
                </a:lnTo>
                <a:lnTo>
                  <a:pt x="175260" y="38100"/>
                </a:lnTo>
                <a:lnTo>
                  <a:pt x="175260" y="38100"/>
                </a:lnTo>
                <a:lnTo>
                  <a:pt x="175260" y="38100"/>
                </a:lnTo>
                <a:lnTo>
                  <a:pt x="182880" y="38100"/>
                </a:lnTo>
                <a:lnTo>
                  <a:pt x="182880" y="38100"/>
                </a:lnTo>
                <a:lnTo>
                  <a:pt x="190500" y="45721"/>
                </a:lnTo>
                <a:lnTo>
                  <a:pt x="198120" y="45721"/>
                </a:lnTo>
                <a:lnTo>
                  <a:pt x="198120" y="45721"/>
                </a:lnTo>
                <a:lnTo>
                  <a:pt x="205740" y="45721"/>
                </a:lnTo>
                <a:lnTo>
                  <a:pt x="213360" y="45721"/>
                </a:lnTo>
                <a:lnTo>
                  <a:pt x="213360" y="45721"/>
                </a:lnTo>
                <a:lnTo>
                  <a:pt x="220980" y="45721"/>
                </a:lnTo>
                <a:lnTo>
                  <a:pt x="228600" y="45721"/>
                </a:lnTo>
                <a:lnTo>
                  <a:pt x="228600" y="53341"/>
                </a:lnTo>
                <a:lnTo>
                  <a:pt x="236220" y="53341"/>
                </a:lnTo>
                <a:lnTo>
                  <a:pt x="236220" y="53341"/>
                </a:lnTo>
                <a:lnTo>
                  <a:pt x="243840" y="53341"/>
                </a:lnTo>
                <a:lnTo>
                  <a:pt x="243840" y="53341"/>
                </a:lnTo>
                <a:lnTo>
                  <a:pt x="251460" y="53341"/>
                </a:lnTo>
                <a:lnTo>
                  <a:pt x="259080" y="53341"/>
                </a:lnTo>
                <a:lnTo>
                  <a:pt x="259080" y="53341"/>
                </a:lnTo>
                <a:lnTo>
                  <a:pt x="259080" y="53341"/>
                </a:lnTo>
                <a:lnTo>
                  <a:pt x="266700" y="53341"/>
                </a:lnTo>
                <a:lnTo>
                  <a:pt x="266700" y="60961"/>
                </a:lnTo>
                <a:lnTo>
                  <a:pt x="274320" y="60961"/>
                </a:lnTo>
                <a:lnTo>
                  <a:pt x="274320" y="60961"/>
                </a:lnTo>
                <a:lnTo>
                  <a:pt x="281940" y="60961"/>
                </a:lnTo>
                <a:lnTo>
                  <a:pt x="281940" y="60961"/>
                </a:lnTo>
                <a:lnTo>
                  <a:pt x="289560" y="60961"/>
                </a:lnTo>
                <a:lnTo>
                  <a:pt x="289560" y="60961"/>
                </a:lnTo>
                <a:lnTo>
                  <a:pt x="297180" y="60961"/>
                </a:lnTo>
                <a:lnTo>
                  <a:pt x="297180" y="60961"/>
                </a:lnTo>
                <a:lnTo>
                  <a:pt x="304800" y="60961"/>
                </a:lnTo>
                <a:lnTo>
                  <a:pt x="304800" y="60961"/>
                </a:lnTo>
                <a:lnTo>
                  <a:pt x="312420" y="60961"/>
                </a:lnTo>
                <a:lnTo>
                  <a:pt x="312420" y="60961"/>
                </a:lnTo>
                <a:lnTo>
                  <a:pt x="312420" y="60961"/>
                </a:lnTo>
                <a:lnTo>
                  <a:pt x="320040" y="53341"/>
                </a:lnTo>
                <a:lnTo>
                  <a:pt x="320040" y="53341"/>
                </a:lnTo>
                <a:lnTo>
                  <a:pt x="327660" y="53341"/>
                </a:lnTo>
                <a:lnTo>
                  <a:pt x="327660" y="53341"/>
                </a:lnTo>
                <a:lnTo>
                  <a:pt x="335280" y="53341"/>
                </a:lnTo>
                <a:lnTo>
                  <a:pt x="335280" y="53341"/>
                </a:lnTo>
                <a:lnTo>
                  <a:pt x="335280" y="53341"/>
                </a:lnTo>
                <a:lnTo>
                  <a:pt x="342900" y="53341"/>
                </a:lnTo>
                <a:lnTo>
                  <a:pt x="342900" y="53341"/>
                </a:lnTo>
                <a:lnTo>
                  <a:pt x="350520" y="53341"/>
                </a:lnTo>
                <a:lnTo>
                  <a:pt x="350520" y="45721"/>
                </a:lnTo>
                <a:lnTo>
                  <a:pt x="358140" y="45721"/>
                </a:lnTo>
                <a:lnTo>
                  <a:pt x="358140" y="45721"/>
                </a:lnTo>
                <a:lnTo>
                  <a:pt x="365760" y="45721"/>
                </a:lnTo>
                <a:lnTo>
                  <a:pt x="365760" y="45721"/>
                </a:lnTo>
                <a:lnTo>
                  <a:pt x="373380" y="45721"/>
                </a:lnTo>
                <a:lnTo>
                  <a:pt x="373380" y="45721"/>
                </a:lnTo>
                <a:lnTo>
                  <a:pt x="381000" y="45721"/>
                </a:lnTo>
                <a:lnTo>
                  <a:pt x="381000" y="45721"/>
                </a:lnTo>
                <a:lnTo>
                  <a:pt x="388620" y="45721"/>
                </a:lnTo>
                <a:lnTo>
                  <a:pt x="396240" y="45721"/>
                </a:lnTo>
                <a:lnTo>
                  <a:pt x="396240" y="45721"/>
                </a:lnTo>
                <a:lnTo>
                  <a:pt x="403860" y="45721"/>
                </a:lnTo>
                <a:lnTo>
                  <a:pt x="411480" y="45721"/>
                </a:lnTo>
                <a:lnTo>
                  <a:pt x="411480" y="45721"/>
                </a:lnTo>
                <a:lnTo>
                  <a:pt x="419100" y="45721"/>
                </a:lnTo>
                <a:lnTo>
                  <a:pt x="426720" y="45721"/>
                </a:lnTo>
                <a:lnTo>
                  <a:pt x="434340" y="45721"/>
                </a:lnTo>
                <a:lnTo>
                  <a:pt x="434340" y="45721"/>
                </a:lnTo>
                <a:lnTo>
                  <a:pt x="441960" y="53341"/>
                </a:lnTo>
                <a:lnTo>
                  <a:pt x="449580" y="53341"/>
                </a:lnTo>
                <a:lnTo>
                  <a:pt x="457200" y="53341"/>
                </a:lnTo>
                <a:lnTo>
                  <a:pt x="457200" y="53341"/>
                </a:lnTo>
                <a:lnTo>
                  <a:pt x="464820" y="53341"/>
                </a:lnTo>
                <a:lnTo>
                  <a:pt x="464820" y="53341"/>
                </a:lnTo>
                <a:lnTo>
                  <a:pt x="472440" y="53341"/>
                </a:lnTo>
                <a:lnTo>
                  <a:pt x="480060" y="53341"/>
                </a:lnTo>
                <a:lnTo>
                  <a:pt x="480060" y="53341"/>
                </a:lnTo>
                <a:lnTo>
                  <a:pt x="487680" y="53341"/>
                </a:lnTo>
                <a:lnTo>
                  <a:pt x="487680" y="53341"/>
                </a:lnTo>
                <a:lnTo>
                  <a:pt x="495300" y="53341"/>
                </a:lnTo>
                <a:lnTo>
                  <a:pt x="502920" y="53341"/>
                </a:lnTo>
                <a:lnTo>
                  <a:pt x="502920" y="60961"/>
                </a:lnTo>
                <a:lnTo>
                  <a:pt x="510540" y="60961"/>
                </a:lnTo>
                <a:lnTo>
                  <a:pt x="518160" y="60961"/>
                </a:lnTo>
                <a:lnTo>
                  <a:pt x="518160" y="60961"/>
                </a:lnTo>
                <a:lnTo>
                  <a:pt x="525780" y="60961"/>
                </a:lnTo>
                <a:lnTo>
                  <a:pt x="533400" y="60961"/>
                </a:lnTo>
                <a:lnTo>
                  <a:pt x="533400" y="60961"/>
                </a:lnTo>
                <a:lnTo>
                  <a:pt x="541020" y="60961"/>
                </a:lnTo>
                <a:lnTo>
                  <a:pt x="541020" y="60961"/>
                </a:lnTo>
                <a:lnTo>
                  <a:pt x="548640" y="60961"/>
                </a:lnTo>
                <a:lnTo>
                  <a:pt x="556260" y="60961"/>
                </a:lnTo>
                <a:lnTo>
                  <a:pt x="556260" y="60961"/>
                </a:lnTo>
                <a:lnTo>
                  <a:pt x="563880" y="60961"/>
                </a:lnTo>
                <a:lnTo>
                  <a:pt x="563880" y="60961"/>
                </a:lnTo>
                <a:lnTo>
                  <a:pt x="571500" y="60961"/>
                </a:lnTo>
                <a:lnTo>
                  <a:pt x="571500" y="60961"/>
                </a:lnTo>
                <a:lnTo>
                  <a:pt x="571500" y="60961"/>
                </a:lnTo>
                <a:lnTo>
                  <a:pt x="579120" y="60961"/>
                </a:lnTo>
                <a:lnTo>
                  <a:pt x="579120" y="60961"/>
                </a:lnTo>
                <a:lnTo>
                  <a:pt x="586740" y="60961"/>
                </a:lnTo>
                <a:lnTo>
                  <a:pt x="586740" y="53341"/>
                </a:lnTo>
                <a:lnTo>
                  <a:pt x="594360" y="53341"/>
                </a:lnTo>
                <a:lnTo>
                  <a:pt x="601980" y="53341"/>
                </a:lnTo>
                <a:lnTo>
                  <a:pt x="601980" y="53341"/>
                </a:lnTo>
                <a:lnTo>
                  <a:pt x="609600" y="53341"/>
                </a:lnTo>
                <a:lnTo>
                  <a:pt x="609600" y="53341"/>
                </a:lnTo>
                <a:lnTo>
                  <a:pt x="617220" y="53341"/>
                </a:lnTo>
                <a:lnTo>
                  <a:pt x="617220" y="53341"/>
                </a:lnTo>
                <a:lnTo>
                  <a:pt x="624840" y="53341"/>
                </a:lnTo>
                <a:lnTo>
                  <a:pt x="624840" y="53341"/>
                </a:lnTo>
                <a:lnTo>
                  <a:pt x="632460" y="53341"/>
                </a:lnTo>
                <a:lnTo>
                  <a:pt x="640080" y="45721"/>
                </a:lnTo>
                <a:lnTo>
                  <a:pt x="647700" y="45721"/>
                </a:lnTo>
                <a:lnTo>
                  <a:pt x="647700" y="45721"/>
                </a:lnTo>
                <a:lnTo>
                  <a:pt x="655320" y="45721"/>
                </a:lnTo>
                <a:lnTo>
                  <a:pt x="655320" y="45721"/>
                </a:lnTo>
                <a:lnTo>
                  <a:pt x="662940" y="45721"/>
                </a:lnTo>
                <a:lnTo>
                  <a:pt x="670560" y="45721"/>
                </a:lnTo>
                <a:lnTo>
                  <a:pt x="670560" y="45721"/>
                </a:lnTo>
                <a:lnTo>
                  <a:pt x="678180" y="45721"/>
                </a:lnTo>
                <a:lnTo>
                  <a:pt x="685800" y="45721"/>
                </a:lnTo>
                <a:lnTo>
                  <a:pt x="685800" y="45721"/>
                </a:lnTo>
                <a:lnTo>
                  <a:pt x="693420" y="38100"/>
                </a:lnTo>
                <a:lnTo>
                  <a:pt x="701040" y="38100"/>
                </a:lnTo>
                <a:lnTo>
                  <a:pt x="708660" y="38100"/>
                </a:lnTo>
                <a:lnTo>
                  <a:pt x="708660" y="38100"/>
                </a:lnTo>
                <a:lnTo>
                  <a:pt x="716280" y="38100"/>
                </a:lnTo>
                <a:lnTo>
                  <a:pt x="716280" y="38100"/>
                </a:lnTo>
                <a:lnTo>
                  <a:pt x="723900" y="38100"/>
                </a:lnTo>
                <a:lnTo>
                  <a:pt x="731520" y="38100"/>
                </a:lnTo>
                <a:lnTo>
                  <a:pt x="731520" y="38100"/>
                </a:lnTo>
                <a:lnTo>
                  <a:pt x="739140" y="38100"/>
                </a:lnTo>
                <a:lnTo>
                  <a:pt x="746760" y="30480"/>
                </a:lnTo>
                <a:lnTo>
                  <a:pt x="746760" y="30480"/>
                </a:lnTo>
                <a:lnTo>
                  <a:pt x="754380" y="30480"/>
                </a:lnTo>
                <a:lnTo>
                  <a:pt x="754380" y="30480"/>
                </a:lnTo>
                <a:lnTo>
                  <a:pt x="762000" y="30480"/>
                </a:lnTo>
                <a:lnTo>
                  <a:pt x="762000" y="30480"/>
                </a:lnTo>
                <a:lnTo>
                  <a:pt x="769620" y="30480"/>
                </a:lnTo>
                <a:lnTo>
                  <a:pt x="769620" y="30480"/>
                </a:lnTo>
                <a:lnTo>
                  <a:pt x="777240" y="30480"/>
                </a:lnTo>
                <a:lnTo>
                  <a:pt x="777240" y="30480"/>
                </a:lnTo>
                <a:lnTo>
                  <a:pt x="784860" y="22861"/>
                </a:lnTo>
                <a:lnTo>
                  <a:pt x="784860" y="22861"/>
                </a:lnTo>
                <a:lnTo>
                  <a:pt x="792480" y="22861"/>
                </a:lnTo>
                <a:lnTo>
                  <a:pt x="800100" y="22861"/>
                </a:lnTo>
                <a:lnTo>
                  <a:pt x="800100" y="22861"/>
                </a:lnTo>
                <a:lnTo>
                  <a:pt x="807720" y="22861"/>
                </a:lnTo>
                <a:lnTo>
                  <a:pt x="815340" y="22861"/>
                </a:lnTo>
                <a:lnTo>
                  <a:pt x="815340" y="22861"/>
                </a:lnTo>
                <a:lnTo>
                  <a:pt x="822960" y="22861"/>
                </a:lnTo>
                <a:lnTo>
                  <a:pt x="822960" y="22861"/>
                </a:lnTo>
                <a:lnTo>
                  <a:pt x="822960" y="22861"/>
                </a:lnTo>
                <a:lnTo>
                  <a:pt x="830580" y="22861"/>
                </a:lnTo>
                <a:lnTo>
                  <a:pt x="830580" y="22861"/>
                </a:lnTo>
                <a:lnTo>
                  <a:pt x="838200" y="22861"/>
                </a:lnTo>
                <a:lnTo>
                  <a:pt x="838200" y="22861"/>
                </a:lnTo>
                <a:lnTo>
                  <a:pt x="845820" y="22861"/>
                </a:lnTo>
                <a:lnTo>
                  <a:pt x="845820" y="22861"/>
                </a:lnTo>
                <a:lnTo>
                  <a:pt x="845820" y="22861"/>
                </a:lnTo>
                <a:lnTo>
                  <a:pt x="853440" y="22861"/>
                </a:lnTo>
                <a:lnTo>
                  <a:pt x="853440" y="22861"/>
                </a:lnTo>
                <a:lnTo>
                  <a:pt x="861060" y="22861"/>
                </a:lnTo>
                <a:lnTo>
                  <a:pt x="861060" y="22861"/>
                </a:lnTo>
                <a:lnTo>
                  <a:pt x="868680" y="22861"/>
                </a:lnTo>
                <a:lnTo>
                  <a:pt x="868680" y="22861"/>
                </a:lnTo>
                <a:lnTo>
                  <a:pt x="868680" y="22861"/>
                </a:lnTo>
                <a:lnTo>
                  <a:pt x="876300" y="22861"/>
                </a:lnTo>
                <a:lnTo>
                  <a:pt x="876300" y="22861"/>
                </a:lnTo>
                <a:lnTo>
                  <a:pt x="883920" y="22861"/>
                </a:lnTo>
                <a:lnTo>
                  <a:pt x="883920" y="22861"/>
                </a:lnTo>
                <a:lnTo>
                  <a:pt x="891540" y="22861"/>
                </a:lnTo>
                <a:lnTo>
                  <a:pt x="899160" y="22861"/>
                </a:lnTo>
                <a:lnTo>
                  <a:pt x="899160" y="22861"/>
                </a:lnTo>
                <a:lnTo>
                  <a:pt x="906780" y="22861"/>
                </a:lnTo>
                <a:lnTo>
                  <a:pt x="906780" y="22861"/>
                </a:lnTo>
                <a:lnTo>
                  <a:pt x="914400" y="22861"/>
                </a:lnTo>
                <a:lnTo>
                  <a:pt x="922020" y="22861"/>
                </a:lnTo>
                <a:lnTo>
                  <a:pt x="922020" y="22861"/>
                </a:lnTo>
                <a:lnTo>
                  <a:pt x="929640" y="22861"/>
                </a:lnTo>
                <a:lnTo>
                  <a:pt x="929640" y="22861"/>
                </a:lnTo>
                <a:lnTo>
                  <a:pt x="937260" y="22861"/>
                </a:lnTo>
                <a:lnTo>
                  <a:pt x="944880" y="22861"/>
                </a:lnTo>
                <a:lnTo>
                  <a:pt x="952500" y="22861"/>
                </a:lnTo>
                <a:lnTo>
                  <a:pt x="960120" y="22861"/>
                </a:lnTo>
                <a:lnTo>
                  <a:pt x="960120" y="22861"/>
                </a:lnTo>
                <a:lnTo>
                  <a:pt x="967740" y="22861"/>
                </a:lnTo>
                <a:lnTo>
                  <a:pt x="975360" y="22861"/>
                </a:lnTo>
                <a:lnTo>
                  <a:pt x="982980" y="22861"/>
                </a:lnTo>
                <a:lnTo>
                  <a:pt x="990600" y="22861"/>
                </a:lnTo>
                <a:lnTo>
                  <a:pt x="990600" y="22861"/>
                </a:lnTo>
                <a:lnTo>
                  <a:pt x="998220" y="22861"/>
                </a:lnTo>
                <a:lnTo>
                  <a:pt x="1005840" y="22861"/>
                </a:lnTo>
                <a:lnTo>
                  <a:pt x="1005840" y="22861"/>
                </a:lnTo>
                <a:lnTo>
                  <a:pt x="1005840" y="22861"/>
                </a:lnTo>
                <a:lnTo>
                  <a:pt x="1005840" y="22861"/>
                </a:lnTo>
              </a:path>
            </a:pathLst>
          </a:custGeom>
          <a:no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2000"/>
                                        <p:tgtEl>
                                          <p:spTgt spid="143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fade">
                                      <p:cBhvr>
                                        <p:cTn id="13" dur="2000"/>
                                        <p:tgtEl>
                                          <p:spTgt spid="143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fade">
                                      <p:cBhvr>
                                        <p:cTn id="16" dur="2000"/>
                                        <p:tgtEl>
                                          <p:spTgt spid="1433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fade">
                                      <p:cBhvr>
                                        <p:cTn id="19" dur="2000"/>
                                        <p:tgtEl>
                                          <p:spTgt spid="1433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fade">
                                      <p:cBhvr>
                                        <p:cTn id="22" dur="2000"/>
                                        <p:tgtEl>
                                          <p:spTgt spid="1433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animEffect transition="in" filter="fade">
                                      <p:cBhvr>
                                        <p:cTn id="25" dur="2000"/>
                                        <p:tgtEl>
                                          <p:spTgt spid="14339">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339">
                                            <p:txEl>
                                              <p:pRg st="7" end="7"/>
                                            </p:txEl>
                                          </p:spTgt>
                                        </p:tgtEl>
                                        <p:attrNameLst>
                                          <p:attrName>style.visibility</p:attrName>
                                        </p:attrNameLst>
                                      </p:cBhvr>
                                      <p:to>
                                        <p:strVal val="visible"/>
                                      </p:to>
                                    </p:set>
                                    <p:animEffect transition="in" filter="fade">
                                      <p:cBhvr>
                                        <p:cTn id="28" dur="2000"/>
                                        <p:tgtEl>
                                          <p:spTgt spid="14339">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animEffect transition="in" filter="fade">
                                      <p:cBhvr>
                                        <p:cTn id="31" dur="20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Jamestown (continued) </a:t>
            </a:r>
            <a:endParaRPr lang="en-US" dirty="0"/>
          </a:p>
        </p:txBody>
      </p:sp>
      <p:sp>
        <p:nvSpPr>
          <p:cNvPr id="3" name="Content Placeholder 2"/>
          <p:cNvSpPr>
            <a:spLocks noGrp="1"/>
          </p:cNvSpPr>
          <p:nvPr>
            <p:ph idx="1"/>
          </p:nvPr>
        </p:nvSpPr>
        <p:spPr/>
        <p:txBody>
          <a:bodyPr/>
          <a:lstStyle/>
          <a:p>
            <a:r>
              <a:rPr lang="en-US" dirty="0" smtClean="0"/>
              <a:t>THE STARVING TIME</a:t>
            </a:r>
          </a:p>
          <a:p>
            <a:r>
              <a:rPr lang="en-US" dirty="0" smtClean="0"/>
              <a:t>Smith returned to England</a:t>
            </a:r>
          </a:p>
          <a:p>
            <a:r>
              <a:rPr lang="en-US" dirty="0" smtClean="0"/>
              <a:t>Powhatan turned against the Jamestown Settlers because they were raiding Native American Villages for Food.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a:t>Plymouth</a:t>
            </a:r>
            <a:br>
              <a:rPr lang="en-US" sz="4000"/>
            </a:br>
            <a:endParaRPr lang="en-US" sz="4000"/>
          </a:p>
        </p:txBody>
      </p:sp>
      <p:sp>
        <p:nvSpPr>
          <p:cNvPr id="15363" name="Rectangle 3"/>
          <p:cNvSpPr>
            <a:spLocks noGrp="1" noChangeArrowheads="1"/>
          </p:cNvSpPr>
          <p:nvPr>
            <p:ph type="body" idx="1"/>
          </p:nvPr>
        </p:nvSpPr>
        <p:spPr>
          <a:xfrm>
            <a:off x="457200" y="990600"/>
            <a:ext cx="8229600" cy="5029200"/>
          </a:xfrm>
        </p:spPr>
        <p:txBody>
          <a:bodyPr/>
          <a:lstStyle/>
          <a:p>
            <a:pPr>
              <a:lnSpc>
                <a:spcPct val="90000"/>
              </a:lnSpc>
            </a:pPr>
            <a:r>
              <a:rPr lang="en-US" sz="2400" dirty="0"/>
              <a:t>Massachusetts</a:t>
            </a:r>
          </a:p>
          <a:p>
            <a:pPr>
              <a:lnSpc>
                <a:spcPct val="90000"/>
              </a:lnSpc>
            </a:pPr>
            <a:r>
              <a:rPr lang="en-US" sz="2400" dirty="0"/>
              <a:t>1620</a:t>
            </a:r>
          </a:p>
          <a:p>
            <a:pPr>
              <a:lnSpc>
                <a:spcPct val="90000"/>
              </a:lnSpc>
            </a:pPr>
            <a:r>
              <a:rPr lang="en-US" sz="2400" dirty="0"/>
              <a:t>Settled by </a:t>
            </a:r>
            <a:r>
              <a:rPr lang="en-US" sz="2800" dirty="0"/>
              <a:t>the separatists </a:t>
            </a:r>
            <a:r>
              <a:rPr lang="en-US" sz="2400" dirty="0"/>
              <a:t>who left England for religious freedom – they wanted to separate from England’s official church (the Church of England)</a:t>
            </a:r>
          </a:p>
          <a:p>
            <a:pPr>
              <a:lnSpc>
                <a:spcPct val="90000"/>
              </a:lnSpc>
            </a:pPr>
            <a:r>
              <a:rPr lang="en-US" sz="2400" dirty="0"/>
              <a:t>We call these settlers pilgrims</a:t>
            </a:r>
          </a:p>
          <a:p>
            <a:pPr>
              <a:lnSpc>
                <a:spcPct val="90000"/>
              </a:lnSpc>
            </a:pPr>
            <a:r>
              <a:rPr lang="en-US" sz="2400" dirty="0"/>
              <a:t>Came aboard the Mayflower</a:t>
            </a:r>
          </a:p>
          <a:p>
            <a:pPr>
              <a:lnSpc>
                <a:spcPct val="90000"/>
              </a:lnSpc>
            </a:pPr>
            <a:r>
              <a:rPr lang="en-US" sz="2400" dirty="0"/>
              <a:t>Many died (about half) during the first winter</a:t>
            </a:r>
          </a:p>
          <a:p>
            <a:pPr>
              <a:lnSpc>
                <a:spcPct val="90000"/>
              </a:lnSpc>
            </a:pPr>
            <a:r>
              <a:rPr lang="en-US" sz="2400" dirty="0"/>
              <a:t>Were aided by the local Native </a:t>
            </a:r>
            <a:r>
              <a:rPr lang="en-US" sz="2400" dirty="0" smtClean="0"/>
              <a:t>Americans including SQUANTO </a:t>
            </a:r>
            <a:r>
              <a:rPr lang="en-US" sz="2400" dirty="0"/>
              <a:t>who taught them how to plant crops and other skills to survive.</a:t>
            </a:r>
          </a:p>
          <a:p>
            <a:pPr>
              <a:lnSpc>
                <a:spcPct val="90000"/>
              </a:lnSpc>
            </a:pPr>
            <a:r>
              <a:rPr lang="en-US" sz="2400" dirty="0"/>
              <a:t>They celebrated their first year of survival with a feast that we now honor as Thanksgiving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20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2000"/>
                                        <p:tgtEl>
                                          <p:spTgt spid="153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fade">
                                      <p:cBhvr>
                                        <p:cTn id="42" dur="20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Bay</a:t>
            </a:r>
            <a:endParaRPr lang="en-US" dirty="0"/>
          </a:p>
        </p:txBody>
      </p:sp>
      <p:sp>
        <p:nvSpPr>
          <p:cNvPr id="3" name="Content Placeholder 2"/>
          <p:cNvSpPr>
            <a:spLocks noGrp="1"/>
          </p:cNvSpPr>
          <p:nvPr>
            <p:ph idx="1"/>
          </p:nvPr>
        </p:nvSpPr>
        <p:spPr/>
        <p:txBody>
          <a:bodyPr/>
          <a:lstStyle/>
          <a:p>
            <a:r>
              <a:rPr lang="en-US" dirty="0" smtClean="0"/>
              <a:t>Created by Puritans who wanted to change to church.</a:t>
            </a:r>
          </a:p>
          <a:p>
            <a:r>
              <a:rPr lang="en-US" dirty="0" smtClean="0"/>
              <a:t>John Winthrop was the leader.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Massachusetts Bay Colony</a:t>
            </a:r>
          </a:p>
        </p:txBody>
      </p:sp>
      <p:sp>
        <p:nvSpPr>
          <p:cNvPr id="16387" name="Rectangle 3"/>
          <p:cNvSpPr>
            <a:spLocks noGrp="1" noChangeArrowheads="1"/>
          </p:cNvSpPr>
          <p:nvPr>
            <p:ph type="body" idx="1"/>
          </p:nvPr>
        </p:nvSpPr>
        <p:spPr>
          <a:xfrm>
            <a:off x="457200" y="1371600"/>
            <a:ext cx="8229600" cy="4648200"/>
          </a:xfrm>
        </p:spPr>
        <p:txBody>
          <a:bodyPr/>
          <a:lstStyle/>
          <a:p>
            <a:pPr>
              <a:lnSpc>
                <a:spcPct val="80000"/>
              </a:lnSpc>
            </a:pPr>
            <a:r>
              <a:rPr lang="en-US" sz="2400" dirty="0"/>
              <a:t>Massachusetts</a:t>
            </a:r>
          </a:p>
          <a:p>
            <a:pPr>
              <a:lnSpc>
                <a:spcPct val="80000"/>
              </a:lnSpc>
            </a:pPr>
            <a:r>
              <a:rPr lang="en-US" sz="2400" dirty="0" smtClean="0"/>
              <a:t>1630</a:t>
            </a:r>
          </a:p>
          <a:p>
            <a:pPr>
              <a:lnSpc>
                <a:spcPct val="80000"/>
              </a:lnSpc>
            </a:pPr>
            <a:r>
              <a:rPr lang="en-US" sz="2400" dirty="0" smtClean="0"/>
              <a:t>John Winthrop was the leader.</a:t>
            </a:r>
            <a:endParaRPr lang="en-US" sz="2400" dirty="0"/>
          </a:p>
          <a:p>
            <a:pPr>
              <a:lnSpc>
                <a:spcPct val="80000"/>
              </a:lnSpc>
            </a:pPr>
            <a:r>
              <a:rPr lang="en-US" sz="2400" dirty="0"/>
              <a:t>Settled by the </a:t>
            </a:r>
            <a:r>
              <a:rPr lang="en-US" sz="2400" dirty="0" smtClean="0"/>
              <a:t>Puritans</a:t>
            </a:r>
            <a:endParaRPr lang="en-US" sz="2400" dirty="0"/>
          </a:p>
          <a:p>
            <a:pPr>
              <a:lnSpc>
                <a:spcPct val="80000"/>
              </a:lnSpc>
            </a:pPr>
            <a:r>
              <a:rPr lang="en-US" sz="2400" dirty="0"/>
              <a:t>Established </a:t>
            </a:r>
            <a:r>
              <a:rPr lang="en-US" sz="2400" dirty="0" smtClean="0"/>
              <a:t>Boston</a:t>
            </a:r>
            <a:endParaRPr lang="en-US" sz="2400" dirty="0"/>
          </a:p>
          <a:p>
            <a:pPr>
              <a:lnSpc>
                <a:spcPct val="80000"/>
              </a:lnSpc>
            </a:pPr>
            <a:r>
              <a:rPr lang="en-US" sz="2400" dirty="0"/>
              <a:t>Were very religious strict people</a:t>
            </a:r>
          </a:p>
          <a:p>
            <a:pPr>
              <a:lnSpc>
                <a:spcPct val="80000"/>
              </a:lnSpc>
            </a:pPr>
            <a:r>
              <a:rPr lang="en-US" sz="2400" dirty="0"/>
              <a:t>They valued </a:t>
            </a:r>
            <a:r>
              <a:rPr lang="en-US" sz="2400" dirty="0" smtClean="0"/>
              <a:t>educations</a:t>
            </a:r>
            <a:endParaRPr lang="en-US" sz="2400" dirty="0"/>
          </a:p>
          <a:p>
            <a:pPr>
              <a:lnSpc>
                <a:spcPct val="80000"/>
              </a:lnSpc>
            </a:pPr>
            <a:r>
              <a:rPr lang="en-US" sz="2400" dirty="0" smtClean="0"/>
              <a:t>Their </a:t>
            </a:r>
            <a:r>
              <a:rPr lang="en-US" sz="2400" dirty="0"/>
              <a:t>unwillingness to grant religious freedom drove out such settlers as </a:t>
            </a:r>
            <a:r>
              <a:rPr lang="en-US" sz="2400" dirty="0" smtClean="0"/>
              <a:t>Roger Williams and Anne </a:t>
            </a:r>
            <a:r>
              <a:rPr lang="en-US" sz="2400" dirty="0"/>
              <a:t>Hutchinson who left Massachusetts Bay Colony to establish a colony in Rhode Island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2000"/>
                                        <p:tgtEl>
                                          <p:spTgt spid="16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fade">
                                      <p:cBhvr>
                                        <p:cTn id="37" dur="2000"/>
                                        <p:tgtEl>
                                          <p:spTgt spid="163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Effect transition="in" filter="fade">
                                      <p:cBhvr>
                                        <p:cTn id="42" dur="20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11009</TotalTime>
  <Words>2068</Words>
  <Application>Microsoft Macintosh PowerPoint</Application>
  <PresentationFormat>On-screen Show (4:3)</PresentationFormat>
  <Paragraphs>118</Paragraphs>
  <Slides>22</Slides>
  <Notes>5</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Ocean</vt:lpstr>
      <vt:lpstr>COLONIES REVIEW NOTES</vt:lpstr>
      <vt:lpstr>English</vt:lpstr>
      <vt:lpstr>Roanoke </vt:lpstr>
      <vt:lpstr>Slide 4</vt:lpstr>
      <vt:lpstr>Jamestown</vt:lpstr>
      <vt:lpstr>Jamestown (continued) </vt:lpstr>
      <vt:lpstr>Plymouth </vt:lpstr>
      <vt:lpstr>Massachusetts Bay</vt:lpstr>
      <vt:lpstr>Massachusetts Bay Colony</vt:lpstr>
      <vt:lpstr>New Jersey and New York</vt:lpstr>
      <vt:lpstr>Pennsylvania</vt:lpstr>
      <vt:lpstr>Colonies</vt:lpstr>
      <vt:lpstr>Slide 13</vt:lpstr>
      <vt:lpstr>New England Colonies</vt:lpstr>
      <vt:lpstr>SOUTHERN COLONIES</vt:lpstr>
      <vt:lpstr>SOUTHERN COLONIES… Continued</vt:lpstr>
      <vt:lpstr>MIDDLE COLONIES</vt:lpstr>
      <vt:lpstr>Philadelphia</vt:lpstr>
      <vt:lpstr>Slide 19</vt:lpstr>
      <vt:lpstr>Slide 20</vt:lpstr>
      <vt:lpstr>Slide 21</vt:lpstr>
      <vt:lpstr>Slide 22</vt:lpstr>
    </vt:vector>
  </TitlesOfParts>
  <Company>Ho-Ho-Kus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COLONIES REVIEW NOTES 2006</dc:title>
  <dc:creator>Meredith Guerin</dc:creator>
  <cp:lastModifiedBy>Michael Tuttle</cp:lastModifiedBy>
  <cp:revision>927</cp:revision>
  <dcterms:created xsi:type="dcterms:W3CDTF">2015-09-16T10:15:55Z</dcterms:created>
  <dcterms:modified xsi:type="dcterms:W3CDTF">2015-09-16T10:19:30Z</dcterms:modified>
</cp:coreProperties>
</file>