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58" r:id="rId4"/>
    <p:sldId id="259" r:id="rId5"/>
    <p:sldId id="257"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000"/>
    <a:srgbClr val="FAF8F8"/>
    <a:srgbClr val="516B94"/>
    <a:srgbClr val="6381A5"/>
    <a:srgbClr val="9DB2D1"/>
    <a:srgbClr val="190903"/>
    <a:srgbClr val="000000"/>
    <a:srgbClr val="130D06"/>
    <a:srgbClr val="E3D9D6"/>
    <a:srgbClr val="FF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9" autoAdjust="0"/>
    <p:restoredTop sz="94660"/>
  </p:normalViewPr>
  <p:slideViewPr>
    <p:cSldViewPr snapToGrid="0">
      <p:cViewPr varScale="1">
        <p:scale>
          <a:sx n="82" d="100"/>
          <a:sy n="82" d="100"/>
        </p:scale>
        <p:origin x="200"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5A1747-67FE-4F42-8CB7-230059C2FF88}"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411216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A1747-67FE-4F42-8CB7-230059C2FF88}"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287934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A1747-67FE-4F42-8CB7-230059C2FF88}"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362324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A1747-67FE-4F42-8CB7-230059C2FF88}"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2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A1747-67FE-4F42-8CB7-230059C2FF88}" type="datetimeFigureOut">
              <a:rPr lang="en-US" smtClean="0"/>
              <a:t>12/28/18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375394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A1747-67FE-4F42-8CB7-230059C2FF88}"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132668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5A1747-67FE-4F42-8CB7-230059C2FF88}" type="datetimeFigureOut">
              <a:rPr lang="en-US" smtClean="0"/>
              <a:t>12/28/18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326020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5A1747-67FE-4F42-8CB7-230059C2FF88}" type="datetimeFigureOut">
              <a:rPr lang="en-US" smtClean="0"/>
              <a:t>12/28/18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272611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A1747-67FE-4F42-8CB7-230059C2FF88}" type="datetimeFigureOut">
              <a:rPr lang="en-US" smtClean="0"/>
              <a:t>12/28/18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330948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A1747-67FE-4F42-8CB7-230059C2FF88}"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330172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A1747-67FE-4F42-8CB7-230059C2FF88}" type="datetimeFigureOut">
              <a:rPr lang="en-US" smtClean="0"/>
              <a:t>12/28/18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B8699-072B-484A-A855-F65F427D842D}" type="slidenum">
              <a:rPr lang="en-US" smtClean="0"/>
              <a:t>‹#›</a:t>
            </a:fld>
            <a:endParaRPr lang="en-US"/>
          </a:p>
        </p:txBody>
      </p:sp>
    </p:spTree>
    <p:extLst>
      <p:ext uri="{BB962C8B-B14F-4D97-AF65-F5344CB8AC3E}">
        <p14:creationId xmlns:p14="http://schemas.microsoft.com/office/powerpoint/2010/main" val="1768918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A1747-67FE-4F42-8CB7-230059C2FF88}" type="datetimeFigureOut">
              <a:rPr lang="en-US" smtClean="0"/>
              <a:t>12/28/18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B8699-072B-484A-A855-F65F427D842D}" type="slidenum">
              <a:rPr lang="en-US" smtClean="0"/>
              <a:t>‹#›</a:t>
            </a:fld>
            <a:endParaRPr lang="en-US"/>
          </a:p>
        </p:txBody>
      </p:sp>
    </p:spTree>
    <p:extLst>
      <p:ext uri="{BB962C8B-B14F-4D97-AF65-F5344CB8AC3E}">
        <p14:creationId xmlns:p14="http://schemas.microsoft.com/office/powerpoint/2010/main" val="327973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81818"/>
            </a:gs>
            <a:gs pos="49000">
              <a:srgbClr val="492B07">
                <a:lumMod val="0"/>
              </a:srgbClr>
            </a:gs>
            <a:gs pos="100000">
              <a:srgbClr val="371909">
                <a:lumMod val="54000"/>
              </a:srgbClr>
            </a:gs>
          </a:gsLst>
          <a:lin ang="2700000" scaled="1"/>
          <a:tileRect/>
        </a:gradFill>
        <a:effectLst/>
      </p:bgPr>
    </p:bg>
    <p:spTree>
      <p:nvGrpSpPr>
        <p:cNvPr id="1" name=""/>
        <p:cNvGrpSpPr/>
        <p:nvPr/>
      </p:nvGrpSpPr>
      <p:grpSpPr>
        <a:xfrm>
          <a:off x="0" y="0"/>
          <a:ext cx="0" cy="0"/>
          <a:chOff x="0" y="0"/>
          <a:chExt cx="0" cy="0"/>
        </a:xfrm>
      </p:grpSpPr>
      <p:pic>
        <p:nvPicPr>
          <p:cNvPr id="4" name="Picture 2" descr="Alexander Hamilton portrait by John Trumbull 180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162" t="4483" r="9640" b="24313"/>
          <a:stretch/>
        </p:blipFill>
        <p:spPr bwMode="auto">
          <a:xfrm>
            <a:off x="0" y="-5423"/>
            <a:ext cx="6442352" cy="6863423"/>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0/07/Official_Presidential_portrait_of_Thomas_Jefferson_%28by_Rembrandt_Peale%2C_1800%29.jpg/644px-Official_Presidential_portrait_of_Thomas_Jefferson_%28by_Rembrandt_Peale%2C_1800%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943" b="12253"/>
          <a:stretch/>
        </p:blipFill>
        <p:spPr bwMode="auto">
          <a:xfrm>
            <a:off x="5964699" y="2659"/>
            <a:ext cx="6227301" cy="6855341"/>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873499"/>
            <a:ext cx="12192000" cy="1509713"/>
          </a:xfrm>
        </p:spPr>
        <p:txBody>
          <a:bodyPr>
            <a:normAutofit/>
          </a:bodyPr>
          <a:lstStyle/>
          <a:p>
            <a:r>
              <a:rPr lang="en-US" sz="4800" b="1" dirty="0">
                <a:solidFill>
                  <a:srgbClr val="FAF8F8"/>
                </a:solidFill>
                <a:effectLst>
                  <a:outerShdw blurRad="38100" dist="38100" dir="2700000" algn="tl">
                    <a:srgbClr val="000000">
                      <a:alpha val="43137"/>
                    </a:srgbClr>
                  </a:outerShdw>
                </a:effectLst>
                <a:latin typeface="Georgia" panose="02040502050405020303" pitchFamily="18" charset="0"/>
              </a:rPr>
              <a:t>The First </a:t>
            </a:r>
            <a:br>
              <a:rPr lang="en-US" sz="4800" b="1" dirty="0">
                <a:solidFill>
                  <a:srgbClr val="FAF8F8"/>
                </a:solidFill>
                <a:effectLst>
                  <a:outerShdw blurRad="38100" dist="38100" dir="2700000" algn="tl">
                    <a:srgbClr val="000000">
                      <a:alpha val="43137"/>
                    </a:srgbClr>
                  </a:outerShdw>
                </a:effectLst>
                <a:latin typeface="Georgia" panose="02040502050405020303" pitchFamily="18" charset="0"/>
              </a:rPr>
            </a:br>
            <a:r>
              <a:rPr lang="en-US" sz="4800" b="1" dirty="0">
                <a:solidFill>
                  <a:srgbClr val="FAF8F8"/>
                </a:solidFill>
                <a:effectLst>
                  <a:outerShdw blurRad="38100" dist="38100" dir="2700000" algn="tl">
                    <a:srgbClr val="000000">
                      <a:alpha val="43137"/>
                    </a:srgbClr>
                  </a:outerShdw>
                </a:effectLst>
                <a:latin typeface="Georgia" panose="02040502050405020303" pitchFamily="18" charset="0"/>
              </a:rPr>
              <a:t>Two Party System</a:t>
            </a:r>
          </a:p>
        </p:txBody>
      </p:sp>
      <p:sp>
        <p:nvSpPr>
          <p:cNvPr id="3" name="Subtitle 2"/>
          <p:cNvSpPr>
            <a:spLocks noGrp="1"/>
          </p:cNvSpPr>
          <p:nvPr>
            <p:ph type="subTitle" idx="1"/>
          </p:nvPr>
        </p:nvSpPr>
        <p:spPr>
          <a:xfrm>
            <a:off x="0" y="5505450"/>
            <a:ext cx="12192000" cy="876300"/>
          </a:xfrm>
        </p:spPr>
        <p:txBody>
          <a:bodyPr>
            <a:normAutofit/>
          </a:bodyPr>
          <a:lstStyle/>
          <a:p>
            <a:r>
              <a:rPr lang="en-US" sz="4600" dirty="0">
                <a:solidFill>
                  <a:srgbClr val="FAF8F8"/>
                </a:solidFill>
                <a:effectLst>
                  <a:outerShdw blurRad="38100" dist="38100" dir="2700000" algn="tl">
                    <a:srgbClr val="000000">
                      <a:alpha val="43137"/>
                    </a:srgbClr>
                  </a:outerShdw>
                </a:effectLst>
                <a:latin typeface="Monotype Corsiva" panose="03010101010201010101" pitchFamily="66" charset="0"/>
              </a:rPr>
              <a:t>Jefferson vs. Hamilton</a:t>
            </a:r>
          </a:p>
        </p:txBody>
      </p:sp>
    </p:spTree>
    <p:extLst>
      <p:ext uri="{BB962C8B-B14F-4D97-AF65-F5344CB8AC3E}">
        <p14:creationId xmlns:p14="http://schemas.microsoft.com/office/powerpoint/2010/main" val="571193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81818"/>
            </a:gs>
            <a:gs pos="49000">
              <a:srgbClr val="492B07">
                <a:lumMod val="0"/>
              </a:srgbClr>
            </a:gs>
            <a:gs pos="100000">
              <a:srgbClr val="371909">
                <a:lumMod val="54000"/>
              </a:srgbClr>
            </a:gs>
          </a:gsLst>
          <a:lin ang="2700000" scaled="1"/>
          <a:tileRect/>
        </a:gradFill>
        <a:effectLst/>
      </p:bgPr>
    </p:bg>
    <p:spTree>
      <p:nvGrpSpPr>
        <p:cNvPr id="1" name=""/>
        <p:cNvGrpSpPr/>
        <p:nvPr/>
      </p:nvGrpSpPr>
      <p:grpSpPr>
        <a:xfrm>
          <a:off x="0" y="0"/>
          <a:ext cx="0" cy="0"/>
          <a:chOff x="0" y="0"/>
          <a:chExt cx="0" cy="0"/>
        </a:xfrm>
      </p:grpSpPr>
      <p:pic>
        <p:nvPicPr>
          <p:cNvPr id="4" name="Picture 2" descr="Alexander Hamilton portrait by John Trumbull 180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162" t="4483" r="9640" b="24313"/>
          <a:stretch/>
        </p:blipFill>
        <p:spPr bwMode="auto">
          <a:xfrm>
            <a:off x="0" y="-5423"/>
            <a:ext cx="6442352" cy="6863423"/>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0/07/Official_Presidential_portrait_of_Thomas_Jefferson_%28by_Rembrandt_Peale%2C_1800%29.jpg/644px-Official_Presidential_portrait_of_Thomas_Jefferson_%28by_Rembrandt_Peale%2C_1800%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943" b="12253"/>
          <a:stretch/>
        </p:blipFill>
        <p:spPr bwMode="auto">
          <a:xfrm>
            <a:off x="5964699" y="2659"/>
            <a:ext cx="6227301" cy="6855341"/>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4718957"/>
            <a:ext cx="12192000" cy="1121455"/>
          </a:xfrm>
        </p:spPr>
        <p:txBody>
          <a:bodyPr>
            <a:noAutofit/>
          </a:bodyPr>
          <a:lstStyle/>
          <a:p>
            <a:r>
              <a:rPr lang="en-US" sz="8000" b="1" dirty="0">
                <a:solidFill>
                  <a:srgbClr val="FAF8F8"/>
                </a:solidFill>
                <a:effectLst>
                  <a:outerShdw blurRad="38100" dist="38100" dir="2700000" algn="tl">
                    <a:srgbClr val="000000">
                      <a:alpha val="43137"/>
                    </a:srgbClr>
                  </a:outerShdw>
                </a:effectLst>
                <a:latin typeface="Georgia" panose="02040502050405020303" pitchFamily="18" charset="0"/>
              </a:rPr>
              <a:t>1791-1816</a:t>
            </a:r>
          </a:p>
        </p:txBody>
      </p:sp>
    </p:spTree>
    <p:extLst>
      <p:ext uri="{BB962C8B-B14F-4D97-AF65-F5344CB8AC3E}">
        <p14:creationId xmlns:p14="http://schemas.microsoft.com/office/powerpoint/2010/main" val="884110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81818"/>
            </a:gs>
            <a:gs pos="49000">
              <a:srgbClr val="492B07">
                <a:lumMod val="85000"/>
              </a:srgbClr>
            </a:gs>
            <a:gs pos="100000">
              <a:srgbClr val="371909">
                <a:lumMod val="54000"/>
              </a:srgbClr>
            </a:gs>
          </a:gsLst>
          <a:lin ang="2700000" scaled="1"/>
          <a:tileRect/>
        </a:gradFill>
        <a:effectLst/>
      </p:bgPr>
    </p:bg>
    <p:spTree>
      <p:nvGrpSpPr>
        <p:cNvPr id="1" name=""/>
        <p:cNvGrpSpPr/>
        <p:nvPr/>
      </p:nvGrpSpPr>
      <p:grpSpPr>
        <a:xfrm>
          <a:off x="0" y="0"/>
          <a:ext cx="0" cy="0"/>
          <a:chOff x="0" y="0"/>
          <a:chExt cx="0" cy="0"/>
        </a:xfrm>
      </p:grpSpPr>
      <p:pic>
        <p:nvPicPr>
          <p:cNvPr id="4" name="Picture 2" descr="Alexander Hamilton portrait by John Trumbull 180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1162" t="4483" r="9640" b="24313"/>
          <a:stretch/>
        </p:blipFill>
        <p:spPr bwMode="auto">
          <a:xfrm>
            <a:off x="0" y="-5423"/>
            <a:ext cx="6442352" cy="6863423"/>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920343" y="1681853"/>
            <a:ext cx="7190014" cy="2324100"/>
          </a:xfrm>
        </p:spPr>
        <p:txBody>
          <a:bodyPr anchor="ctr">
            <a:noAutofit/>
          </a:bodyPr>
          <a:lstStyle/>
          <a:p>
            <a:r>
              <a:rPr lang="en-US" sz="8800" b="1" dirty="0">
                <a:solidFill>
                  <a:srgbClr val="FAF8F8"/>
                </a:solidFill>
                <a:effectLst>
                  <a:outerShdw blurRad="38100" dist="38100" dir="2700000" algn="tl">
                    <a:srgbClr val="000000">
                      <a:alpha val="43137"/>
                    </a:srgbClr>
                  </a:outerShdw>
                </a:effectLst>
                <a:latin typeface="Georgia" panose="02040502050405020303" pitchFamily="18" charset="0"/>
              </a:rPr>
              <a:t>Federalist </a:t>
            </a:r>
            <a:br>
              <a:rPr lang="en-US" sz="8800" b="1" dirty="0">
                <a:solidFill>
                  <a:srgbClr val="FAF8F8"/>
                </a:solidFill>
                <a:effectLst>
                  <a:outerShdw blurRad="38100" dist="38100" dir="2700000" algn="tl">
                    <a:srgbClr val="000000">
                      <a:alpha val="43137"/>
                    </a:srgbClr>
                  </a:outerShdw>
                </a:effectLst>
                <a:latin typeface="Georgia" panose="02040502050405020303" pitchFamily="18" charset="0"/>
              </a:rPr>
            </a:br>
            <a:r>
              <a:rPr lang="en-US" sz="8800" b="1" dirty="0">
                <a:solidFill>
                  <a:srgbClr val="FAF8F8"/>
                </a:solidFill>
                <a:effectLst>
                  <a:outerShdw blurRad="38100" dist="38100" dir="2700000" algn="tl">
                    <a:srgbClr val="000000">
                      <a:alpha val="43137"/>
                    </a:srgbClr>
                  </a:outerShdw>
                </a:effectLst>
                <a:latin typeface="Georgia" panose="02040502050405020303" pitchFamily="18" charset="0"/>
              </a:rPr>
              <a:t>Party</a:t>
            </a:r>
          </a:p>
        </p:txBody>
      </p:sp>
      <p:sp>
        <p:nvSpPr>
          <p:cNvPr id="3" name="Subtitle 2"/>
          <p:cNvSpPr>
            <a:spLocks noGrp="1"/>
          </p:cNvSpPr>
          <p:nvPr>
            <p:ph type="subTitle" idx="1"/>
          </p:nvPr>
        </p:nvSpPr>
        <p:spPr>
          <a:xfrm>
            <a:off x="2585357" y="5505450"/>
            <a:ext cx="3347358" cy="876300"/>
          </a:xfrm>
        </p:spPr>
        <p:txBody>
          <a:bodyPr>
            <a:normAutofit/>
          </a:bodyPr>
          <a:lstStyle/>
          <a:p>
            <a:r>
              <a:rPr lang="en-US" sz="5400" dirty="0">
                <a:solidFill>
                  <a:srgbClr val="FAF8F8"/>
                </a:solidFill>
                <a:effectLst>
                  <a:outerShdw blurRad="38100" dist="38100" dir="2700000" algn="tl">
                    <a:srgbClr val="000000">
                      <a:alpha val="43137"/>
                    </a:srgbClr>
                  </a:outerShdw>
                </a:effectLst>
                <a:latin typeface="Monotype Corsiva" panose="03010101010201010101" pitchFamily="66" charset="0"/>
              </a:rPr>
              <a:t>Hamilton</a:t>
            </a:r>
          </a:p>
        </p:txBody>
      </p:sp>
    </p:spTree>
    <p:extLst>
      <p:ext uri="{BB962C8B-B14F-4D97-AF65-F5344CB8AC3E}">
        <p14:creationId xmlns:p14="http://schemas.microsoft.com/office/powerpoint/2010/main" val="16313551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rgbClr val="130D06"/>
            </a:gs>
            <a:gs pos="55000">
              <a:srgbClr val="321000"/>
            </a:gs>
            <a:gs pos="75000">
              <a:srgbClr val="190903"/>
            </a:gs>
          </a:gsLst>
          <a:lin ang="2700000" scaled="1"/>
          <a:tileRect/>
        </a:gradFill>
        <a:effectLst/>
      </p:bgPr>
    </p:bg>
    <p:spTree>
      <p:nvGrpSpPr>
        <p:cNvPr id="1" name=""/>
        <p:cNvGrpSpPr/>
        <p:nvPr/>
      </p:nvGrpSpPr>
      <p:grpSpPr>
        <a:xfrm>
          <a:off x="0" y="0"/>
          <a:ext cx="0" cy="0"/>
          <a:chOff x="0" y="0"/>
          <a:chExt cx="0" cy="0"/>
        </a:xfrm>
      </p:grpSpPr>
      <p:pic>
        <p:nvPicPr>
          <p:cNvPr id="5" name="Picture 2" descr="https://upload.wikimedia.org/wikipedia/commons/thumb/0/07/Official_Presidential_portrait_of_Thomas_Jefferson_%28by_Rembrandt_Peale%2C_1800%29.jpg/644px-Official_Presidential_portrait_of_Thomas_Jefferson_%28by_Rembrandt_Peale%2C_1800%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43" b="12253"/>
          <a:stretch/>
        </p:blipFill>
        <p:spPr bwMode="auto">
          <a:xfrm>
            <a:off x="5964699" y="2659"/>
            <a:ext cx="6227301" cy="6855341"/>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681853"/>
            <a:ext cx="7511143" cy="2324100"/>
          </a:xfrm>
        </p:spPr>
        <p:txBody>
          <a:bodyPr anchor="ctr">
            <a:noAutofit/>
          </a:bodyPr>
          <a:lstStyle/>
          <a:p>
            <a:r>
              <a:rPr lang="en-US" sz="8800" b="1" dirty="0">
                <a:solidFill>
                  <a:srgbClr val="FAF8F8"/>
                </a:solidFill>
                <a:effectLst>
                  <a:outerShdw blurRad="38100" dist="38100" dir="2700000" algn="tl">
                    <a:srgbClr val="000000">
                      <a:alpha val="43137"/>
                    </a:srgbClr>
                  </a:outerShdw>
                </a:effectLst>
                <a:latin typeface="Georgia" panose="02040502050405020303" pitchFamily="18" charset="0"/>
              </a:rPr>
              <a:t>Republican </a:t>
            </a:r>
            <a:br>
              <a:rPr lang="en-US" sz="8800" b="1" dirty="0">
                <a:solidFill>
                  <a:srgbClr val="FAF8F8"/>
                </a:solidFill>
                <a:effectLst>
                  <a:outerShdw blurRad="38100" dist="38100" dir="2700000" algn="tl">
                    <a:srgbClr val="000000">
                      <a:alpha val="43137"/>
                    </a:srgbClr>
                  </a:outerShdw>
                </a:effectLst>
                <a:latin typeface="Georgia" panose="02040502050405020303" pitchFamily="18" charset="0"/>
              </a:rPr>
            </a:br>
            <a:r>
              <a:rPr lang="en-US" sz="8800" b="1" dirty="0">
                <a:solidFill>
                  <a:srgbClr val="FAF8F8"/>
                </a:solidFill>
                <a:effectLst>
                  <a:outerShdw blurRad="38100" dist="38100" dir="2700000" algn="tl">
                    <a:srgbClr val="000000">
                      <a:alpha val="43137"/>
                    </a:srgbClr>
                  </a:outerShdw>
                </a:effectLst>
                <a:latin typeface="Georgia" panose="02040502050405020303" pitchFamily="18" charset="0"/>
              </a:rPr>
              <a:t>Party</a:t>
            </a:r>
          </a:p>
        </p:txBody>
      </p:sp>
      <p:sp>
        <p:nvSpPr>
          <p:cNvPr id="3" name="Subtitle 2"/>
          <p:cNvSpPr>
            <a:spLocks noGrp="1"/>
          </p:cNvSpPr>
          <p:nvPr>
            <p:ph type="subTitle" idx="1"/>
          </p:nvPr>
        </p:nvSpPr>
        <p:spPr>
          <a:xfrm>
            <a:off x="6161313" y="5505450"/>
            <a:ext cx="3004457" cy="876300"/>
          </a:xfrm>
        </p:spPr>
        <p:txBody>
          <a:bodyPr>
            <a:normAutofit/>
          </a:bodyPr>
          <a:lstStyle/>
          <a:p>
            <a:r>
              <a:rPr lang="en-US" sz="5400" dirty="0">
                <a:solidFill>
                  <a:srgbClr val="FAF8F8"/>
                </a:solidFill>
                <a:effectLst>
                  <a:outerShdw blurRad="38100" dist="38100" dir="2700000" algn="tl">
                    <a:srgbClr val="000000">
                      <a:alpha val="43137"/>
                    </a:srgbClr>
                  </a:outerShdw>
                </a:effectLst>
                <a:latin typeface="Monotype Corsiva" panose="03010101010201010101" pitchFamily="66" charset="0"/>
              </a:rPr>
              <a:t>Jefferson</a:t>
            </a:r>
          </a:p>
        </p:txBody>
      </p:sp>
      <p:sp>
        <p:nvSpPr>
          <p:cNvPr id="6" name="Rectangle 5"/>
          <p:cNvSpPr/>
          <p:nvPr/>
        </p:nvSpPr>
        <p:spPr>
          <a:xfrm>
            <a:off x="168729" y="686187"/>
            <a:ext cx="7342414" cy="1061829"/>
          </a:xfrm>
          <a:prstGeom prst="rect">
            <a:avLst/>
          </a:prstGeom>
        </p:spPr>
        <p:txBody>
          <a:bodyPr wrap="square">
            <a:spAutoFit/>
          </a:bodyPr>
          <a:lstStyle/>
          <a:p>
            <a:pPr algn="ctr"/>
            <a:r>
              <a:rPr lang="en-US" sz="6300" dirty="0">
                <a:solidFill>
                  <a:srgbClr val="FAF8F8"/>
                </a:solidFill>
                <a:effectLst>
                  <a:outerShdw blurRad="38100" dist="38100" dir="2700000" algn="tl">
                    <a:srgbClr val="000000">
                      <a:alpha val="43137"/>
                    </a:srgbClr>
                  </a:outerShdw>
                </a:effectLst>
                <a:latin typeface="Monotype Corsiva" panose="03010101010201010101" pitchFamily="66" charset="0"/>
              </a:rPr>
              <a:t>Jeffersonian</a:t>
            </a:r>
            <a:r>
              <a:rPr lang="en-US" sz="6300" baseline="30000" dirty="0">
                <a:solidFill>
                  <a:srgbClr val="FAF8F8"/>
                </a:solidFill>
                <a:effectLst>
                  <a:outerShdw blurRad="38100" dist="38100" dir="2700000" algn="tl">
                    <a:srgbClr val="000000">
                      <a:alpha val="43137"/>
                    </a:srgbClr>
                  </a:outerShdw>
                </a:effectLst>
                <a:latin typeface="Monotype Corsiva" panose="03010101010201010101" pitchFamily="66" charset="0"/>
              </a:rPr>
              <a:t>*</a:t>
            </a:r>
            <a:endParaRPr lang="en-US" sz="6300" baseline="30000" dirty="0"/>
          </a:p>
        </p:txBody>
      </p:sp>
      <p:sp>
        <p:nvSpPr>
          <p:cNvPr id="7" name="Rectangle 6"/>
          <p:cNvSpPr/>
          <p:nvPr/>
        </p:nvSpPr>
        <p:spPr>
          <a:xfrm>
            <a:off x="441688" y="4398649"/>
            <a:ext cx="5028384" cy="1938992"/>
          </a:xfrm>
          <a:prstGeom prst="rect">
            <a:avLst/>
          </a:prstGeom>
        </p:spPr>
        <p:txBody>
          <a:bodyPr wrap="square">
            <a:spAutoFit/>
          </a:bodyPr>
          <a:lstStyle/>
          <a:p>
            <a:pPr marL="174625" indent="-174625"/>
            <a:r>
              <a:rPr lang="en-US" sz="2000" i="1" dirty="0">
                <a:solidFill>
                  <a:srgbClr val="FAF8F8"/>
                </a:solidFill>
                <a:effectLst>
                  <a:outerShdw blurRad="38100" dist="38100" dir="2700000" algn="tl">
                    <a:srgbClr val="000000">
                      <a:alpha val="43137"/>
                    </a:srgbClr>
                  </a:outerShdw>
                </a:effectLst>
                <a:latin typeface="Georgia" panose="02040502050405020303" pitchFamily="18" charset="0"/>
              </a:rPr>
              <a:t>*	Jefferson’s Republican Party is not the same party as today’s Republican Party, which was founded in the 1850s.  For clarification, this party is referred to as the Jeffersonian Republican Party or the Democratic-Republican Party.</a:t>
            </a:r>
            <a:endParaRPr lang="en-US" sz="2000" i="1" dirty="0">
              <a:latin typeface="Georgia" panose="02040502050405020303" pitchFamily="18" charset="0"/>
            </a:endParaRPr>
          </a:p>
        </p:txBody>
      </p:sp>
    </p:spTree>
    <p:extLst>
      <p:ext uri="{BB962C8B-B14F-4D97-AF65-F5344CB8AC3E}">
        <p14:creationId xmlns:p14="http://schemas.microsoft.com/office/powerpoint/2010/main" val="39691675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81818">
                <a:lumMod val="90000"/>
              </a:srgbClr>
            </a:gs>
            <a:gs pos="49000">
              <a:srgbClr val="492B07">
                <a:lumMod val="67000"/>
              </a:srgbClr>
            </a:gs>
            <a:gs pos="100000">
              <a:srgbClr val="371909">
                <a:lumMod val="45000"/>
              </a:srgbClr>
            </a:gs>
          </a:gsLst>
          <a:lin ang="2700000" scaled="1"/>
          <a:tileRect/>
        </a:gradFill>
        <a:effectLst/>
      </p:bgPr>
    </p:bg>
    <p:spTree>
      <p:nvGrpSpPr>
        <p:cNvPr id="1" name=""/>
        <p:cNvGrpSpPr/>
        <p:nvPr/>
      </p:nvGrpSpPr>
      <p:grpSpPr>
        <a:xfrm>
          <a:off x="0" y="0"/>
          <a:ext cx="0" cy="0"/>
          <a:chOff x="0" y="0"/>
          <a:chExt cx="0" cy="0"/>
        </a:xfrm>
      </p:grpSpPr>
      <p:pic>
        <p:nvPicPr>
          <p:cNvPr id="1026" name="Picture 2" descr="https://upload.wikimedia.org/wikipedia/commons/thumb/0/07/Official_Presidential_portrait_of_Thomas_Jefferson_%28by_Rembrandt_Peale%2C_1800%29.jpg/644px-Official_Presidential_portrait_of_Thomas_Jefferson_%28by_Rembrandt_Peale%2C_1800%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253"/>
          <a:stretch/>
        </p:blipFill>
        <p:spPr bwMode="auto">
          <a:xfrm>
            <a:off x="10660266" y="2659"/>
            <a:ext cx="1531734" cy="1602857"/>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39" name="Picture 2" descr="Alexander Hamilton portrait by John Trumbull 180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162" t="4483" r="9640" b="24313"/>
          <a:stretch/>
        </p:blipFill>
        <p:spPr bwMode="auto">
          <a:xfrm>
            <a:off x="0" y="-5423"/>
            <a:ext cx="1512108" cy="1610939"/>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4294967295"/>
            <p:extLst>
              <p:ext uri="{D42A27DB-BD31-4B8C-83A1-F6EECF244321}">
                <p14:modId xmlns:p14="http://schemas.microsoft.com/office/powerpoint/2010/main" val="4238320622"/>
              </p:ext>
            </p:extLst>
          </p:nvPr>
        </p:nvGraphicFramePr>
        <p:xfrm>
          <a:off x="1524000" y="991187"/>
          <a:ext cx="9144000" cy="5659657"/>
        </p:xfrm>
        <a:graphic>
          <a:graphicData uri="http://schemas.openxmlformats.org/drawingml/2006/table">
            <a:tbl>
              <a:tblPr>
                <a:tableStyleId>{ED083AE6-46FA-4A59-8FB0-9F97EB10719F}</a:tableStyleId>
              </a:tblPr>
              <a:tblGrid>
                <a:gridCol w="32004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3200400">
                  <a:extLst>
                    <a:ext uri="{9D8B030D-6E8A-4147-A177-3AD203B41FA5}">
                      <a16:colId xmlns="" xmlns:a16="http://schemas.microsoft.com/office/drawing/2014/main" val="20002"/>
                    </a:ext>
                  </a:extLst>
                </a:gridCol>
              </a:tblGrid>
              <a:tr h="721897">
                <a:tc>
                  <a:txBody>
                    <a:bodyPr/>
                    <a:lstStyle/>
                    <a:p>
                      <a:pPr marL="630238" marR="0" indent="0" algn="ctr">
                        <a:spcBef>
                          <a:spcPts val="0"/>
                        </a:spcBef>
                        <a:spcAft>
                          <a:spcPts val="0"/>
                        </a:spcAft>
                      </a:pPr>
                      <a:endParaRPr lang="en-US" sz="1800" b="1" dirty="0">
                        <a:solidFill>
                          <a:schemeClr val="bg1"/>
                        </a:solidFill>
                        <a:latin typeface="+mn-lt"/>
                        <a:ea typeface="Calibri"/>
                        <a:cs typeface="Times New Roman"/>
                      </a:endParaRPr>
                    </a:p>
                  </a:txBody>
                  <a:tcPr marL="67456" marR="67456" marT="0" marB="0" anchor="ctr"/>
                </a:tc>
                <a:tc>
                  <a:txBody>
                    <a:bodyPr/>
                    <a:lstStyle/>
                    <a:p>
                      <a:pPr marL="0" marR="0" algn="ctr">
                        <a:spcBef>
                          <a:spcPts val="0"/>
                        </a:spcBef>
                        <a:spcAft>
                          <a:spcPts val="0"/>
                        </a:spcAft>
                      </a:pPr>
                      <a:r>
                        <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rPr>
                        <a:t>Leaders</a:t>
                      </a:r>
                      <a:endPar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l">
                        <a:spcBef>
                          <a:spcPts val="0"/>
                        </a:spcBef>
                        <a:spcAft>
                          <a:spcPts val="0"/>
                        </a:spcAft>
                      </a:pPr>
                      <a:endParaRPr lang="en-US" sz="18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0"/>
                  </a:ext>
                </a:extLst>
              </a:tr>
              <a:tr h="548640">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tc>
                  <a:txBody>
                    <a:bodyPr/>
                    <a:lstStyle/>
                    <a:p>
                      <a:pPr marL="0" marR="0" algn="ctr">
                        <a:spcBef>
                          <a:spcPts val="0"/>
                        </a:spcBef>
                        <a:spcAft>
                          <a:spcPts val="0"/>
                        </a:spcAft>
                      </a:pPr>
                      <a:r>
                        <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rPr>
                        <a:t>Federalism</a:t>
                      </a:r>
                      <a:endPar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1"/>
                  </a:ext>
                </a:extLst>
              </a:tr>
              <a:tr h="548640">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tc>
                  <a:txBody>
                    <a:bodyPr/>
                    <a:lstStyle/>
                    <a:p>
                      <a:pPr marL="0" marR="0" algn="ctr">
                        <a:spcBef>
                          <a:spcPts val="0"/>
                        </a:spcBef>
                        <a:spcAft>
                          <a:spcPts val="0"/>
                        </a:spcAft>
                      </a:pPr>
                      <a:r>
                        <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rPr>
                        <a:t>Fears</a:t>
                      </a:r>
                      <a:endPar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2"/>
                  </a:ext>
                </a:extLst>
              </a:tr>
              <a:tr h="548640">
                <a:tc>
                  <a:txBody>
                    <a:bodyPr/>
                    <a:lstStyle/>
                    <a:p>
                      <a:pPr marL="0" marR="0" algn="ctr">
                        <a:spcBef>
                          <a:spcPts val="0"/>
                        </a:spcBef>
                        <a:spcAft>
                          <a:spcPts val="0"/>
                        </a:spcAft>
                      </a:pPr>
                      <a:endParaRPr lang="en-US" sz="2000" b="1" dirty="0">
                        <a:solidFill>
                          <a:schemeClr val="bg1"/>
                        </a:solidFill>
                        <a:latin typeface="Calibri"/>
                        <a:ea typeface="Calibri"/>
                        <a:cs typeface="Times New Roman"/>
                      </a:endParaRPr>
                    </a:p>
                  </a:txBody>
                  <a:tcPr marL="67456" marR="67456" marT="0" marB="0" anchor="ctr"/>
                </a:tc>
                <a:tc>
                  <a:txBody>
                    <a:bodyPr/>
                    <a:lstStyle/>
                    <a:p>
                      <a:pPr marL="0" marR="0" algn="ctr">
                        <a:spcBef>
                          <a:spcPts val="0"/>
                        </a:spcBef>
                        <a:spcAft>
                          <a:spcPts val="0"/>
                        </a:spcAft>
                      </a:pPr>
                      <a:r>
                        <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rPr>
                        <a:t>Constitution</a:t>
                      </a:r>
                      <a:endPar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0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3"/>
                  </a:ext>
                </a:extLst>
              </a:tr>
              <a:tr h="548640">
                <a:tc>
                  <a:txBody>
                    <a:bodyPr/>
                    <a:lstStyle/>
                    <a:p>
                      <a:pPr marL="0" marR="0" algn="ctr">
                        <a:spcBef>
                          <a:spcPts val="0"/>
                        </a:spcBef>
                        <a:spcAft>
                          <a:spcPts val="0"/>
                        </a:spcAft>
                      </a:pPr>
                      <a:endParaRPr lang="en-US" sz="1800" b="1" dirty="0">
                        <a:solidFill>
                          <a:schemeClr val="bg1"/>
                        </a:solidFill>
                        <a:latin typeface="Calibri"/>
                        <a:ea typeface="Calibri"/>
                        <a:cs typeface="Times New Roman"/>
                      </a:endParaRPr>
                    </a:p>
                  </a:txBody>
                  <a:tcPr marL="67456" marR="6745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FAF8F8"/>
                          </a:solidFill>
                          <a:effectLst>
                            <a:outerShdw blurRad="38100" dist="38100" dir="2700000" algn="tl">
                              <a:srgbClr val="000000">
                                <a:alpha val="43137"/>
                              </a:srgbClr>
                            </a:outerShdw>
                          </a:effectLst>
                          <a:uLnTx/>
                          <a:uFillTx/>
                          <a:latin typeface="Georgia" panose="02040502050405020303" pitchFamily="18" charset="0"/>
                        </a:rPr>
                        <a:t>Support Base</a:t>
                      </a:r>
                      <a:endParaRPr kumimoji="0" lang="en-US" sz="2400" b="1" i="0" u="none" strike="noStrike" kern="1200" cap="none" spc="0" normalizeH="0" baseline="0" noProof="0" dirty="0">
                        <a:ln>
                          <a:noFill/>
                        </a:ln>
                        <a:solidFill>
                          <a:srgbClr val="FAF8F8"/>
                        </a:solidFill>
                        <a:effectLst>
                          <a:outerShdw blurRad="38100" dist="38100" dir="2700000" algn="tl">
                            <a:srgbClr val="000000">
                              <a:alpha val="43137"/>
                            </a:srgbClr>
                          </a:outerShdw>
                        </a:effectLst>
                        <a:uLnTx/>
                        <a:uFillTx/>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4"/>
                  </a:ext>
                </a:extLst>
              </a:tr>
              <a:tr h="548640">
                <a:tc>
                  <a:txBody>
                    <a:bodyPr/>
                    <a:lstStyle/>
                    <a:p>
                      <a:pPr marL="0" marR="0" algn="ctr">
                        <a:spcBef>
                          <a:spcPts val="0"/>
                        </a:spcBef>
                        <a:spcAft>
                          <a:spcPts val="0"/>
                        </a:spcAft>
                      </a:pPr>
                      <a:endParaRPr lang="en-US" sz="2400" b="1" kern="1200" dirty="0">
                        <a:solidFill>
                          <a:schemeClr val="bg1"/>
                        </a:solidFill>
                        <a:latin typeface="Calibri"/>
                        <a:ea typeface="Calibri"/>
                        <a:cs typeface="Times New Roman"/>
                      </a:endParaRPr>
                    </a:p>
                  </a:txBody>
                  <a:tcPr marL="67456" marR="67456" marT="0" marB="0" anchor="ctr"/>
                </a:tc>
                <a:tc>
                  <a:txBody>
                    <a:bodyPr/>
                    <a:lstStyle/>
                    <a:p>
                      <a:pPr marL="0" marR="0" algn="ctr">
                        <a:spcBef>
                          <a:spcPts val="0"/>
                        </a:spcBef>
                        <a:spcAft>
                          <a:spcPts val="0"/>
                        </a:spcAft>
                      </a:pPr>
                      <a:r>
                        <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rPr>
                        <a:t>Gov. Involvement </a:t>
                      </a:r>
                      <a:br>
                        <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rPr>
                      </a:br>
                      <a:r>
                        <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rPr>
                        <a:t>in Economy</a:t>
                      </a:r>
                      <a:endPar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5"/>
                  </a:ext>
                </a:extLst>
              </a:tr>
              <a:tr h="548640">
                <a:tc>
                  <a:txBody>
                    <a:bodyPr/>
                    <a:lstStyle/>
                    <a:p>
                      <a:pPr marL="0" marR="0" algn="ctr">
                        <a:spcBef>
                          <a:spcPts val="0"/>
                        </a:spcBef>
                        <a:spcAft>
                          <a:spcPts val="0"/>
                        </a:spcAft>
                      </a:pPr>
                      <a:endParaRPr lang="en-US" sz="2400" b="1" kern="1200" dirty="0">
                        <a:solidFill>
                          <a:schemeClr val="bg1"/>
                        </a:solidFill>
                        <a:latin typeface="Calibri"/>
                        <a:ea typeface="Calibri"/>
                        <a:cs typeface="Times New Roman"/>
                      </a:endParaRPr>
                    </a:p>
                  </a:txBody>
                  <a:tcPr marL="67456" marR="67456" marT="0" marB="0" anchor="ctr"/>
                </a:tc>
                <a:tc>
                  <a:txBody>
                    <a:bodyPr/>
                    <a:lstStyle/>
                    <a:p>
                      <a:pPr marL="0" marR="0" algn="ctr">
                        <a:spcBef>
                          <a:spcPts val="0"/>
                        </a:spcBef>
                        <a:spcAft>
                          <a:spcPts val="0"/>
                        </a:spcAft>
                      </a:pPr>
                      <a:r>
                        <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rPr>
                        <a:t>National Bank</a:t>
                      </a:r>
                      <a:endPar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6"/>
                  </a:ext>
                </a:extLst>
              </a:tr>
              <a:tr h="548640">
                <a:tc>
                  <a:txBody>
                    <a:bodyPr/>
                    <a:lstStyle/>
                    <a:p>
                      <a:pPr marL="0" marR="0" algn="ctr">
                        <a:spcBef>
                          <a:spcPts val="0"/>
                        </a:spcBef>
                        <a:spcAft>
                          <a:spcPts val="0"/>
                        </a:spcAft>
                      </a:pPr>
                      <a:endParaRPr lang="en-US" sz="2400" b="1" kern="1200" dirty="0">
                        <a:solidFill>
                          <a:schemeClr val="bg1"/>
                        </a:solidFill>
                        <a:latin typeface="Calibri"/>
                        <a:ea typeface="Calibri"/>
                        <a:cs typeface="Times New Roman"/>
                      </a:endParaRPr>
                    </a:p>
                  </a:txBody>
                  <a:tcPr marL="67456" marR="6745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FAF8F8"/>
                          </a:solidFill>
                          <a:effectLst>
                            <a:outerShdw blurRad="38100" dist="38100" dir="2700000" algn="tl">
                              <a:srgbClr val="000000">
                                <a:alpha val="43137"/>
                              </a:srgbClr>
                            </a:outerShdw>
                          </a:effectLst>
                          <a:uLnTx/>
                          <a:uFillTx/>
                          <a:latin typeface="Georgia" panose="02040502050405020303" pitchFamily="18" charset="0"/>
                        </a:rPr>
                        <a:t>Protective Tariff</a:t>
                      </a:r>
                      <a:endParaRPr lang="en-US" sz="2000" b="1" strike="noStrike" dirty="0">
                        <a:solidFill>
                          <a:srgbClr val="FAF8F8"/>
                        </a:solidFill>
                        <a:effectLst>
                          <a:outerShdw blurRad="38100" dist="38100" dir="2700000" algn="tl">
                            <a:srgbClr val="000000">
                              <a:alpha val="43137"/>
                            </a:srgbClr>
                          </a:outerShdw>
                        </a:effectLst>
                        <a:latin typeface="Georgia" panose="02040502050405020303" pitchFamily="18" charset="0"/>
                      </a:endParaRPr>
                    </a:p>
                  </a:txBody>
                  <a:tcPr marL="67456" marR="67456" marT="0" marB="0" anchor="ctr"/>
                </a:tc>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7"/>
                  </a:ext>
                </a:extLst>
              </a:tr>
              <a:tr h="548640">
                <a:tc>
                  <a:txBody>
                    <a:bodyPr/>
                    <a:lstStyle/>
                    <a:p>
                      <a:pPr marL="0" marR="0" algn="ctr">
                        <a:spcBef>
                          <a:spcPts val="0"/>
                        </a:spcBef>
                        <a:spcAft>
                          <a:spcPts val="0"/>
                        </a:spcAft>
                      </a:pPr>
                      <a:endParaRPr lang="en-US" sz="2000" b="1" dirty="0">
                        <a:solidFill>
                          <a:schemeClr val="bg1"/>
                        </a:solidFill>
                        <a:latin typeface="Calibri"/>
                        <a:ea typeface="Calibri"/>
                        <a:cs typeface="Times New Roman"/>
                      </a:endParaRPr>
                    </a:p>
                  </a:txBody>
                  <a:tcPr marL="67456" marR="67456" marT="0" marB="0" anchor="ctr"/>
                </a:tc>
                <a:tc>
                  <a:txBody>
                    <a:bodyPr/>
                    <a:lstStyle/>
                    <a:p>
                      <a:pPr marL="0" marR="0" algn="ctr">
                        <a:spcBef>
                          <a:spcPts val="0"/>
                        </a:spcBef>
                        <a:spcAft>
                          <a:spcPts val="0"/>
                        </a:spcAft>
                      </a:pPr>
                      <a:r>
                        <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rPr>
                        <a:t>Federal Assumption </a:t>
                      </a:r>
                      <a:br>
                        <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rPr>
                      </a:br>
                      <a:r>
                        <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rPr>
                        <a:t>of State War Debts</a:t>
                      </a:r>
                      <a:endParaRPr lang="en-US" sz="16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0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8"/>
                  </a:ext>
                </a:extLst>
              </a:tr>
              <a:tr h="548640">
                <a:tc>
                  <a:txBody>
                    <a:bodyPr/>
                    <a:lstStyle/>
                    <a:p>
                      <a:pPr marL="0" marR="0" algn="ctr">
                        <a:spcBef>
                          <a:spcPts val="0"/>
                        </a:spcBef>
                        <a:spcAft>
                          <a:spcPts val="0"/>
                        </a:spcAft>
                      </a:pPr>
                      <a:endParaRPr lang="en-US" sz="2400" b="1" kern="1200" dirty="0">
                        <a:solidFill>
                          <a:schemeClr val="bg1"/>
                        </a:solidFill>
                        <a:latin typeface="Calibri"/>
                        <a:ea typeface="Calibri"/>
                        <a:cs typeface="Times New Roman"/>
                      </a:endParaRPr>
                    </a:p>
                  </a:txBody>
                  <a:tcPr marL="67456" marR="67456" marT="0" marB="0" anchor="ctr"/>
                </a:tc>
                <a:tc>
                  <a:txBody>
                    <a:bodyPr/>
                    <a:lstStyle/>
                    <a:p>
                      <a:pPr marL="0" marR="0" algn="ctr">
                        <a:spcBef>
                          <a:spcPts val="0"/>
                        </a:spcBef>
                        <a:spcAft>
                          <a:spcPts val="0"/>
                        </a:spcAft>
                      </a:pPr>
                      <a:r>
                        <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rPr>
                        <a:t>Foreign Policy</a:t>
                      </a:r>
                      <a:endParaRPr lang="en-US" sz="2400" b="1" strike="noStrike" dirty="0">
                        <a:solidFill>
                          <a:srgbClr val="FAF8F8"/>
                        </a:solidFill>
                        <a:effectLst>
                          <a:outerShdw blurRad="38100" dist="38100" dir="2700000" algn="tl">
                            <a:srgbClr val="000000">
                              <a:alpha val="43137"/>
                            </a:srgbClr>
                          </a:outerShdw>
                        </a:effectLst>
                        <a:latin typeface="Georgia" panose="02040502050405020303" pitchFamily="18" charset="0"/>
                        <a:ea typeface="Calibri"/>
                        <a:cs typeface="Times New Roman"/>
                      </a:endParaRPr>
                    </a:p>
                  </a:txBody>
                  <a:tcPr marL="67456" marR="67456" marT="0" marB="0" anchor="ctr"/>
                </a:tc>
                <a:tc>
                  <a:txBody>
                    <a:bodyPr/>
                    <a:lstStyle/>
                    <a:p>
                      <a:pPr marL="0" marR="0" algn="ctr">
                        <a:spcBef>
                          <a:spcPts val="0"/>
                        </a:spcBef>
                        <a:spcAft>
                          <a:spcPts val="0"/>
                        </a:spcAft>
                      </a:pPr>
                      <a:endParaRPr lang="en-US" sz="2400" b="1" dirty="0">
                        <a:solidFill>
                          <a:schemeClr val="bg1"/>
                        </a:solidFill>
                        <a:latin typeface="Calibri"/>
                        <a:ea typeface="Calibri"/>
                        <a:cs typeface="Times New Roman"/>
                      </a:endParaRPr>
                    </a:p>
                  </a:txBody>
                  <a:tcPr marL="67456" marR="67456" marT="0" marB="0" anchor="ctr"/>
                </a:tc>
                <a:extLst>
                  <a:ext uri="{0D108BD9-81ED-4DB2-BD59-A6C34878D82A}">
                    <a16:rowId xmlns="" xmlns:a16="http://schemas.microsoft.com/office/drawing/2014/main" val="10009"/>
                  </a:ext>
                </a:extLst>
              </a:tr>
            </a:tbl>
          </a:graphicData>
        </a:graphic>
      </p:graphicFrame>
      <p:sp>
        <p:nvSpPr>
          <p:cNvPr id="6" name="Rectangle 5"/>
          <p:cNvSpPr/>
          <p:nvPr/>
        </p:nvSpPr>
        <p:spPr>
          <a:xfrm>
            <a:off x="1524000" y="3990272"/>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YES</a:t>
            </a:r>
          </a:p>
        </p:txBody>
      </p:sp>
      <p:sp>
        <p:nvSpPr>
          <p:cNvPr id="8" name="Rectangle 7"/>
          <p:cNvSpPr/>
          <p:nvPr/>
        </p:nvSpPr>
        <p:spPr>
          <a:xfrm>
            <a:off x="1524000" y="4535547"/>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i="1" kern="0" dirty="0">
                <a:solidFill>
                  <a:schemeClr val="bg1"/>
                </a:solidFill>
                <a:latin typeface="Georgia" panose="02040502050405020303" pitchFamily="18" charset="0"/>
              </a:rPr>
              <a:t>VERY </a:t>
            </a:r>
            <a:r>
              <a:rPr lang="en-US" sz="2400" kern="0" dirty="0">
                <a:solidFill>
                  <a:schemeClr val="bg1"/>
                </a:solidFill>
                <a:latin typeface="Georgia" panose="02040502050405020303" pitchFamily="18" charset="0"/>
              </a:rPr>
              <a:t>YES</a:t>
            </a:r>
          </a:p>
        </p:txBody>
      </p:sp>
      <p:sp>
        <p:nvSpPr>
          <p:cNvPr id="10" name="Rectangle 9"/>
          <p:cNvSpPr/>
          <p:nvPr/>
        </p:nvSpPr>
        <p:spPr>
          <a:xfrm>
            <a:off x="1524000" y="5088825"/>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YES</a:t>
            </a:r>
          </a:p>
        </p:txBody>
      </p:sp>
      <p:sp>
        <p:nvSpPr>
          <p:cNvPr id="12" name="Rectangle 11"/>
          <p:cNvSpPr/>
          <p:nvPr/>
        </p:nvSpPr>
        <p:spPr>
          <a:xfrm>
            <a:off x="1524000" y="5603175"/>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YES</a:t>
            </a:r>
          </a:p>
        </p:txBody>
      </p:sp>
      <p:sp>
        <p:nvSpPr>
          <p:cNvPr id="14" name="Rectangle 13"/>
          <p:cNvSpPr/>
          <p:nvPr/>
        </p:nvSpPr>
        <p:spPr>
          <a:xfrm>
            <a:off x="1524000" y="3411352"/>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Urban (Commerce)</a:t>
            </a:r>
          </a:p>
        </p:txBody>
      </p:sp>
      <p:sp>
        <p:nvSpPr>
          <p:cNvPr id="16" name="Rectangle 15"/>
          <p:cNvSpPr/>
          <p:nvPr/>
        </p:nvSpPr>
        <p:spPr>
          <a:xfrm>
            <a:off x="1524000" y="6146800"/>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Anglophiles</a:t>
            </a:r>
          </a:p>
        </p:txBody>
      </p:sp>
      <p:sp>
        <p:nvSpPr>
          <p:cNvPr id="18" name="Rectangle 17"/>
          <p:cNvSpPr/>
          <p:nvPr/>
        </p:nvSpPr>
        <p:spPr>
          <a:xfrm>
            <a:off x="1524000" y="2861127"/>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200" kern="0" dirty="0">
                <a:solidFill>
                  <a:schemeClr val="bg1"/>
                </a:solidFill>
                <a:latin typeface="Comic Sans MS" panose="030F0702030302020204" pitchFamily="66" charset="0"/>
              </a:rPr>
              <a:t>LOOSE</a:t>
            </a:r>
            <a:r>
              <a:rPr lang="en-US" sz="2400" kern="0" dirty="0">
                <a:solidFill>
                  <a:schemeClr val="bg1"/>
                </a:solidFill>
                <a:latin typeface="Georgia" panose="02040502050405020303" pitchFamily="18" charset="0"/>
              </a:rPr>
              <a:t>  </a:t>
            </a:r>
            <a:r>
              <a:rPr lang="en-US" sz="2200" kern="0" dirty="0">
                <a:solidFill>
                  <a:schemeClr val="bg1"/>
                </a:solidFill>
                <a:latin typeface="Georgia" panose="02040502050405020303" pitchFamily="18" charset="0"/>
              </a:rPr>
              <a:t>Construction</a:t>
            </a:r>
          </a:p>
        </p:txBody>
      </p:sp>
      <p:sp>
        <p:nvSpPr>
          <p:cNvPr id="20" name="Rectangle 19"/>
          <p:cNvSpPr/>
          <p:nvPr/>
        </p:nvSpPr>
        <p:spPr>
          <a:xfrm>
            <a:off x="1524000" y="2352962"/>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Anarchy / Mob Rule</a:t>
            </a:r>
          </a:p>
        </p:txBody>
      </p:sp>
      <p:sp>
        <p:nvSpPr>
          <p:cNvPr id="22" name="Rectangle 21"/>
          <p:cNvSpPr/>
          <p:nvPr/>
        </p:nvSpPr>
        <p:spPr>
          <a:xfrm>
            <a:off x="1524000" y="1794325"/>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Strong Central Gov.</a:t>
            </a:r>
          </a:p>
        </p:txBody>
      </p:sp>
      <p:sp>
        <p:nvSpPr>
          <p:cNvPr id="24" name="Rectangle 23"/>
          <p:cNvSpPr/>
          <p:nvPr/>
        </p:nvSpPr>
        <p:spPr>
          <a:xfrm>
            <a:off x="1524000" y="1046595"/>
            <a:ext cx="3200400" cy="599375"/>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b="1" kern="0" dirty="0">
                <a:solidFill>
                  <a:schemeClr val="bg1"/>
                </a:solidFill>
                <a:effectLst>
                  <a:outerShdw blurRad="38100" dist="38100" dir="2700000" algn="tl">
                    <a:srgbClr val="000000">
                      <a:alpha val="43137"/>
                    </a:srgbClr>
                  </a:outerShdw>
                </a:effectLst>
                <a:latin typeface="Georgia" panose="02040502050405020303" pitchFamily="18" charset="0"/>
              </a:rPr>
              <a:t>HAMILTON</a:t>
            </a:r>
            <a:endParaRPr lang="en-US" sz="2000" b="1" kern="0" dirty="0">
              <a:solidFill>
                <a:schemeClr val="bg1"/>
              </a:solidFill>
              <a:effectLst>
                <a:outerShdw blurRad="38100" dist="38100" dir="2700000" algn="tl">
                  <a:srgbClr val="000000">
                    <a:alpha val="43137"/>
                  </a:srgbClr>
                </a:outerShdw>
              </a:effectLst>
              <a:latin typeface="Georgia" panose="02040502050405020303" pitchFamily="18" charset="0"/>
            </a:endParaRPr>
          </a:p>
          <a:p>
            <a:pPr algn="ctr">
              <a:defRPr/>
            </a:pPr>
            <a:r>
              <a:rPr lang="en-US" kern="0" dirty="0">
                <a:solidFill>
                  <a:schemeClr val="bg1"/>
                </a:solidFill>
                <a:latin typeface="Georgia" panose="02040502050405020303" pitchFamily="18" charset="0"/>
              </a:rPr>
              <a:t>John Adams</a:t>
            </a:r>
          </a:p>
        </p:txBody>
      </p:sp>
      <p:sp>
        <p:nvSpPr>
          <p:cNvPr id="25" name="Rectangle 24"/>
          <p:cNvSpPr/>
          <p:nvPr/>
        </p:nvSpPr>
        <p:spPr>
          <a:xfrm>
            <a:off x="459561" y="1614540"/>
            <a:ext cx="592663" cy="4769594"/>
          </a:xfrm>
          <a:prstGeom prst="rect">
            <a:avLst/>
          </a:prstGeom>
        </p:spPr>
        <p:txBody>
          <a:bodyPr vert="wordArtVert" wrap="square">
            <a:spAutoFit/>
          </a:bodyPr>
          <a:lstStyle/>
          <a:p>
            <a:pPr algn="r"/>
            <a:r>
              <a:rPr lang="en-US" sz="2400" b="1" dirty="0">
                <a:solidFill>
                  <a:srgbClr val="FAF8F8"/>
                </a:solidFill>
                <a:effectLst>
                  <a:outerShdw blurRad="38100" dist="38100" dir="2700000" algn="tl">
                    <a:srgbClr val="000000">
                      <a:alpha val="43137"/>
                    </a:srgbClr>
                  </a:outerShdw>
                </a:effectLst>
                <a:latin typeface="Georgia" panose="02040502050405020303" pitchFamily="18" charset="0"/>
              </a:rPr>
              <a:t>Federalists</a:t>
            </a:r>
          </a:p>
        </p:txBody>
      </p:sp>
      <p:sp>
        <p:nvSpPr>
          <p:cNvPr id="29" name="Rectangle 28"/>
          <p:cNvSpPr/>
          <p:nvPr/>
        </p:nvSpPr>
        <p:spPr>
          <a:xfrm>
            <a:off x="7467600" y="3990272"/>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NO (</a:t>
            </a:r>
            <a:r>
              <a:rPr lang="en-US" sz="2400" i="1" kern="0" dirty="0">
                <a:solidFill>
                  <a:schemeClr val="bg1"/>
                </a:solidFill>
                <a:latin typeface="Georgia" panose="02040502050405020303" pitchFamily="18" charset="0"/>
              </a:rPr>
              <a:t>Laissez Faire</a:t>
            </a:r>
            <a:r>
              <a:rPr lang="en-US" sz="2400" kern="0" dirty="0">
                <a:solidFill>
                  <a:schemeClr val="bg1"/>
                </a:solidFill>
                <a:latin typeface="Georgia" panose="02040502050405020303" pitchFamily="18" charset="0"/>
              </a:rPr>
              <a:t>)</a:t>
            </a:r>
          </a:p>
        </p:txBody>
      </p:sp>
      <p:sp>
        <p:nvSpPr>
          <p:cNvPr id="30" name="Rectangle 29"/>
          <p:cNvSpPr/>
          <p:nvPr/>
        </p:nvSpPr>
        <p:spPr>
          <a:xfrm>
            <a:off x="7467600" y="4535547"/>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i="1" kern="0" dirty="0">
                <a:solidFill>
                  <a:schemeClr val="bg1"/>
                </a:solidFill>
                <a:latin typeface="Georgia" panose="02040502050405020303" pitchFamily="18" charset="0"/>
              </a:rPr>
              <a:t>%$&amp;* </a:t>
            </a:r>
            <a:r>
              <a:rPr lang="en-US" sz="2400" kern="0" dirty="0">
                <a:solidFill>
                  <a:schemeClr val="bg1"/>
                </a:solidFill>
                <a:latin typeface="Georgia" panose="02040502050405020303" pitchFamily="18" charset="0"/>
              </a:rPr>
              <a:t>NO</a:t>
            </a:r>
          </a:p>
        </p:txBody>
      </p:sp>
      <p:sp>
        <p:nvSpPr>
          <p:cNvPr id="31" name="Rectangle 30"/>
          <p:cNvSpPr/>
          <p:nvPr/>
        </p:nvSpPr>
        <p:spPr>
          <a:xfrm>
            <a:off x="7467600" y="5088825"/>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NO</a:t>
            </a:r>
          </a:p>
        </p:txBody>
      </p:sp>
      <p:sp>
        <p:nvSpPr>
          <p:cNvPr id="32" name="Rectangle 31"/>
          <p:cNvSpPr/>
          <p:nvPr/>
        </p:nvSpPr>
        <p:spPr>
          <a:xfrm>
            <a:off x="7467600" y="5603175"/>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NO</a:t>
            </a:r>
          </a:p>
        </p:txBody>
      </p:sp>
      <p:sp>
        <p:nvSpPr>
          <p:cNvPr id="33" name="Rectangle 32"/>
          <p:cNvSpPr/>
          <p:nvPr/>
        </p:nvSpPr>
        <p:spPr>
          <a:xfrm>
            <a:off x="7467600" y="3411352"/>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Rural (Agrarian)</a:t>
            </a:r>
          </a:p>
        </p:txBody>
      </p:sp>
      <p:sp>
        <p:nvSpPr>
          <p:cNvPr id="34" name="Rectangle 33"/>
          <p:cNvSpPr/>
          <p:nvPr/>
        </p:nvSpPr>
        <p:spPr>
          <a:xfrm>
            <a:off x="7467600" y="6146800"/>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Francophiles</a:t>
            </a:r>
          </a:p>
        </p:txBody>
      </p:sp>
      <p:sp>
        <p:nvSpPr>
          <p:cNvPr id="35" name="Rectangle 34"/>
          <p:cNvSpPr/>
          <p:nvPr/>
        </p:nvSpPr>
        <p:spPr>
          <a:xfrm>
            <a:off x="7467600" y="2861127"/>
            <a:ext cx="3200400" cy="4572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200" kern="0" dirty="0">
                <a:solidFill>
                  <a:schemeClr val="bg1"/>
                </a:solidFill>
                <a:effectLst>
                  <a:outerShdw blurRad="38100" dist="38100" dir="2700000" algn="tl">
                    <a:srgbClr val="000000">
                      <a:alpha val="43137"/>
                    </a:srgbClr>
                  </a:outerShdw>
                </a:effectLst>
                <a:latin typeface="Arial Black" panose="020B0A04020102020204" pitchFamily="34" charset="0"/>
              </a:rPr>
              <a:t>STRICT</a:t>
            </a:r>
            <a:r>
              <a:rPr lang="en-US" sz="2200" kern="0" dirty="0">
                <a:solidFill>
                  <a:schemeClr val="bg1"/>
                </a:solidFill>
                <a:effectLst>
                  <a:outerShdw blurRad="38100" dist="38100" dir="2700000" algn="tl">
                    <a:srgbClr val="000000">
                      <a:alpha val="43137"/>
                    </a:srgbClr>
                  </a:outerShdw>
                </a:effectLst>
                <a:latin typeface="Georgia" panose="02040502050405020303" pitchFamily="18" charset="0"/>
              </a:rPr>
              <a:t> </a:t>
            </a:r>
            <a:r>
              <a:rPr lang="en-US" sz="2200" kern="0" dirty="0">
                <a:solidFill>
                  <a:schemeClr val="bg1"/>
                </a:solidFill>
                <a:latin typeface="Georgia" panose="02040502050405020303" pitchFamily="18" charset="0"/>
              </a:rPr>
              <a:t>Construction</a:t>
            </a:r>
          </a:p>
        </p:txBody>
      </p:sp>
      <p:sp>
        <p:nvSpPr>
          <p:cNvPr id="36" name="Rectangle 35"/>
          <p:cNvSpPr/>
          <p:nvPr/>
        </p:nvSpPr>
        <p:spPr>
          <a:xfrm>
            <a:off x="7467600" y="2352962"/>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Tyranny </a:t>
            </a:r>
          </a:p>
        </p:txBody>
      </p:sp>
      <p:sp>
        <p:nvSpPr>
          <p:cNvPr id="37" name="Rectangle 36"/>
          <p:cNvSpPr/>
          <p:nvPr/>
        </p:nvSpPr>
        <p:spPr>
          <a:xfrm>
            <a:off x="7467600" y="1794325"/>
            <a:ext cx="3200400" cy="38100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kern="0" dirty="0">
                <a:solidFill>
                  <a:schemeClr val="bg1"/>
                </a:solidFill>
                <a:latin typeface="Georgia" panose="02040502050405020303" pitchFamily="18" charset="0"/>
              </a:rPr>
              <a:t>States’ Rights</a:t>
            </a:r>
          </a:p>
        </p:txBody>
      </p:sp>
      <p:sp>
        <p:nvSpPr>
          <p:cNvPr id="38" name="Rectangle 37"/>
          <p:cNvSpPr/>
          <p:nvPr/>
        </p:nvSpPr>
        <p:spPr>
          <a:xfrm>
            <a:off x="7467601" y="1020045"/>
            <a:ext cx="3212292" cy="658583"/>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lIns="0" rIns="0" rtlCol="0" anchor="ctr"/>
          <a:lstStyle/>
          <a:p>
            <a:pPr algn="ctr">
              <a:defRPr/>
            </a:pPr>
            <a:r>
              <a:rPr lang="en-US" sz="2400" b="1" kern="0" dirty="0">
                <a:solidFill>
                  <a:schemeClr val="bg1"/>
                </a:solidFill>
                <a:effectLst>
                  <a:outerShdw blurRad="38100" dist="38100" dir="2700000" algn="tl">
                    <a:srgbClr val="000000">
                      <a:alpha val="43137"/>
                    </a:srgbClr>
                  </a:outerShdw>
                </a:effectLst>
                <a:latin typeface="Georgia" panose="02040502050405020303" pitchFamily="18" charset="0"/>
              </a:rPr>
              <a:t>JEFFERSON</a:t>
            </a:r>
            <a:endParaRPr lang="en-US" sz="2000" b="1" kern="0" dirty="0">
              <a:solidFill>
                <a:schemeClr val="bg1"/>
              </a:solidFill>
              <a:effectLst>
                <a:outerShdw blurRad="38100" dist="38100" dir="2700000" algn="tl">
                  <a:srgbClr val="000000">
                    <a:alpha val="43137"/>
                  </a:srgbClr>
                </a:outerShdw>
              </a:effectLst>
              <a:latin typeface="Georgia" panose="02040502050405020303" pitchFamily="18" charset="0"/>
            </a:endParaRPr>
          </a:p>
          <a:p>
            <a:pPr algn="ctr">
              <a:defRPr/>
            </a:pPr>
            <a:r>
              <a:rPr lang="en-US" kern="0" dirty="0">
                <a:solidFill>
                  <a:schemeClr val="bg1"/>
                </a:solidFill>
                <a:latin typeface="Georgia" panose="02040502050405020303" pitchFamily="18" charset="0"/>
              </a:rPr>
              <a:t>James Madison</a:t>
            </a:r>
          </a:p>
        </p:txBody>
      </p:sp>
      <p:sp>
        <p:nvSpPr>
          <p:cNvPr id="2" name="Title 1"/>
          <p:cNvSpPr>
            <a:spLocks noGrp="1"/>
          </p:cNvSpPr>
          <p:nvPr>
            <p:ph type="title"/>
          </p:nvPr>
        </p:nvSpPr>
        <p:spPr>
          <a:xfrm>
            <a:off x="1524000" y="887"/>
            <a:ext cx="9144000" cy="997385"/>
          </a:xfrm>
        </p:spPr>
        <p:txBody>
          <a:bodyPr/>
          <a:lstStyle/>
          <a:p>
            <a:pPr algn="ctr"/>
            <a:r>
              <a:rPr lang="en-US" b="1" dirty="0">
                <a:solidFill>
                  <a:srgbClr val="FAF8F8"/>
                </a:solidFill>
                <a:effectLst>
                  <a:outerShdw blurRad="38100" dist="38100" dir="2700000" algn="tl">
                    <a:srgbClr val="000000">
                      <a:alpha val="43137"/>
                    </a:srgbClr>
                  </a:outerShdw>
                </a:effectLst>
                <a:latin typeface="Georgia" panose="02040502050405020303" pitchFamily="18" charset="0"/>
              </a:rPr>
              <a:t>The First Two Party System</a:t>
            </a:r>
          </a:p>
        </p:txBody>
      </p:sp>
      <p:sp>
        <p:nvSpPr>
          <p:cNvPr id="40" name="Rectangle 39"/>
          <p:cNvSpPr/>
          <p:nvPr/>
        </p:nvSpPr>
        <p:spPr>
          <a:xfrm>
            <a:off x="11129501" y="1411918"/>
            <a:ext cx="592663" cy="4972217"/>
          </a:xfrm>
          <a:prstGeom prst="rect">
            <a:avLst/>
          </a:prstGeom>
        </p:spPr>
        <p:txBody>
          <a:bodyPr vert="wordArtVert" wrap="square">
            <a:spAutoFit/>
          </a:bodyPr>
          <a:lstStyle/>
          <a:p>
            <a:pPr algn="r"/>
            <a:r>
              <a:rPr lang="en-US" sz="2400" b="1" dirty="0">
                <a:solidFill>
                  <a:srgbClr val="FAF8F8"/>
                </a:solidFill>
                <a:effectLst>
                  <a:outerShdw blurRad="38100" dist="38100" dir="2700000" algn="tl">
                    <a:srgbClr val="000000">
                      <a:alpha val="43137"/>
                    </a:srgbClr>
                  </a:outerShdw>
                </a:effectLst>
                <a:latin typeface="Georgia" panose="02040502050405020303" pitchFamily="18" charset="0"/>
              </a:rPr>
              <a:t>Republicans</a:t>
            </a:r>
          </a:p>
        </p:txBody>
      </p:sp>
    </p:spTree>
    <p:extLst>
      <p:ext uri="{BB962C8B-B14F-4D97-AF65-F5344CB8AC3E}">
        <p14:creationId xmlns:p14="http://schemas.microsoft.com/office/powerpoint/2010/main" val="928037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4" grpId="0"/>
      <p:bldP spid="29" grpId="0"/>
      <p:bldP spid="30" grpId="0"/>
      <p:bldP spid="31" grpId="0"/>
      <p:bldP spid="32" grpId="0"/>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3/35/Battle_of_New_Orleans.jpg/1280px-Battle_of_New_Orleans.jpg"/>
          <p:cNvPicPr>
            <a:picLocks noChangeAspect="1" noChangeArrowheads="1"/>
          </p:cNvPicPr>
          <p:nvPr/>
        </p:nvPicPr>
        <p:blipFill rotWithShape="1">
          <a:blip r:embed="rId2">
            <a:extLst>
              <a:ext uri="{28A0092B-C50C-407E-A947-70E740481C1C}">
                <a14:useLocalDpi xmlns:a14="http://schemas.microsoft.com/office/drawing/2010/main" val="0"/>
              </a:ext>
            </a:extLst>
          </a:blip>
          <a:srcRect l="5480" b="21960"/>
          <a:stretch/>
        </p:blipFill>
        <p:spPr bwMode="auto">
          <a:xfrm>
            <a:off x="-66675" y="-374970"/>
            <a:ext cx="12258675" cy="74806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0525" y="896938"/>
            <a:ext cx="10515600" cy="1325563"/>
          </a:xfrm>
        </p:spPr>
        <p:txBody>
          <a:bodyPr>
            <a:noAutofit/>
          </a:bodyPr>
          <a:lstStyle/>
          <a:p>
            <a:r>
              <a:rPr lang="en-US" sz="16600" dirty="0">
                <a:latin typeface="Georgia" panose="02040502050405020303" pitchFamily="18" charset="0"/>
              </a:rPr>
              <a:t>RIP</a:t>
            </a:r>
          </a:p>
        </p:txBody>
      </p:sp>
      <p:sp>
        <p:nvSpPr>
          <p:cNvPr id="3" name="Content Placeholder 2"/>
          <p:cNvSpPr>
            <a:spLocks noGrp="1"/>
          </p:cNvSpPr>
          <p:nvPr>
            <p:ph idx="1"/>
          </p:nvPr>
        </p:nvSpPr>
        <p:spPr>
          <a:xfrm>
            <a:off x="5695950" y="4529136"/>
            <a:ext cx="6057900" cy="1219201"/>
          </a:xfrm>
          <a:gradFill flip="none" rotWithShape="1">
            <a:gsLst>
              <a:gs pos="0">
                <a:srgbClr val="9DB2D1">
                  <a:lumMod val="70000"/>
                </a:srgbClr>
              </a:gs>
              <a:gs pos="50000">
                <a:srgbClr val="6381A5">
                  <a:lumMod val="70000"/>
                </a:srgbClr>
              </a:gs>
              <a:gs pos="100000">
                <a:srgbClr val="516B94">
                  <a:lumMod val="70000"/>
                </a:srgbClr>
              </a:gs>
            </a:gsLst>
            <a:lin ang="2700000" scaled="1"/>
            <a:tileRect/>
          </a:gradFill>
        </p:spPr>
        <p:style>
          <a:lnRef idx="1">
            <a:schemeClr val="accent1"/>
          </a:lnRef>
          <a:fillRef idx="2">
            <a:schemeClr val="accent1"/>
          </a:fillRef>
          <a:effectRef idx="1">
            <a:schemeClr val="accent1"/>
          </a:effectRef>
          <a:fontRef idx="minor">
            <a:schemeClr val="dk1"/>
          </a:fontRef>
        </p:style>
        <p:txBody>
          <a:bodyPr lIns="182880" tIns="91440" bIns="91440">
            <a:normAutofit/>
          </a:bodyPr>
          <a:lstStyle/>
          <a:p>
            <a:pPr marL="0" indent="0">
              <a:buNone/>
            </a:pPr>
            <a:r>
              <a:rPr lang="en-US" sz="3600" dirty="0">
                <a:solidFill>
                  <a:srgbClr val="FAF8F8"/>
                </a:solidFill>
                <a:effectLst>
                  <a:outerShdw blurRad="38100" dist="38100" dir="2700000" algn="tl">
                    <a:srgbClr val="000000">
                      <a:alpha val="43137"/>
                    </a:srgbClr>
                  </a:outerShdw>
                </a:effectLst>
                <a:latin typeface="Georgia" panose="02040502050405020303" pitchFamily="18" charset="0"/>
              </a:rPr>
              <a:t>The first two party system ended after the War of 1812.</a:t>
            </a:r>
          </a:p>
        </p:txBody>
      </p:sp>
    </p:spTree>
    <p:extLst>
      <p:ext uri="{BB962C8B-B14F-4D97-AF65-F5344CB8AC3E}">
        <p14:creationId xmlns:p14="http://schemas.microsoft.com/office/powerpoint/2010/main" val="2115572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amilton">
      <a:dk1>
        <a:sysClr val="windowText" lastClr="000000"/>
      </a:dk1>
      <a:lt1>
        <a:sysClr val="window" lastClr="FFFFFF"/>
      </a:lt1>
      <a:dk2>
        <a:srgbClr val="351F12"/>
      </a:dk2>
      <a:lt2>
        <a:srgbClr val="E7E6E6"/>
      </a:lt2>
      <a:accent1>
        <a:srgbClr val="E0D6DE"/>
      </a:accent1>
      <a:accent2>
        <a:srgbClr val="F0C5AE"/>
      </a:accent2>
      <a:accent3>
        <a:srgbClr val="A4999F"/>
      </a:accent3>
      <a:accent4>
        <a:srgbClr val="B59C95"/>
      </a:accent4>
      <a:accent5>
        <a:srgbClr val="9B7F73"/>
      </a:accent5>
      <a:accent6>
        <a:srgbClr val="F0C5AE"/>
      </a:accent6>
      <a:hlink>
        <a:srgbClr val="F0C5AE"/>
      </a:hlink>
      <a:folHlink>
        <a:srgbClr val="B59C9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amilton">
    <a:dk1>
      <a:sysClr val="windowText" lastClr="000000"/>
    </a:dk1>
    <a:lt1>
      <a:sysClr val="window" lastClr="FFFFFF"/>
    </a:lt1>
    <a:dk2>
      <a:srgbClr val="351F12"/>
    </a:dk2>
    <a:lt2>
      <a:srgbClr val="E7E6E6"/>
    </a:lt2>
    <a:accent1>
      <a:srgbClr val="E0D6DE"/>
    </a:accent1>
    <a:accent2>
      <a:srgbClr val="F0C5AE"/>
    </a:accent2>
    <a:accent3>
      <a:srgbClr val="A4999F"/>
    </a:accent3>
    <a:accent4>
      <a:srgbClr val="B59C95"/>
    </a:accent4>
    <a:accent5>
      <a:srgbClr val="9B7F73"/>
    </a:accent5>
    <a:accent6>
      <a:srgbClr val="F0C5AE"/>
    </a:accent6>
    <a:hlink>
      <a:srgbClr val="F0C5AE"/>
    </a:hlink>
    <a:folHlink>
      <a:srgbClr val="B59C95"/>
    </a:folHlink>
  </a:clrScheme>
</a:themeOverride>
</file>

<file path=ppt/theme/themeOverride2.xml><?xml version="1.0" encoding="utf-8"?>
<a:themeOverride xmlns:a="http://schemas.openxmlformats.org/drawingml/2006/main">
  <a:clrScheme name="Hamilton">
    <a:dk1>
      <a:sysClr val="windowText" lastClr="000000"/>
    </a:dk1>
    <a:lt1>
      <a:sysClr val="window" lastClr="FFFFFF"/>
    </a:lt1>
    <a:dk2>
      <a:srgbClr val="351F12"/>
    </a:dk2>
    <a:lt2>
      <a:srgbClr val="E7E6E6"/>
    </a:lt2>
    <a:accent1>
      <a:srgbClr val="E0D6DE"/>
    </a:accent1>
    <a:accent2>
      <a:srgbClr val="F0C5AE"/>
    </a:accent2>
    <a:accent3>
      <a:srgbClr val="A4999F"/>
    </a:accent3>
    <a:accent4>
      <a:srgbClr val="B59C95"/>
    </a:accent4>
    <a:accent5>
      <a:srgbClr val="9B7F73"/>
    </a:accent5>
    <a:accent6>
      <a:srgbClr val="F0C5AE"/>
    </a:accent6>
    <a:hlink>
      <a:srgbClr val="F0C5AE"/>
    </a:hlink>
    <a:folHlink>
      <a:srgbClr val="B59C95"/>
    </a:folHlink>
  </a:clrScheme>
</a:themeOverride>
</file>

<file path=docProps/app.xml><?xml version="1.0" encoding="utf-8"?>
<Properties xmlns="http://schemas.openxmlformats.org/officeDocument/2006/extended-properties" xmlns:vt="http://schemas.openxmlformats.org/officeDocument/2006/docPropsVTypes">
  <Template/>
  <TotalTime>2031</TotalTime>
  <Words>97</Words>
  <Application>Microsoft Macintosh PowerPoint</Application>
  <PresentationFormat>Widescreen</PresentationFormat>
  <Paragraphs>46</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 Black</vt:lpstr>
      <vt:lpstr>Georgia</vt:lpstr>
      <vt:lpstr>Times New Roman</vt:lpstr>
      <vt:lpstr>Monotype Corsiva</vt:lpstr>
      <vt:lpstr>Arial</vt:lpstr>
      <vt:lpstr>Calibri Light</vt:lpstr>
      <vt:lpstr>Calibri</vt:lpstr>
      <vt:lpstr>Comic Sans MS</vt:lpstr>
      <vt:lpstr>Office Theme</vt:lpstr>
      <vt:lpstr>The First  Two Party System</vt:lpstr>
      <vt:lpstr>1791-1816</vt:lpstr>
      <vt:lpstr>Federalist  Party</vt:lpstr>
      <vt:lpstr>Republican  Party</vt:lpstr>
      <vt:lpstr>The First Two Party System</vt:lpstr>
      <vt:lpstr>RIP</vt:lpstr>
    </vt:vector>
  </TitlesOfParts>
  <Company>School District of Oconee County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Two Party System - Jefferson vs. Hamilton (Organizer Only)</dc:title>
  <dc:creator>Tom Richey</dc:creator>
  <cp:lastModifiedBy>michael tuttle</cp:lastModifiedBy>
  <cp:revision>17</cp:revision>
  <dcterms:created xsi:type="dcterms:W3CDTF">2016-10-28T14:53:29Z</dcterms:created>
  <dcterms:modified xsi:type="dcterms:W3CDTF">2018-12-28T17:48:21Z</dcterms:modified>
</cp:coreProperties>
</file>