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Override PartName="/ppt/notesSlides/notesSlide5.xml" ContentType="application/vnd.openxmlformats-officedocument.presentationml.notesSlide+xml"/>
  <Default Extension="jpeg" ContentType="image/jpeg"/>
  <Default Extension="xml" ContentType="application/xml"/>
  <Default Extension="rels" ContentType="application/vnd.openxmlformats-package.relationships+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7"/>
  </p:notesMasterIdLst>
  <p:sldIdLst>
    <p:sldId id="260" r:id="rId2"/>
    <p:sldId id="261" r:id="rId3"/>
    <p:sldId id="262" r:id="rId4"/>
    <p:sldId id="264" r:id="rId5"/>
    <p:sldId id="26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85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5DBA2-5619-5B4D-A55E-F92695FDBF4C}" type="datetimeFigureOut">
              <a:rPr lang="en-US" smtClean="0"/>
              <a:pPr/>
              <a:t>10/26/15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2EBF6-CB72-5946-8DD2-269AF0EF14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0FAAC721-A821-9246-A57E-2B0FBDEAD7D2}" type="slidenum">
              <a:rPr lang="en-US">
                <a:latin typeface="Arial" pitchFamily="-112" charset="0"/>
              </a:rPr>
              <a:pPr/>
              <a:t>1</a:t>
            </a:fld>
            <a:endParaRPr lang="en-US">
              <a:latin typeface="Arial" pitchFamily="-112"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a:latin typeface="Arial" pitchFamily="-112" charset="0"/>
                <a:ea typeface="ＭＳ Ｐゴシック" pitchFamily="-112" charset="-128"/>
                <a:cs typeface="ＭＳ Ｐゴシック" pitchFamily="-112" charset="-128"/>
              </a:rPr>
              <a:t>While Lee introduced the resolution for independence, he was not part of the committee to actually draft the Declaration of Independence.  Because his wife was in poor health, he declined the opportunity, and a committee of five delegates were appointed to draft the Declaration.</a:t>
            </a:r>
          </a:p>
          <a:p>
            <a:pPr eaLnBrk="1" hangingPunct="1"/>
            <a:r>
              <a:rPr lang="en-US">
                <a:latin typeface="Arial" pitchFamily="-112" charset="0"/>
                <a:ea typeface="ＭＳ Ｐゴシック" pitchFamily="-112" charset="-128"/>
                <a:cs typeface="ＭＳ Ｐゴシック" pitchFamily="-112" charset="-128"/>
              </a:rPr>
              <a:t>On July 2, 1776, the Continental Congress voted to approve Lee’s resolution.  During the next two days, the Congress then debated the Declaration, which was approved and announced on July 4, 1776.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9001416D-7DE0-9C46-938C-52F4F1F693CE}" type="slidenum">
              <a:rPr lang="en-US">
                <a:latin typeface="Arial" pitchFamily="-112" charset="0"/>
              </a:rPr>
              <a:pPr/>
              <a:t>2</a:t>
            </a:fld>
            <a:endParaRPr lang="en-US">
              <a:latin typeface="Arial" pitchFamily="-112"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1594ADE4-2240-3F42-BC5F-68D8B707FBD8}" type="slidenum">
              <a:rPr lang="en-US">
                <a:latin typeface="Arial" pitchFamily="-112" charset="0"/>
              </a:rPr>
              <a:pPr/>
              <a:t>3</a:t>
            </a:fld>
            <a:endParaRPr lang="en-US">
              <a:latin typeface="Arial" pitchFamily="-112"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lnSpc>
                <a:spcPct val="80000"/>
              </a:lnSpc>
            </a:pPr>
            <a:r>
              <a:rPr lang="en-US" sz="1000">
                <a:latin typeface="Arial" pitchFamily="-112" charset="0"/>
                <a:ea typeface="ＭＳ Ｐゴシック" pitchFamily="-112" charset="-128"/>
                <a:cs typeface="ＭＳ Ｐゴシック" pitchFamily="-112" charset="-128"/>
              </a:rPr>
              <a:t>John Adams and Thomas Jefferson came from two completely different backgrounds.  While Adams came from a poor background in Massachusetts and had been educated at Harvard, Jefferson had come from a wealthy family, and had been educated at the College of William and Mary.  </a:t>
            </a:r>
          </a:p>
          <a:p>
            <a:pPr eaLnBrk="1" hangingPunct="1">
              <a:lnSpc>
                <a:spcPct val="80000"/>
              </a:lnSpc>
            </a:pPr>
            <a:endParaRPr lang="en-US" sz="1000">
              <a:latin typeface="Arial" pitchFamily="-112" charset="0"/>
              <a:ea typeface="ＭＳ Ｐゴシック" pitchFamily="-112" charset="-128"/>
              <a:cs typeface="ＭＳ Ｐゴシック" pitchFamily="-112" charset="-128"/>
            </a:endParaRPr>
          </a:p>
          <a:p>
            <a:pPr eaLnBrk="1" hangingPunct="1">
              <a:lnSpc>
                <a:spcPct val="80000"/>
              </a:lnSpc>
            </a:pPr>
            <a:r>
              <a:rPr lang="en-US" sz="1000">
                <a:latin typeface="Arial" pitchFamily="-112" charset="0"/>
                <a:ea typeface="ＭＳ Ｐゴシック" pitchFamily="-112" charset="-128"/>
                <a:cs typeface="ＭＳ Ｐゴシック" pitchFamily="-112" charset="-128"/>
              </a:rPr>
              <a:t>Both became members of the Continental Congress.  While Adams was one of the most vocal proponents of American independence, Jefferson had not given a single speech in Congress when both were selected for the “Committee of Five” to draft the Declaration of Independence.  While many believed Adams would be the one to write the Declaration, Adams insisted that Jefferson write the Declaration.  According to the story, Adams gave three reasons for selecting Jefferson, including, “"Reason first, you are a Virginian and a Virginian ought to be at the head of this business. Reason second, I am obnoxious, suspected and unpopular -- . Reason third, you can write ten times better than I can." </a:t>
            </a:r>
          </a:p>
          <a:p>
            <a:pPr eaLnBrk="1" hangingPunct="1">
              <a:lnSpc>
                <a:spcPct val="80000"/>
              </a:lnSpc>
            </a:pPr>
            <a:endParaRPr lang="en-US" sz="1000">
              <a:latin typeface="Arial" pitchFamily="-112" charset="0"/>
              <a:ea typeface="ＭＳ Ｐゴシック" pitchFamily="-112" charset="-128"/>
              <a:cs typeface="ＭＳ Ｐゴシック" pitchFamily="-112" charset="-128"/>
            </a:endParaRPr>
          </a:p>
          <a:p>
            <a:pPr eaLnBrk="1" hangingPunct="1">
              <a:lnSpc>
                <a:spcPct val="80000"/>
              </a:lnSpc>
            </a:pPr>
            <a:r>
              <a:rPr lang="en-US" sz="1000">
                <a:latin typeface="Arial" pitchFamily="-112" charset="0"/>
                <a:ea typeface="ＭＳ Ｐゴシック" pitchFamily="-112" charset="-128"/>
                <a:cs typeface="ＭＳ Ｐゴシック" pitchFamily="-112" charset="-128"/>
              </a:rPr>
              <a:t>Jefferson wrote the Declaration.  After the end of the Revolutionary War, the two became bitter political and personal rivals, with both aspiring to the Presidency.  Adams served two terms as vice president under Washington and then was elected himself in 1796.  Because of the way the Constitution selected the vice president, Jefferson, with the second highest total of electoral votes, became vice president under Adams, although they were from different political parties.  In 1800, Jefferson defeated Adams, as well as other candidates, and served two terms as president.</a:t>
            </a:r>
          </a:p>
          <a:p>
            <a:pPr eaLnBrk="1" hangingPunct="1">
              <a:lnSpc>
                <a:spcPct val="80000"/>
              </a:lnSpc>
            </a:pPr>
            <a:r>
              <a:rPr lang="en-US" sz="1000">
                <a:latin typeface="Arial" pitchFamily="-112" charset="0"/>
                <a:ea typeface="ＭＳ Ｐゴシック" pitchFamily="-112" charset="-128"/>
                <a:cs typeface="ＭＳ Ｐゴシック" pitchFamily="-112" charset="-128"/>
              </a:rPr>
              <a:t>While Adams believed in a strong central government and believed the merchants and wealthy should rule, Jefferson believed in states’ rights, and that the common man, the shopkeepers and farmers, could rule effectively.</a:t>
            </a:r>
          </a:p>
          <a:p>
            <a:pPr eaLnBrk="1" hangingPunct="1">
              <a:lnSpc>
                <a:spcPct val="80000"/>
              </a:lnSpc>
            </a:pPr>
            <a:r>
              <a:rPr lang="en-US" sz="1000">
                <a:latin typeface="Arial" pitchFamily="-112" charset="0"/>
                <a:ea typeface="ＭＳ Ｐゴシック" pitchFamily="-112" charset="-128"/>
                <a:cs typeface="ＭＳ Ｐゴシック" pitchFamily="-112" charset="-128"/>
              </a:rPr>
              <a:t>As they both grew older, however, they became close personal friends, visiting one another as well as exchanging various letters.  Both died on July 4, 1826, the 50</a:t>
            </a:r>
            <a:r>
              <a:rPr lang="en-US" sz="1000" baseline="30000">
                <a:latin typeface="Arial" pitchFamily="-112" charset="0"/>
                <a:ea typeface="ＭＳ Ｐゴシック" pitchFamily="-112" charset="-128"/>
                <a:cs typeface="ＭＳ Ｐゴシック" pitchFamily="-112" charset="-128"/>
              </a:rPr>
              <a:t>th</a:t>
            </a:r>
            <a:r>
              <a:rPr lang="en-US" sz="1000">
                <a:latin typeface="Arial" pitchFamily="-112" charset="0"/>
                <a:ea typeface="ＭＳ Ｐゴシック" pitchFamily="-112" charset="-128"/>
                <a:cs typeface="ＭＳ Ｐゴシック" pitchFamily="-112" charset="-128"/>
              </a:rPr>
              <a:t> anniversary of the signing of the Declaration of Independence.  According to reports, Adams last words were, “Thomas Jefferson still survives…”.  However, Jefferson had died a few hours before Adams.  His last words were “Is it the Fourth?”</a:t>
            </a:r>
          </a:p>
          <a:p>
            <a:pPr eaLnBrk="1" hangingPunct="1">
              <a:lnSpc>
                <a:spcPct val="80000"/>
              </a:lnSpc>
            </a:pPr>
            <a:endParaRPr lang="en-US" sz="100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7F8BD2C0-EB5B-FE43-8881-9C446197F20E}" type="slidenum">
              <a:rPr lang="en-US">
                <a:latin typeface="Arial" pitchFamily="-112" charset="0"/>
              </a:rPr>
              <a:pPr/>
              <a:t>4</a:t>
            </a:fld>
            <a:endParaRPr lang="en-US">
              <a:latin typeface="Arial" pitchFamily="-112"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9A1B4133-A114-F74D-AB5F-7DB3633538E8}" type="slidenum">
              <a:rPr lang="en-US">
                <a:latin typeface="Arial" pitchFamily="-112" charset="0"/>
              </a:rPr>
              <a:pPr/>
              <a:t>5</a:t>
            </a:fld>
            <a:endParaRPr lang="en-US">
              <a:latin typeface="Arial" pitchFamily="-112"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D04CFDAF-9AD2-D04E-88F2-4854CA09CAF7}" type="datetimeFigureOut">
              <a:rPr lang="en-US" smtClean="0"/>
              <a:pPr/>
              <a:t>10/26/15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37ADC71-92CA-BE4D-AC78-E9130B67F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04CFDAF-9AD2-D04E-88F2-4854CA09CAF7}" type="datetimeFigureOut">
              <a:rPr lang="en-US" smtClean="0"/>
              <a:pPr/>
              <a:t>10/26/15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CFDAF-9AD2-D04E-88F2-4854CA09CAF7}" type="datetimeFigureOut">
              <a:rPr lang="en-US" smtClean="0"/>
              <a:pPr/>
              <a:t>10/26/15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4CFDAF-9AD2-D04E-88F2-4854CA09CAF7}" type="datetimeFigureOut">
              <a:rPr lang="en-US" smtClean="0"/>
              <a:pPr/>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4CFDAF-9AD2-D04E-88F2-4854CA09CAF7}" type="datetimeFigureOut">
              <a:rPr lang="en-US" smtClean="0"/>
              <a:pPr/>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04CFDAF-9AD2-D04E-88F2-4854CA09CAF7}" type="datetimeFigureOut">
              <a:rPr lang="en-US" smtClean="0"/>
              <a:pPr/>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D04CFDAF-9AD2-D04E-88F2-4854CA09CAF7}" type="datetimeFigureOut">
              <a:rPr lang="en-US" smtClean="0"/>
              <a:pPr/>
              <a:t>10/26/15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37ADC71-92CA-BE4D-AC78-E9130B67F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D04CFDAF-9AD2-D04E-88F2-4854CA09CAF7}" type="datetimeFigureOut">
              <a:rPr lang="en-US" smtClean="0"/>
              <a:pPr/>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ADC71-92CA-BE4D-AC78-E9130B67F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CFDAF-9AD2-D04E-88F2-4854CA09CAF7}" type="datetimeFigureOut">
              <a:rPr lang="en-US" smtClean="0"/>
              <a:pPr/>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ADC71-92CA-BE4D-AC78-E9130B67F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04CFDAF-9AD2-D04E-88F2-4854CA09CAF7}" type="datetimeFigureOut">
              <a:rPr lang="en-US" smtClean="0"/>
              <a:pPr/>
              <a:t>10/26/15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ADC71-92CA-BE4D-AC78-E9130B67FE11}"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04CFDAF-9AD2-D04E-88F2-4854CA09CAF7}" type="datetimeFigureOut">
              <a:rPr lang="en-US" smtClean="0"/>
              <a:pPr/>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ADC71-92CA-BE4D-AC78-E9130B67FE11}"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04CFDAF-9AD2-D04E-88F2-4854CA09CAF7}" type="datetimeFigureOut">
              <a:rPr lang="en-US" smtClean="0"/>
              <a:pPr/>
              <a:t>10/26/15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37ADC71-92CA-BE4D-AC78-E9130B67FE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644AA65-A685-1C47-8233-6524604D60A4}" type="slidenum">
              <a:rPr lang="en-US" smtClean="0"/>
              <a:pPr>
                <a:defRPr/>
              </a:pPr>
              <a:t>1</a:t>
            </a:fld>
            <a:endParaRPr lang="en-US"/>
          </a:p>
        </p:txBody>
      </p:sp>
      <p:pic>
        <p:nvPicPr>
          <p:cNvPr id="204803" name="Picture 2" descr="lee"/>
          <p:cNvPicPr>
            <a:picLocks noChangeAspect="1" noChangeArrowheads="1"/>
          </p:cNvPicPr>
          <p:nvPr/>
        </p:nvPicPr>
        <p:blipFill>
          <a:blip r:embed="rId3"/>
          <a:srcRect/>
          <a:stretch>
            <a:fillRect/>
          </a:stretch>
        </p:blipFill>
        <p:spPr bwMode="auto">
          <a:xfrm>
            <a:off x="5257800" y="1524000"/>
            <a:ext cx="3252788" cy="4191000"/>
          </a:xfrm>
          <a:prstGeom prst="rect">
            <a:avLst/>
          </a:prstGeom>
          <a:noFill/>
          <a:ln w="9525">
            <a:solidFill>
              <a:schemeClr val="tx1"/>
            </a:solidFill>
            <a:miter lim="800000"/>
            <a:headEnd/>
            <a:tailEnd/>
          </a:ln>
        </p:spPr>
      </p:pic>
      <p:sp>
        <p:nvSpPr>
          <p:cNvPr id="204804" name="Text Box 3"/>
          <p:cNvSpPr txBox="1">
            <a:spLocks noChangeArrowheads="1"/>
          </p:cNvSpPr>
          <p:nvPr/>
        </p:nvSpPr>
        <p:spPr bwMode="auto">
          <a:xfrm>
            <a:off x="685800" y="1355725"/>
            <a:ext cx="4191000" cy="4673600"/>
          </a:xfrm>
          <a:prstGeom prst="rect">
            <a:avLst/>
          </a:prstGeom>
          <a:gradFill rotWithShape="1">
            <a:gsLst>
              <a:gs pos="0">
                <a:srgbClr val="B0D1A3"/>
              </a:gs>
              <a:gs pos="100000">
                <a:srgbClr val="BDC4E1"/>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sz="2000" b="1"/>
              <a:t>On June 7, 1776, Virginia delegate Richard Henry Lee introduced a resolution to the Congress stating:</a:t>
            </a:r>
          </a:p>
          <a:p>
            <a:pPr>
              <a:spcBef>
                <a:spcPct val="50000"/>
              </a:spcBef>
            </a:pPr>
            <a:r>
              <a:rPr lang="en-US" sz="2000" b="1" i="1">
                <a:solidFill>
                  <a:srgbClr val="FF0000"/>
                </a:solidFill>
              </a:rPr>
              <a:t>“these United Colonies are, and of right ought to be, free and independent States”</a:t>
            </a:r>
          </a:p>
          <a:p>
            <a:pPr>
              <a:spcBef>
                <a:spcPct val="50000"/>
              </a:spcBef>
            </a:pPr>
            <a:r>
              <a:rPr lang="en-US" sz="2000" b="1"/>
              <a:t>While Congress considered Lee’s resolution, it also appointed a committee to draft a formal declaration of the separation from Great Britain.</a:t>
            </a:r>
          </a:p>
        </p:txBody>
      </p:sp>
      <p:sp>
        <p:nvSpPr>
          <p:cNvPr id="204805" name="Text Box 4"/>
          <p:cNvSpPr txBox="1">
            <a:spLocks noChangeArrowheads="1"/>
          </p:cNvSpPr>
          <p:nvPr/>
        </p:nvSpPr>
        <p:spPr bwMode="auto">
          <a:xfrm>
            <a:off x="457200" y="385763"/>
            <a:ext cx="8229600" cy="528637"/>
          </a:xfrm>
          <a:prstGeom prst="rect">
            <a:avLst/>
          </a:prstGeom>
          <a:gradFill rotWithShape="1">
            <a:gsLst>
              <a:gs pos="0">
                <a:srgbClr val="BDC4E1"/>
              </a:gs>
              <a:gs pos="100000">
                <a:srgbClr val="B0D1A3"/>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sz="2800" b="1"/>
              <a:t>Richard Henry Lee’s Resolution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CE72F330-C77C-9049-915B-7B8B88EC1D8B}" type="slidenum">
              <a:rPr lang="en-US" smtClean="0"/>
              <a:pPr>
                <a:defRPr/>
              </a:pPr>
              <a:t>2</a:t>
            </a:fld>
            <a:endParaRPr lang="en-US"/>
          </a:p>
        </p:txBody>
      </p:sp>
      <p:pic>
        <p:nvPicPr>
          <p:cNvPr id="206851" name="Picture 2" descr="committee"/>
          <p:cNvPicPr>
            <a:picLocks noChangeAspect="1" noChangeArrowheads="1"/>
          </p:cNvPicPr>
          <p:nvPr/>
        </p:nvPicPr>
        <p:blipFill>
          <a:blip r:embed="rId3"/>
          <a:srcRect/>
          <a:stretch>
            <a:fillRect/>
          </a:stretch>
        </p:blipFill>
        <p:spPr bwMode="auto">
          <a:xfrm>
            <a:off x="4800600" y="1219200"/>
            <a:ext cx="3978275" cy="5029200"/>
          </a:xfrm>
          <a:prstGeom prst="rect">
            <a:avLst/>
          </a:prstGeom>
          <a:noFill/>
          <a:ln w="9525">
            <a:solidFill>
              <a:schemeClr val="tx1"/>
            </a:solidFill>
            <a:miter lim="800000"/>
            <a:headEnd/>
            <a:tailEnd/>
          </a:ln>
        </p:spPr>
      </p:pic>
      <p:sp>
        <p:nvSpPr>
          <p:cNvPr id="206852" name="Text Box 3"/>
          <p:cNvSpPr txBox="1">
            <a:spLocks noChangeArrowheads="1"/>
          </p:cNvSpPr>
          <p:nvPr/>
        </p:nvSpPr>
        <p:spPr bwMode="auto">
          <a:xfrm>
            <a:off x="381000" y="1270000"/>
            <a:ext cx="4114800" cy="4978400"/>
          </a:xfrm>
          <a:prstGeom prst="rect">
            <a:avLst/>
          </a:prstGeom>
          <a:gradFill rotWithShape="1">
            <a:gsLst>
              <a:gs pos="0">
                <a:srgbClr val="C6DEBC"/>
              </a:gs>
              <a:gs pos="100000">
                <a:srgbClr val="FFCE85"/>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sz="2000" b="1"/>
              <a:t>Congress appointed a committee of five delegates to write a suitable declaration of independence.</a:t>
            </a:r>
          </a:p>
          <a:p>
            <a:pPr>
              <a:spcBef>
                <a:spcPct val="50000"/>
              </a:spcBef>
            </a:pPr>
            <a:r>
              <a:rPr lang="en-US" sz="2000" b="1"/>
              <a:t>Serving on the committee were Benjamin Franklin, Thomas Jefferson, John Adams, Robert Livingston, and Roger Sherman.</a:t>
            </a:r>
          </a:p>
          <a:p>
            <a:pPr>
              <a:spcBef>
                <a:spcPct val="50000"/>
              </a:spcBef>
            </a:pPr>
            <a:r>
              <a:rPr lang="en-US" sz="2000" b="1"/>
              <a:t>The entire committee was instructed to write the Declaration, however, most of the actual drafting was created by Jefferson.</a:t>
            </a:r>
          </a:p>
        </p:txBody>
      </p:sp>
      <p:sp>
        <p:nvSpPr>
          <p:cNvPr id="206853" name="Text Box 4"/>
          <p:cNvSpPr txBox="1">
            <a:spLocks noChangeArrowheads="1"/>
          </p:cNvSpPr>
          <p:nvPr/>
        </p:nvSpPr>
        <p:spPr bwMode="auto">
          <a:xfrm>
            <a:off x="457200" y="228600"/>
            <a:ext cx="8077200" cy="528638"/>
          </a:xfrm>
          <a:prstGeom prst="rect">
            <a:avLst/>
          </a:prstGeom>
          <a:gradFill rotWithShape="1">
            <a:gsLst>
              <a:gs pos="0">
                <a:srgbClr val="FFB547"/>
              </a:gs>
              <a:gs pos="100000">
                <a:srgbClr val="B0D1A3"/>
              </a:gs>
            </a:gsLst>
            <a:lin ang="5400000" scaled="1"/>
          </a:gradFill>
          <a:ln w="9525">
            <a:solidFill>
              <a:schemeClr val="tx1"/>
            </a:solidFill>
            <a:miter lim="800000"/>
            <a:headEnd/>
            <a:tailEnd/>
          </a:ln>
        </p:spPr>
        <p:txBody>
          <a:bodyPr>
            <a:prstTxWarp prst="textNoShape">
              <a:avLst/>
            </a:prstTxWarp>
            <a:spAutoFit/>
          </a:bodyPr>
          <a:lstStyle/>
          <a:p>
            <a:pPr>
              <a:spcBef>
                <a:spcPct val="50000"/>
              </a:spcBef>
            </a:pPr>
            <a:r>
              <a:rPr lang="en-US" sz="2800" b="1"/>
              <a:t>The Committee of Five</a:t>
            </a:r>
          </a:p>
        </p:txBody>
      </p:sp>
      <p:sp>
        <p:nvSpPr>
          <p:cNvPr id="206854" name="Text Box 5"/>
          <p:cNvSpPr txBox="1">
            <a:spLocks noChangeArrowheads="1"/>
          </p:cNvSpPr>
          <p:nvPr/>
        </p:nvSpPr>
        <p:spPr bwMode="auto">
          <a:xfrm>
            <a:off x="4953000" y="5943600"/>
            <a:ext cx="914400" cy="244475"/>
          </a:xfrm>
          <a:prstGeom prst="rect">
            <a:avLst/>
          </a:prstGeom>
          <a:solidFill>
            <a:srgbClr val="EAEAEA"/>
          </a:solidFill>
          <a:ln w="9525">
            <a:noFill/>
            <a:miter lim="800000"/>
            <a:headEnd/>
            <a:tailEnd/>
          </a:ln>
        </p:spPr>
        <p:txBody>
          <a:bodyPr>
            <a:prstTxWarp prst="textNoShape">
              <a:avLst/>
            </a:prstTxWarp>
            <a:spAutoFit/>
          </a:bodyPr>
          <a:lstStyle/>
          <a:p>
            <a:pPr>
              <a:spcBef>
                <a:spcPct val="50000"/>
              </a:spcBef>
            </a:pPr>
            <a:r>
              <a:rPr lang="en-US" sz="1000" b="1"/>
              <a:t>Franklin</a:t>
            </a:r>
          </a:p>
        </p:txBody>
      </p:sp>
      <p:sp>
        <p:nvSpPr>
          <p:cNvPr id="206855" name="Text Box 6"/>
          <p:cNvSpPr txBox="1">
            <a:spLocks noChangeArrowheads="1"/>
          </p:cNvSpPr>
          <p:nvPr/>
        </p:nvSpPr>
        <p:spPr bwMode="auto">
          <a:xfrm>
            <a:off x="6553200" y="2438400"/>
            <a:ext cx="914400" cy="244475"/>
          </a:xfrm>
          <a:prstGeom prst="rect">
            <a:avLst/>
          </a:prstGeom>
          <a:solidFill>
            <a:srgbClr val="EAEAEA"/>
          </a:solidFill>
          <a:ln w="9525">
            <a:noFill/>
            <a:miter lim="800000"/>
            <a:headEnd/>
            <a:tailEnd/>
          </a:ln>
        </p:spPr>
        <p:txBody>
          <a:bodyPr>
            <a:prstTxWarp prst="textNoShape">
              <a:avLst/>
            </a:prstTxWarp>
            <a:spAutoFit/>
          </a:bodyPr>
          <a:lstStyle/>
          <a:p>
            <a:pPr>
              <a:spcBef>
                <a:spcPct val="50000"/>
              </a:spcBef>
            </a:pPr>
            <a:r>
              <a:rPr lang="en-US" sz="1000" b="1"/>
              <a:t>Jefferson</a:t>
            </a:r>
          </a:p>
        </p:txBody>
      </p:sp>
      <p:sp>
        <p:nvSpPr>
          <p:cNvPr id="206856" name="Text Box 7"/>
          <p:cNvSpPr txBox="1">
            <a:spLocks noChangeArrowheads="1"/>
          </p:cNvSpPr>
          <p:nvPr/>
        </p:nvSpPr>
        <p:spPr bwMode="auto">
          <a:xfrm>
            <a:off x="7848600" y="2971800"/>
            <a:ext cx="685800" cy="244475"/>
          </a:xfrm>
          <a:prstGeom prst="rect">
            <a:avLst/>
          </a:prstGeom>
          <a:solidFill>
            <a:srgbClr val="EAEAEA"/>
          </a:solidFill>
          <a:ln w="9525">
            <a:noFill/>
            <a:miter lim="800000"/>
            <a:headEnd/>
            <a:tailEnd/>
          </a:ln>
        </p:spPr>
        <p:txBody>
          <a:bodyPr>
            <a:prstTxWarp prst="textNoShape">
              <a:avLst/>
            </a:prstTxWarp>
            <a:spAutoFit/>
          </a:bodyPr>
          <a:lstStyle/>
          <a:p>
            <a:pPr>
              <a:spcBef>
                <a:spcPct val="50000"/>
              </a:spcBef>
            </a:pPr>
            <a:r>
              <a:rPr lang="en-US" sz="1000" b="1"/>
              <a:t>Adams</a:t>
            </a:r>
          </a:p>
        </p:txBody>
      </p:sp>
      <p:sp>
        <p:nvSpPr>
          <p:cNvPr id="206857" name="Text Box 8"/>
          <p:cNvSpPr txBox="1">
            <a:spLocks noChangeArrowheads="1"/>
          </p:cNvSpPr>
          <p:nvPr/>
        </p:nvSpPr>
        <p:spPr bwMode="auto">
          <a:xfrm>
            <a:off x="7924800" y="1889125"/>
            <a:ext cx="990600" cy="244475"/>
          </a:xfrm>
          <a:prstGeom prst="rect">
            <a:avLst/>
          </a:prstGeom>
          <a:solidFill>
            <a:srgbClr val="EAEAEA"/>
          </a:solidFill>
          <a:ln w="9525">
            <a:noFill/>
            <a:miter lim="800000"/>
            <a:headEnd/>
            <a:tailEnd/>
          </a:ln>
        </p:spPr>
        <p:txBody>
          <a:bodyPr>
            <a:prstTxWarp prst="textNoShape">
              <a:avLst/>
            </a:prstTxWarp>
            <a:spAutoFit/>
          </a:bodyPr>
          <a:lstStyle/>
          <a:p>
            <a:pPr>
              <a:spcBef>
                <a:spcPct val="50000"/>
              </a:spcBef>
            </a:pPr>
            <a:r>
              <a:rPr lang="en-US" sz="1000" b="1"/>
              <a:t>Livingston</a:t>
            </a:r>
          </a:p>
        </p:txBody>
      </p:sp>
      <p:sp>
        <p:nvSpPr>
          <p:cNvPr id="206858" name="Text Box 9"/>
          <p:cNvSpPr txBox="1">
            <a:spLocks noChangeArrowheads="1"/>
          </p:cNvSpPr>
          <p:nvPr/>
        </p:nvSpPr>
        <p:spPr bwMode="auto">
          <a:xfrm>
            <a:off x="7162800" y="4495800"/>
            <a:ext cx="838200" cy="244475"/>
          </a:xfrm>
          <a:prstGeom prst="rect">
            <a:avLst/>
          </a:prstGeom>
          <a:solidFill>
            <a:srgbClr val="EAEAEA"/>
          </a:solidFill>
          <a:ln w="9525">
            <a:noFill/>
            <a:miter lim="800000"/>
            <a:headEnd/>
            <a:tailEnd/>
          </a:ln>
        </p:spPr>
        <p:txBody>
          <a:bodyPr>
            <a:prstTxWarp prst="textNoShape">
              <a:avLst/>
            </a:prstTxWarp>
            <a:spAutoFit/>
          </a:bodyPr>
          <a:lstStyle/>
          <a:p>
            <a:pPr>
              <a:spcBef>
                <a:spcPct val="50000"/>
              </a:spcBef>
            </a:pPr>
            <a:r>
              <a:rPr lang="en-US" sz="1000" b="1"/>
              <a:t>Sherman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EB5DBCDF-F19D-264A-BAEF-09E6F304B2D3}" type="slidenum">
              <a:rPr lang="en-US" smtClean="0"/>
              <a:pPr>
                <a:defRPr/>
              </a:pPr>
              <a:t>3</a:t>
            </a:fld>
            <a:endParaRPr lang="en-US"/>
          </a:p>
        </p:txBody>
      </p:sp>
      <p:pic>
        <p:nvPicPr>
          <p:cNvPr id="208899" name="Picture 2" descr="adams2"/>
          <p:cNvPicPr>
            <a:picLocks noChangeAspect="1" noChangeArrowheads="1"/>
          </p:cNvPicPr>
          <p:nvPr/>
        </p:nvPicPr>
        <p:blipFill>
          <a:blip r:embed="rId3"/>
          <a:srcRect/>
          <a:stretch>
            <a:fillRect/>
          </a:stretch>
        </p:blipFill>
        <p:spPr bwMode="auto">
          <a:xfrm>
            <a:off x="892175" y="4792663"/>
            <a:ext cx="1622425" cy="1989137"/>
          </a:xfrm>
          <a:prstGeom prst="rect">
            <a:avLst/>
          </a:prstGeom>
          <a:noFill/>
          <a:ln w="9525">
            <a:noFill/>
            <a:miter lim="800000"/>
            <a:headEnd/>
            <a:tailEnd/>
          </a:ln>
        </p:spPr>
      </p:pic>
      <p:pic>
        <p:nvPicPr>
          <p:cNvPr id="208900" name="Picture 3" descr="jefferson"/>
          <p:cNvPicPr>
            <a:picLocks noChangeAspect="1" noChangeArrowheads="1"/>
          </p:cNvPicPr>
          <p:nvPr/>
        </p:nvPicPr>
        <p:blipFill>
          <a:blip r:embed="rId4"/>
          <a:srcRect/>
          <a:stretch>
            <a:fillRect/>
          </a:stretch>
        </p:blipFill>
        <p:spPr bwMode="auto">
          <a:xfrm>
            <a:off x="6705600" y="4800600"/>
            <a:ext cx="1550988" cy="1981200"/>
          </a:xfrm>
          <a:prstGeom prst="rect">
            <a:avLst/>
          </a:prstGeom>
          <a:noFill/>
          <a:ln w="9525">
            <a:noFill/>
            <a:miter lim="800000"/>
            <a:headEnd/>
            <a:tailEnd/>
          </a:ln>
        </p:spPr>
      </p:pic>
      <p:sp>
        <p:nvSpPr>
          <p:cNvPr id="208901" name="Text Box 4"/>
          <p:cNvSpPr txBox="1">
            <a:spLocks noChangeArrowheads="1"/>
          </p:cNvSpPr>
          <p:nvPr/>
        </p:nvSpPr>
        <p:spPr bwMode="auto">
          <a:xfrm>
            <a:off x="304800" y="838200"/>
            <a:ext cx="8534400" cy="3811588"/>
          </a:xfrm>
          <a:prstGeom prst="rect">
            <a:avLst/>
          </a:prstGeom>
          <a:gradFill rotWithShape="1">
            <a:gsLst>
              <a:gs pos="0">
                <a:schemeClr val="accent1"/>
              </a:gs>
              <a:gs pos="100000">
                <a:srgbClr val="EAEAEA"/>
              </a:gs>
            </a:gsLst>
            <a:lin ang="5400000" scaled="1"/>
          </a:gradFill>
          <a:ln w="9525">
            <a:solidFill>
              <a:schemeClr val="tx1"/>
            </a:solidFill>
            <a:miter lim="800000"/>
            <a:headEnd/>
            <a:tailEnd/>
          </a:ln>
        </p:spPr>
        <p:txBody>
          <a:bodyPr>
            <a:prstTxWarp prst="textNoShape">
              <a:avLst/>
            </a:prstTxWarp>
            <a:spAutoFit/>
          </a:bodyPr>
          <a:lstStyle/>
          <a:p>
            <a:pPr algn="l">
              <a:spcBef>
                <a:spcPct val="50000"/>
              </a:spcBef>
              <a:buFont typeface="Wingdings" pitchFamily="-112" charset="2"/>
              <a:buChar char="§"/>
            </a:pPr>
            <a:r>
              <a:rPr lang="en-US" sz="1800" b="1"/>
              <a:t>John Adams came from a poor background, Thomas Jefferson from a wealthy family</a:t>
            </a:r>
          </a:p>
          <a:p>
            <a:pPr algn="l">
              <a:spcBef>
                <a:spcPct val="50000"/>
              </a:spcBef>
              <a:buFont typeface="Wingdings" pitchFamily="-112" charset="2"/>
              <a:buChar char="§"/>
            </a:pPr>
            <a:r>
              <a:rPr lang="en-US" sz="1800" b="1"/>
              <a:t> Many thought Adams would write the Declaration because he had made many speeches in favor of separation, but he deferred to Jefferson because he believed Jefferson was more popular, a better writer, and from Virginia (an important state to independence)</a:t>
            </a:r>
          </a:p>
          <a:p>
            <a:pPr algn="l">
              <a:spcBef>
                <a:spcPct val="50000"/>
              </a:spcBef>
              <a:buFont typeface="Wingdings" pitchFamily="-112" charset="2"/>
              <a:buChar char="§"/>
            </a:pPr>
            <a:r>
              <a:rPr lang="en-US" sz="1800" b="1"/>
              <a:t> Once good friends, Adams and Jefferson later became bitter political rivals as they developed different political philosophies and both sought the presidency</a:t>
            </a:r>
          </a:p>
          <a:p>
            <a:pPr algn="l">
              <a:spcBef>
                <a:spcPct val="50000"/>
              </a:spcBef>
              <a:buFont typeface="Wingdings" pitchFamily="-112" charset="2"/>
              <a:buChar char="§"/>
            </a:pPr>
            <a:r>
              <a:rPr lang="en-US" sz="1800" b="1"/>
              <a:t> Both died on July 4, 1826 (50</a:t>
            </a:r>
            <a:r>
              <a:rPr lang="en-US" sz="1800" b="1" baseline="30000"/>
              <a:t>th</a:t>
            </a:r>
            <a:r>
              <a:rPr lang="en-US" sz="1800" b="1"/>
              <a:t> anniversary of the signing of the Declaration of Independence)</a:t>
            </a:r>
          </a:p>
        </p:txBody>
      </p:sp>
      <p:sp>
        <p:nvSpPr>
          <p:cNvPr id="208902" name="Text Box 5"/>
          <p:cNvSpPr txBox="1">
            <a:spLocks noChangeArrowheads="1"/>
          </p:cNvSpPr>
          <p:nvPr/>
        </p:nvSpPr>
        <p:spPr bwMode="auto">
          <a:xfrm>
            <a:off x="2743200" y="5302250"/>
            <a:ext cx="1371600" cy="590550"/>
          </a:xfrm>
          <a:prstGeom prst="rect">
            <a:avLst/>
          </a:prstGeom>
          <a:solidFill>
            <a:schemeClr val="accent1"/>
          </a:solidFill>
          <a:ln w="9525">
            <a:solidFill>
              <a:schemeClr val="tx1"/>
            </a:solidFill>
            <a:miter lim="800000"/>
            <a:headEnd/>
            <a:tailEnd/>
          </a:ln>
        </p:spPr>
        <p:txBody>
          <a:bodyPr>
            <a:prstTxWarp prst="textNoShape">
              <a:avLst/>
            </a:prstTxWarp>
            <a:spAutoFit/>
          </a:bodyPr>
          <a:lstStyle/>
          <a:p>
            <a:pPr>
              <a:spcBef>
                <a:spcPct val="50000"/>
              </a:spcBef>
            </a:pPr>
            <a:r>
              <a:rPr lang="en-US" sz="1600" b="1"/>
              <a:t>John Adams</a:t>
            </a:r>
          </a:p>
        </p:txBody>
      </p:sp>
      <p:sp>
        <p:nvSpPr>
          <p:cNvPr id="208903" name="Text Box 6"/>
          <p:cNvSpPr txBox="1">
            <a:spLocks noChangeArrowheads="1"/>
          </p:cNvSpPr>
          <p:nvPr/>
        </p:nvSpPr>
        <p:spPr bwMode="auto">
          <a:xfrm>
            <a:off x="4876800" y="5276850"/>
            <a:ext cx="1524000" cy="590550"/>
          </a:xfrm>
          <a:prstGeom prst="rect">
            <a:avLst/>
          </a:prstGeom>
          <a:solidFill>
            <a:srgbClr val="EAEAEA"/>
          </a:solidFill>
          <a:ln w="9525">
            <a:solidFill>
              <a:schemeClr val="tx1"/>
            </a:solidFill>
            <a:miter lim="800000"/>
            <a:headEnd/>
            <a:tailEnd/>
          </a:ln>
        </p:spPr>
        <p:txBody>
          <a:bodyPr>
            <a:prstTxWarp prst="textNoShape">
              <a:avLst/>
            </a:prstTxWarp>
            <a:spAutoFit/>
          </a:bodyPr>
          <a:lstStyle/>
          <a:p>
            <a:pPr>
              <a:spcBef>
                <a:spcPct val="50000"/>
              </a:spcBef>
            </a:pPr>
            <a:r>
              <a:rPr lang="en-US" sz="1600" b="1"/>
              <a:t>Thomas Jefferson</a:t>
            </a:r>
          </a:p>
        </p:txBody>
      </p:sp>
      <p:sp>
        <p:nvSpPr>
          <p:cNvPr id="208904" name="Text Box 7"/>
          <p:cNvSpPr txBox="1">
            <a:spLocks noChangeArrowheads="1"/>
          </p:cNvSpPr>
          <p:nvPr/>
        </p:nvSpPr>
        <p:spPr bwMode="auto">
          <a:xfrm>
            <a:off x="1295400" y="152400"/>
            <a:ext cx="6400800" cy="466725"/>
          </a:xfrm>
          <a:prstGeom prst="rect">
            <a:avLst/>
          </a:prstGeom>
          <a:solidFill>
            <a:srgbClr val="EAEAEA"/>
          </a:solidFill>
          <a:ln w="9525">
            <a:solidFill>
              <a:schemeClr val="tx1"/>
            </a:solidFill>
            <a:miter lim="800000"/>
            <a:headEnd/>
            <a:tailEnd/>
          </a:ln>
        </p:spPr>
        <p:txBody>
          <a:bodyPr>
            <a:prstTxWarp prst="textNoShape">
              <a:avLst/>
            </a:prstTxWarp>
            <a:spAutoFit/>
          </a:bodyPr>
          <a:lstStyle/>
          <a:p>
            <a:pPr>
              <a:spcBef>
                <a:spcPct val="50000"/>
              </a:spcBef>
            </a:pPr>
            <a:r>
              <a:rPr lang="en-US" b="1"/>
              <a:t>Adams &amp; Jefferson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1C206A1-3B16-F840-A617-D89A7BC611DB}" type="slidenum">
              <a:rPr lang="en-US" smtClean="0"/>
              <a:pPr>
                <a:defRPr/>
              </a:pPr>
              <a:t>4</a:t>
            </a:fld>
            <a:endParaRPr lang="en-US"/>
          </a:p>
        </p:txBody>
      </p:sp>
      <p:pic>
        <p:nvPicPr>
          <p:cNvPr id="215043" name="Picture 2" descr="declaration1"/>
          <p:cNvPicPr>
            <a:picLocks noChangeAspect="1" noChangeArrowheads="1"/>
          </p:cNvPicPr>
          <p:nvPr/>
        </p:nvPicPr>
        <p:blipFill>
          <a:blip r:embed="rId3"/>
          <a:srcRect/>
          <a:stretch>
            <a:fillRect/>
          </a:stretch>
        </p:blipFill>
        <p:spPr bwMode="auto">
          <a:xfrm>
            <a:off x="3741738" y="304800"/>
            <a:ext cx="5097462" cy="6243638"/>
          </a:xfrm>
          <a:prstGeom prst="rect">
            <a:avLst/>
          </a:prstGeom>
          <a:noFill/>
          <a:ln w="9525">
            <a:solidFill>
              <a:schemeClr val="tx1"/>
            </a:solidFill>
            <a:miter lim="800000"/>
            <a:headEnd/>
            <a:tailEnd/>
          </a:ln>
        </p:spPr>
      </p:pic>
      <p:sp>
        <p:nvSpPr>
          <p:cNvPr id="215044" name="Text Box 3"/>
          <p:cNvSpPr txBox="1">
            <a:spLocks noChangeArrowheads="1"/>
          </p:cNvSpPr>
          <p:nvPr/>
        </p:nvSpPr>
        <p:spPr bwMode="auto">
          <a:xfrm>
            <a:off x="152400" y="838200"/>
            <a:ext cx="3429000" cy="5132388"/>
          </a:xfrm>
          <a:prstGeom prst="rect">
            <a:avLst/>
          </a:prstGeom>
          <a:gradFill rotWithShape="1">
            <a:gsLst>
              <a:gs pos="0">
                <a:srgbClr val="E8E7B7"/>
              </a:gs>
              <a:gs pos="100000">
                <a:schemeClr val="bg1"/>
              </a:gs>
            </a:gsLst>
            <a:lin ang="5400000" scaled="1"/>
          </a:gradFill>
          <a:ln w="9525">
            <a:solidFill>
              <a:schemeClr val="tx1"/>
            </a:solidFill>
            <a:miter lim="800000"/>
            <a:headEnd/>
            <a:tailEnd/>
          </a:ln>
        </p:spPr>
        <p:txBody>
          <a:bodyPr>
            <a:prstTxWarp prst="textNoShape">
              <a:avLst/>
            </a:prstTxWarp>
            <a:spAutoFit/>
          </a:bodyPr>
          <a:lstStyle/>
          <a:p>
            <a:pPr marL="342900" indent="-342900">
              <a:spcBef>
                <a:spcPct val="50000"/>
              </a:spcBef>
            </a:pPr>
            <a:r>
              <a:rPr lang="en-US" sz="2800" b="1"/>
              <a:t>The Declaration of Independence contains three sections:</a:t>
            </a:r>
          </a:p>
          <a:p>
            <a:pPr marL="342900" indent="-342900">
              <a:spcBef>
                <a:spcPct val="50000"/>
              </a:spcBef>
              <a:buFontTx/>
              <a:buAutoNum type="arabicPeriod"/>
            </a:pPr>
            <a:r>
              <a:rPr lang="en-US" sz="2000" b="1"/>
              <a:t>Preamble: purpose of the document</a:t>
            </a:r>
          </a:p>
          <a:p>
            <a:pPr marL="342900" indent="-342900">
              <a:spcBef>
                <a:spcPct val="50000"/>
              </a:spcBef>
              <a:buFontTx/>
              <a:buAutoNum type="arabicPeriod"/>
            </a:pPr>
            <a:r>
              <a:rPr lang="en-US" sz="2000" b="1"/>
              <a:t>Grievances: reasons for separation</a:t>
            </a:r>
          </a:p>
          <a:p>
            <a:pPr marL="342900" indent="-342900">
              <a:spcBef>
                <a:spcPct val="50000"/>
              </a:spcBef>
              <a:buFontTx/>
              <a:buAutoNum type="arabicPeriod"/>
            </a:pPr>
            <a:r>
              <a:rPr lang="en-US" sz="2000" b="1"/>
              <a:t>Formal declaration to the world of their independence from Britain</a:t>
            </a:r>
            <a:r>
              <a:rPr lang="en-US" sz="1800" b="1"/>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6270702-9F23-B24C-B904-532F1A7067B0}" type="slidenum">
              <a:rPr lang="en-US" smtClean="0"/>
              <a:pPr>
                <a:defRPr/>
              </a:pPr>
              <a:t>5</a:t>
            </a:fld>
            <a:endParaRPr lang="en-US"/>
          </a:p>
        </p:txBody>
      </p:sp>
      <p:sp>
        <p:nvSpPr>
          <p:cNvPr id="225283" name="Text Box 2"/>
          <p:cNvSpPr txBox="1">
            <a:spLocks noChangeArrowheads="1"/>
          </p:cNvSpPr>
          <p:nvPr/>
        </p:nvSpPr>
        <p:spPr bwMode="auto">
          <a:xfrm>
            <a:off x="609600" y="1143000"/>
            <a:ext cx="8001000" cy="5395913"/>
          </a:xfrm>
          <a:prstGeom prst="rect">
            <a:avLst/>
          </a:prstGeom>
          <a:solidFill>
            <a:srgbClr val="F3EEE5"/>
          </a:solidFill>
          <a:ln w="9525">
            <a:solidFill>
              <a:schemeClr val="tx1"/>
            </a:solidFill>
            <a:miter lim="800000"/>
            <a:headEnd/>
            <a:tailEnd/>
          </a:ln>
        </p:spPr>
        <p:txBody>
          <a:bodyPr>
            <a:prstTxWarp prst="textNoShape">
              <a:avLst/>
            </a:prstTxWarp>
            <a:spAutoFit/>
          </a:bodyPr>
          <a:lstStyle/>
          <a:p>
            <a:pPr algn="l">
              <a:spcBef>
                <a:spcPct val="50000"/>
              </a:spcBef>
              <a:buFont typeface="Wingdings" pitchFamily="-112" charset="2"/>
              <a:buChar char="ü"/>
            </a:pPr>
            <a:r>
              <a:rPr lang="en-US" b="1">
                <a:solidFill>
                  <a:srgbClr val="990000"/>
                </a:solidFill>
              </a:rPr>
              <a:t> July 2, 1776: Continental Congress unanimously approved Lee’s resolution of independence.  </a:t>
            </a:r>
          </a:p>
          <a:p>
            <a:pPr algn="l">
              <a:spcBef>
                <a:spcPct val="50000"/>
              </a:spcBef>
              <a:buFont typeface="Wingdings" pitchFamily="-112" charset="2"/>
              <a:buChar char="ü"/>
            </a:pPr>
            <a:r>
              <a:rPr lang="en-US" b="1">
                <a:solidFill>
                  <a:srgbClr val="33CC33"/>
                </a:solidFill>
              </a:rPr>
              <a:t> </a:t>
            </a:r>
            <a:r>
              <a:rPr lang="en-US" b="1">
                <a:solidFill>
                  <a:srgbClr val="006600"/>
                </a:solidFill>
              </a:rPr>
              <a:t>July 2-4, 1776: The Congress debated and edited Jefferson’s Declaration.</a:t>
            </a:r>
            <a:r>
              <a:rPr lang="en-US" b="1">
                <a:solidFill>
                  <a:srgbClr val="33CC33"/>
                </a:solidFill>
              </a:rPr>
              <a:t>  </a:t>
            </a:r>
          </a:p>
          <a:p>
            <a:pPr algn="l">
              <a:spcBef>
                <a:spcPct val="50000"/>
              </a:spcBef>
              <a:buFont typeface="Wingdings" pitchFamily="-112" charset="2"/>
              <a:buChar char="ü"/>
            </a:pPr>
            <a:r>
              <a:rPr lang="en-US" b="1">
                <a:solidFill>
                  <a:srgbClr val="003366"/>
                </a:solidFill>
              </a:rPr>
              <a:t> South Carolina and Georgia objected to a condemnation of the African slave trade added to the Declaration by Jefferson.  Jefferson removed the condemnation, and the two colonies vote to accept the Declaration.</a:t>
            </a:r>
          </a:p>
          <a:p>
            <a:pPr algn="l">
              <a:spcBef>
                <a:spcPct val="50000"/>
              </a:spcBef>
              <a:buFont typeface="Wingdings" pitchFamily="-112" charset="2"/>
              <a:buChar char="ü"/>
            </a:pPr>
            <a:r>
              <a:rPr lang="en-US" b="1">
                <a:solidFill>
                  <a:srgbClr val="CC0066"/>
                </a:solidFill>
              </a:rPr>
              <a:t>On July 4, the Declaration unanimously approved and announced.</a:t>
            </a:r>
          </a:p>
        </p:txBody>
      </p:sp>
      <p:sp>
        <p:nvSpPr>
          <p:cNvPr id="225284" name="Text Box 3"/>
          <p:cNvSpPr txBox="1">
            <a:spLocks noChangeArrowheads="1"/>
          </p:cNvSpPr>
          <p:nvPr/>
        </p:nvSpPr>
        <p:spPr bwMode="auto">
          <a:xfrm>
            <a:off x="838200" y="304800"/>
            <a:ext cx="7543800" cy="528638"/>
          </a:xfrm>
          <a:prstGeom prst="rect">
            <a:avLst/>
          </a:prstGeom>
          <a:solidFill>
            <a:srgbClr val="E0D4BE"/>
          </a:solidFill>
          <a:ln w="9525">
            <a:solidFill>
              <a:schemeClr val="tx1"/>
            </a:solidFill>
            <a:miter lim="800000"/>
            <a:headEnd/>
            <a:tailEnd/>
          </a:ln>
        </p:spPr>
        <p:txBody>
          <a:bodyPr>
            <a:prstTxWarp prst="textNoShape">
              <a:avLst/>
            </a:prstTxWarp>
            <a:spAutoFit/>
          </a:bodyPr>
          <a:lstStyle/>
          <a:p>
            <a:pPr>
              <a:spcBef>
                <a:spcPct val="50000"/>
              </a:spcBef>
            </a:pPr>
            <a:r>
              <a:rPr lang="en-US" sz="2800" b="1"/>
              <a:t>Ratifying the Declaration</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954</TotalTime>
  <Words>855</Words>
  <Application>Microsoft Macintosh PowerPoint</Application>
  <PresentationFormat>On-screen Show (4:3)</PresentationFormat>
  <Paragraphs>48</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Inkwell</vt:lpstr>
      <vt:lpstr>Slide 1</vt:lpstr>
      <vt:lpstr>Slide 2</vt:lpstr>
      <vt:lpstr>Slide 3</vt:lpstr>
      <vt:lpstr>Slide 4</vt:lpstr>
      <vt:lpstr>Slide 5</vt:lpstr>
    </vt:vector>
  </TitlesOfParts>
  <Company>Ramapo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Tuttle</dc:creator>
  <cp:lastModifiedBy>Michael Tuttle</cp:lastModifiedBy>
  <cp:revision>11</cp:revision>
  <dcterms:created xsi:type="dcterms:W3CDTF">2015-10-26T09:58:50Z</dcterms:created>
  <dcterms:modified xsi:type="dcterms:W3CDTF">2015-10-26T10:22:31Z</dcterms:modified>
</cp:coreProperties>
</file>