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3" r:id="rId13"/>
    <p:sldId id="284"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5" r:id="rId31"/>
    <p:sldId id="286" r:id="rId32"/>
    <p:sldId id="287" r:id="rId33"/>
    <p:sldId id="288" r:id="rId34"/>
    <p:sldId id="289"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p:cViewPr varScale="1">
        <p:scale>
          <a:sx n="106" d="100"/>
          <a:sy n="106" d="100"/>
        </p:scale>
        <p:origin x="180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637C396-5310-B136-DDC9-550C4FD664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48DE4F-F74C-4F1E-A581-3A7FC040F9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A26AD5-1F6E-3C84-59FC-D9151DB14589}"/>
              </a:ext>
            </a:extLst>
          </p:cNvPr>
          <p:cNvSpPr>
            <a:spLocks noGrp="1" noChangeArrowheads="1"/>
          </p:cNvSpPr>
          <p:nvPr>
            <p:ph type="sldNum" sz="quarter" idx="12"/>
          </p:nvPr>
        </p:nvSpPr>
        <p:spPr>
          <a:ln/>
        </p:spPr>
        <p:txBody>
          <a:bodyPr/>
          <a:lstStyle>
            <a:lvl1pPr>
              <a:defRPr/>
            </a:lvl1pPr>
          </a:lstStyle>
          <a:p>
            <a:fld id="{C5B389E5-A920-F443-AC80-0CDBBE8470F5}" type="slidenum">
              <a:rPr lang="en-US" altLang="en-US"/>
              <a:pPr/>
              <a:t>‹#›</a:t>
            </a:fld>
            <a:endParaRPr lang="en-US" altLang="en-US"/>
          </a:p>
        </p:txBody>
      </p:sp>
    </p:spTree>
    <p:extLst>
      <p:ext uri="{BB962C8B-B14F-4D97-AF65-F5344CB8AC3E}">
        <p14:creationId xmlns:p14="http://schemas.microsoft.com/office/powerpoint/2010/main" val="56982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BDF1A2-A321-B33F-8B60-4785A7161F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649ED3-2B9A-6BCB-6A0D-DE3EB905E1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2A10A8-9CF0-B5DF-6255-75409778DE78}"/>
              </a:ext>
            </a:extLst>
          </p:cNvPr>
          <p:cNvSpPr>
            <a:spLocks noGrp="1" noChangeArrowheads="1"/>
          </p:cNvSpPr>
          <p:nvPr>
            <p:ph type="sldNum" sz="quarter" idx="12"/>
          </p:nvPr>
        </p:nvSpPr>
        <p:spPr>
          <a:ln/>
        </p:spPr>
        <p:txBody>
          <a:bodyPr/>
          <a:lstStyle>
            <a:lvl1pPr>
              <a:defRPr/>
            </a:lvl1pPr>
          </a:lstStyle>
          <a:p>
            <a:fld id="{9569E514-95B4-D74E-962D-0508186E3B1C}" type="slidenum">
              <a:rPr lang="en-US" altLang="en-US"/>
              <a:pPr/>
              <a:t>‹#›</a:t>
            </a:fld>
            <a:endParaRPr lang="en-US" altLang="en-US"/>
          </a:p>
        </p:txBody>
      </p:sp>
    </p:spTree>
    <p:extLst>
      <p:ext uri="{BB962C8B-B14F-4D97-AF65-F5344CB8AC3E}">
        <p14:creationId xmlns:p14="http://schemas.microsoft.com/office/powerpoint/2010/main" val="217291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D13213-A7A8-E9B0-5DB5-16EA5D3520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3579ED-4D4B-CD38-979E-09B52BB7C9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934A20-2C76-CEF4-E79E-58D314BDC71B}"/>
              </a:ext>
            </a:extLst>
          </p:cNvPr>
          <p:cNvSpPr>
            <a:spLocks noGrp="1" noChangeArrowheads="1"/>
          </p:cNvSpPr>
          <p:nvPr>
            <p:ph type="sldNum" sz="quarter" idx="12"/>
          </p:nvPr>
        </p:nvSpPr>
        <p:spPr>
          <a:ln/>
        </p:spPr>
        <p:txBody>
          <a:bodyPr/>
          <a:lstStyle>
            <a:lvl1pPr>
              <a:defRPr/>
            </a:lvl1pPr>
          </a:lstStyle>
          <a:p>
            <a:fld id="{FD5EDA14-5C3F-5A4C-9026-572A9C6D4A14}" type="slidenum">
              <a:rPr lang="en-US" altLang="en-US"/>
              <a:pPr/>
              <a:t>‹#›</a:t>
            </a:fld>
            <a:endParaRPr lang="en-US" altLang="en-US"/>
          </a:p>
        </p:txBody>
      </p:sp>
    </p:spTree>
    <p:extLst>
      <p:ext uri="{BB962C8B-B14F-4D97-AF65-F5344CB8AC3E}">
        <p14:creationId xmlns:p14="http://schemas.microsoft.com/office/powerpoint/2010/main" val="3056414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A64461B-2416-DDE8-B2F2-8DCAAF2F86E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39B08AB-1C4E-34E4-2ED1-A14A018EF9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4BFB4E0-5B61-C800-C39C-DFC23087CCEA}"/>
              </a:ext>
            </a:extLst>
          </p:cNvPr>
          <p:cNvSpPr>
            <a:spLocks noGrp="1" noChangeArrowheads="1"/>
          </p:cNvSpPr>
          <p:nvPr>
            <p:ph type="sldNum" sz="quarter" idx="12"/>
          </p:nvPr>
        </p:nvSpPr>
        <p:spPr>
          <a:ln/>
        </p:spPr>
        <p:txBody>
          <a:bodyPr/>
          <a:lstStyle>
            <a:lvl1pPr>
              <a:defRPr/>
            </a:lvl1pPr>
          </a:lstStyle>
          <a:p>
            <a:fld id="{4B726711-D7CF-344D-ACBD-2AC532251DB8}" type="slidenum">
              <a:rPr lang="en-US" altLang="en-US"/>
              <a:pPr/>
              <a:t>‹#›</a:t>
            </a:fld>
            <a:endParaRPr lang="en-US" altLang="en-US"/>
          </a:p>
        </p:txBody>
      </p:sp>
    </p:spTree>
    <p:extLst>
      <p:ext uri="{BB962C8B-B14F-4D97-AF65-F5344CB8AC3E}">
        <p14:creationId xmlns:p14="http://schemas.microsoft.com/office/powerpoint/2010/main" val="835435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7E98BF2-5C23-10F2-B683-4E4E0E3830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451560-4131-074A-8E4A-4E9BF9CF22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5DA11A-9BA6-2B65-47B9-BE5BB3051D08}"/>
              </a:ext>
            </a:extLst>
          </p:cNvPr>
          <p:cNvSpPr>
            <a:spLocks noGrp="1" noChangeArrowheads="1"/>
          </p:cNvSpPr>
          <p:nvPr>
            <p:ph type="sldNum" sz="quarter" idx="12"/>
          </p:nvPr>
        </p:nvSpPr>
        <p:spPr>
          <a:ln/>
        </p:spPr>
        <p:txBody>
          <a:bodyPr/>
          <a:lstStyle>
            <a:lvl1pPr>
              <a:defRPr/>
            </a:lvl1pPr>
          </a:lstStyle>
          <a:p>
            <a:fld id="{B97D4614-81D0-4944-A11E-820E435A32E2}" type="slidenum">
              <a:rPr lang="en-US" altLang="en-US"/>
              <a:pPr/>
              <a:t>‹#›</a:t>
            </a:fld>
            <a:endParaRPr lang="en-US" altLang="en-US"/>
          </a:p>
        </p:txBody>
      </p:sp>
    </p:spTree>
    <p:extLst>
      <p:ext uri="{BB962C8B-B14F-4D97-AF65-F5344CB8AC3E}">
        <p14:creationId xmlns:p14="http://schemas.microsoft.com/office/powerpoint/2010/main" val="53905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7B5A92D-B3AB-D3D7-CE12-C838827983C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5F8EA52-F0F6-0E36-C4D5-CEC7736978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8DD6D0C-2435-99DD-2BED-49E9B9BB08AF}"/>
              </a:ext>
            </a:extLst>
          </p:cNvPr>
          <p:cNvSpPr>
            <a:spLocks noGrp="1" noChangeArrowheads="1"/>
          </p:cNvSpPr>
          <p:nvPr>
            <p:ph type="sldNum" sz="quarter" idx="12"/>
          </p:nvPr>
        </p:nvSpPr>
        <p:spPr>
          <a:ln/>
        </p:spPr>
        <p:txBody>
          <a:bodyPr/>
          <a:lstStyle>
            <a:lvl1pPr>
              <a:defRPr/>
            </a:lvl1pPr>
          </a:lstStyle>
          <a:p>
            <a:fld id="{46A548BA-2088-0147-A24E-0BF972AFAEE9}" type="slidenum">
              <a:rPr lang="en-US" altLang="en-US"/>
              <a:pPr/>
              <a:t>‹#›</a:t>
            </a:fld>
            <a:endParaRPr lang="en-US" altLang="en-US"/>
          </a:p>
        </p:txBody>
      </p:sp>
    </p:spTree>
    <p:extLst>
      <p:ext uri="{BB962C8B-B14F-4D97-AF65-F5344CB8AC3E}">
        <p14:creationId xmlns:p14="http://schemas.microsoft.com/office/powerpoint/2010/main" val="327583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5C4FAF4-C04D-CA5F-1C97-87ADEA90FC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576579-BF42-008A-EA40-9249C710FA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7F7F3A-985F-60F0-811B-25C92EC92FBE}"/>
              </a:ext>
            </a:extLst>
          </p:cNvPr>
          <p:cNvSpPr>
            <a:spLocks noGrp="1" noChangeArrowheads="1"/>
          </p:cNvSpPr>
          <p:nvPr>
            <p:ph type="sldNum" sz="quarter" idx="12"/>
          </p:nvPr>
        </p:nvSpPr>
        <p:spPr>
          <a:ln/>
        </p:spPr>
        <p:txBody>
          <a:bodyPr/>
          <a:lstStyle>
            <a:lvl1pPr>
              <a:defRPr/>
            </a:lvl1pPr>
          </a:lstStyle>
          <a:p>
            <a:fld id="{509D40A6-B265-494D-A86E-4DD17CE2CE99}" type="slidenum">
              <a:rPr lang="en-US" altLang="en-US"/>
              <a:pPr/>
              <a:t>‹#›</a:t>
            </a:fld>
            <a:endParaRPr lang="en-US" altLang="en-US"/>
          </a:p>
        </p:txBody>
      </p:sp>
    </p:spTree>
    <p:extLst>
      <p:ext uri="{BB962C8B-B14F-4D97-AF65-F5344CB8AC3E}">
        <p14:creationId xmlns:p14="http://schemas.microsoft.com/office/powerpoint/2010/main" val="116455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65BDF8E-00BB-B408-7836-441D22E919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6E173D-F151-C2A0-B4D8-78065F8B7B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C638AA-83D3-14DE-3B8D-F4C8D4B9F788}"/>
              </a:ext>
            </a:extLst>
          </p:cNvPr>
          <p:cNvSpPr>
            <a:spLocks noGrp="1" noChangeArrowheads="1"/>
          </p:cNvSpPr>
          <p:nvPr>
            <p:ph type="sldNum" sz="quarter" idx="12"/>
          </p:nvPr>
        </p:nvSpPr>
        <p:spPr>
          <a:ln/>
        </p:spPr>
        <p:txBody>
          <a:bodyPr/>
          <a:lstStyle>
            <a:lvl1pPr>
              <a:defRPr/>
            </a:lvl1pPr>
          </a:lstStyle>
          <a:p>
            <a:fld id="{EFA97637-1871-FE4C-8614-6643D47A9CE3}" type="slidenum">
              <a:rPr lang="en-US" altLang="en-US"/>
              <a:pPr/>
              <a:t>‹#›</a:t>
            </a:fld>
            <a:endParaRPr lang="en-US" altLang="en-US"/>
          </a:p>
        </p:txBody>
      </p:sp>
    </p:spTree>
    <p:extLst>
      <p:ext uri="{BB962C8B-B14F-4D97-AF65-F5344CB8AC3E}">
        <p14:creationId xmlns:p14="http://schemas.microsoft.com/office/powerpoint/2010/main" val="175547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3003583-E1D2-C936-5905-45388CDE02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A4255D-1AE8-C0BB-121F-69DE19403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E6CF79-09A2-8844-5C22-9AF0AC84423D}"/>
              </a:ext>
            </a:extLst>
          </p:cNvPr>
          <p:cNvSpPr>
            <a:spLocks noGrp="1" noChangeArrowheads="1"/>
          </p:cNvSpPr>
          <p:nvPr>
            <p:ph type="sldNum" sz="quarter" idx="12"/>
          </p:nvPr>
        </p:nvSpPr>
        <p:spPr>
          <a:ln/>
        </p:spPr>
        <p:txBody>
          <a:bodyPr/>
          <a:lstStyle>
            <a:lvl1pPr>
              <a:defRPr/>
            </a:lvl1pPr>
          </a:lstStyle>
          <a:p>
            <a:fld id="{6E61C041-6C75-AA41-A420-975D32C0A423}" type="slidenum">
              <a:rPr lang="en-US" altLang="en-US"/>
              <a:pPr/>
              <a:t>‹#›</a:t>
            </a:fld>
            <a:endParaRPr lang="en-US" altLang="en-US"/>
          </a:p>
        </p:txBody>
      </p:sp>
    </p:spTree>
    <p:extLst>
      <p:ext uri="{BB962C8B-B14F-4D97-AF65-F5344CB8AC3E}">
        <p14:creationId xmlns:p14="http://schemas.microsoft.com/office/powerpoint/2010/main" val="67542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57B91C-5A0E-2ABC-0135-DEBB7D66848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F607F58-A640-84C0-A157-BACB36F0D2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F2DD1E1-9E64-9374-E6EB-BF335C079613}"/>
              </a:ext>
            </a:extLst>
          </p:cNvPr>
          <p:cNvSpPr>
            <a:spLocks noGrp="1" noChangeArrowheads="1"/>
          </p:cNvSpPr>
          <p:nvPr>
            <p:ph type="sldNum" sz="quarter" idx="12"/>
          </p:nvPr>
        </p:nvSpPr>
        <p:spPr>
          <a:ln/>
        </p:spPr>
        <p:txBody>
          <a:bodyPr/>
          <a:lstStyle>
            <a:lvl1pPr>
              <a:defRPr/>
            </a:lvl1pPr>
          </a:lstStyle>
          <a:p>
            <a:fld id="{AE6F0970-1561-5B40-B0B3-54B6C7D12E42}" type="slidenum">
              <a:rPr lang="en-US" altLang="en-US"/>
              <a:pPr/>
              <a:t>‹#›</a:t>
            </a:fld>
            <a:endParaRPr lang="en-US" altLang="en-US"/>
          </a:p>
        </p:txBody>
      </p:sp>
    </p:spTree>
    <p:extLst>
      <p:ext uri="{BB962C8B-B14F-4D97-AF65-F5344CB8AC3E}">
        <p14:creationId xmlns:p14="http://schemas.microsoft.com/office/powerpoint/2010/main" val="8395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47C47E6-26A3-42B6-F13C-AAB072C637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052DD82-37FC-63DC-3D3A-504542EAED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C99E271-DB9D-FFE5-CB9E-688B3F03E882}"/>
              </a:ext>
            </a:extLst>
          </p:cNvPr>
          <p:cNvSpPr>
            <a:spLocks noGrp="1" noChangeArrowheads="1"/>
          </p:cNvSpPr>
          <p:nvPr>
            <p:ph type="sldNum" sz="quarter" idx="12"/>
          </p:nvPr>
        </p:nvSpPr>
        <p:spPr>
          <a:ln/>
        </p:spPr>
        <p:txBody>
          <a:bodyPr/>
          <a:lstStyle>
            <a:lvl1pPr>
              <a:defRPr/>
            </a:lvl1pPr>
          </a:lstStyle>
          <a:p>
            <a:fld id="{967C2D91-7219-484A-AF93-1270B0C069E5}" type="slidenum">
              <a:rPr lang="en-US" altLang="en-US"/>
              <a:pPr/>
              <a:t>‹#›</a:t>
            </a:fld>
            <a:endParaRPr lang="en-US" altLang="en-US"/>
          </a:p>
        </p:txBody>
      </p:sp>
    </p:spTree>
    <p:extLst>
      <p:ext uri="{BB962C8B-B14F-4D97-AF65-F5344CB8AC3E}">
        <p14:creationId xmlns:p14="http://schemas.microsoft.com/office/powerpoint/2010/main" val="82830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C69D7A8-A148-150D-DAC0-7D36D269441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70DC1A0-71AD-B760-313B-2F0CB1B8B0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080584F-B4F4-EDE4-6353-0569CCE7C588}"/>
              </a:ext>
            </a:extLst>
          </p:cNvPr>
          <p:cNvSpPr>
            <a:spLocks noGrp="1" noChangeArrowheads="1"/>
          </p:cNvSpPr>
          <p:nvPr>
            <p:ph type="sldNum" sz="quarter" idx="12"/>
          </p:nvPr>
        </p:nvSpPr>
        <p:spPr>
          <a:ln/>
        </p:spPr>
        <p:txBody>
          <a:bodyPr/>
          <a:lstStyle>
            <a:lvl1pPr>
              <a:defRPr/>
            </a:lvl1pPr>
          </a:lstStyle>
          <a:p>
            <a:fld id="{8C207C4C-5C7A-4A49-9F9C-358D6BDC516F}" type="slidenum">
              <a:rPr lang="en-US" altLang="en-US"/>
              <a:pPr/>
              <a:t>‹#›</a:t>
            </a:fld>
            <a:endParaRPr lang="en-US" altLang="en-US"/>
          </a:p>
        </p:txBody>
      </p:sp>
    </p:spTree>
    <p:extLst>
      <p:ext uri="{BB962C8B-B14F-4D97-AF65-F5344CB8AC3E}">
        <p14:creationId xmlns:p14="http://schemas.microsoft.com/office/powerpoint/2010/main" val="33610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D8EFFB6-81D7-D126-4274-0876BC9E3A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444BD3-AB57-9A23-4B29-460ED4512B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F6D1AD4-58AE-838A-3CA3-BEADFB42F0B8}"/>
              </a:ext>
            </a:extLst>
          </p:cNvPr>
          <p:cNvSpPr>
            <a:spLocks noGrp="1" noChangeArrowheads="1"/>
          </p:cNvSpPr>
          <p:nvPr>
            <p:ph type="sldNum" sz="quarter" idx="12"/>
          </p:nvPr>
        </p:nvSpPr>
        <p:spPr>
          <a:ln/>
        </p:spPr>
        <p:txBody>
          <a:bodyPr/>
          <a:lstStyle>
            <a:lvl1pPr>
              <a:defRPr/>
            </a:lvl1pPr>
          </a:lstStyle>
          <a:p>
            <a:fld id="{5C416FD2-E2CC-4848-81F9-DA236A541CE2}" type="slidenum">
              <a:rPr lang="en-US" altLang="en-US"/>
              <a:pPr/>
              <a:t>‹#›</a:t>
            </a:fld>
            <a:endParaRPr lang="en-US" altLang="en-US"/>
          </a:p>
        </p:txBody>
      </p:sp>
    </p:spTree>
    <p:extLst>
      <p:ext uri="{BB962C8B-B14F-4D97-AF65-F5344CB8AC3E}">
        <p14:creationId xmlns:p14="http://schemas.microsoft.com/office/powerpoint/2010/main" val="283558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0745AC8-DCDD-D3E8-8779-A22F0145F7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05F1AD-B043-4AA5-8453-3D1EB0D927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2BD4C1-4415-1093-7FB3-FE3E3B34EF88}"/>
              </a:ext>
            </a:extLst>
          </p:cNvPr>
          <p:cNvSpPr>
            <a:spLocks noGrp="1" noChangeArrowheads="1"/>
          </p:cNvSpPr>
          <p:nvPr>
            <p:ph type="sldNum" sz="quarter" idx="12"/>
          </p:nvPr>
        </p:nvSpPr>
        <p:spPr>
          <a:ln/>
        </p:spPr>
        <p:txBody>
          <a:bodyPr/>
          <a:lstStyle>
            <a:lvl1pPr>
              <a:defRPr/>
            </a:lvl1pPr>
          </a:lstStyle>
          <a:p>
            <a:fld id="{9FAA6E93-3EAF-B24F-9C45-793EC4CBD0ED}" type="slidenum">
              <a:rPr lang="en-US" altLang="en-US"/>
              <a:pPr/>
              <a:t>‹#›</a:t>
            </a:fld>
            <a:endParaRPr lang="en-US" altLang="en-US"/>
          </a:p>
        </p:txBody>
      </p:sp>
    </p:spTree>
    <p:extLst>
      <p:ext uri="{BB962C8B-B14F-4D97-AF65-F5344CB8AC3E}">
        <p14:creationId xmlns:p14="http://schemas.microsoft.com/office/powerpoint/2010/main" val="267885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AB8A587-017E-254A-1EE4-8BD8B7F7615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57F3D5D-0C31-C599-E7AC-8772D71BC1B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2A311E7-7D1B-DF17-D536-DAE10B7EAE7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C03089F1-F8DE-9002-B1CD-7F9D5A75E37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DFC1E646-189D-7E64-A918-59234FF62D7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C01C3DE-C997-CA4C-A39C-1B48F61862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State" TargetMode="External"/><Relationship Id="rId2" Type="http://schemas.openxmlformats.org/officeDocument/2006/relationships/hyperlink" Target="http://en.wikipedia.org/wiki/Law" TargetMode="External"/><Relationship Id="rId1" Type="http://schemas.openxmlformats.org/officeDocument/2006/relationships/slideLayout" Target="../slideLayouts/slideLayout2.xml"/><Relationship Id="rId6" Type="http://schemas.openxmlformats.org/officeDocument/2006/relationships/hyperlink" Target="http://en.wikipedia.org/wiki/Retributive_justice" TargetMode="External"/><Relationship Id="rId5" Type="http://schemas.openxmlformats.org/officeDocument/2006/relationships/hyperlink" Target="http://en.wikipedia.org/wiki/Public_morality" TargetMode="External"/><Relationship Id="rId4" Type="http://schemas.openxmlformats.org/officeDocument/2006/relationships/hyperlink" Target="http://en.wikipedia.org/wiki/Substantive_law"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Country" TargetMode="External"/><Relationship Id="rId2" Type="http://schemas.openxmlformats.org/officeDocument/2006/relationships/hyperlink" Target="http://en.wikipedia.org/wiki/City" TargetMode="Externa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hyperlink" Target="http://en.wikipedia.org/wiki/Right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861AF3C-5BC6-DDAA-FCA5-1C41AC6846B8}"/>
              </a:ext>
            </a:extLst>
          </p:cNvPr>
          <p:cNvSpPr>
            <a:spLocks noGrp="1" noChangeArrowheads="1"/>
          </p:cNvSpPr>
          <p:nvPr>
            <p:ph type="ctrTitle"/>
          </p:nvPr>
        </p:nvSpPr>
        <p:spPr>
          <a:xfrm>
            <a:off x="609600" y="609600"/>
            <a:ext cx="7772400" cy="1470025"/>
          </a:xfrm>
        </p:spPr>
        <p:txBody>
          <a:bodyPr/>
          <a:lstStyle/>
          <a:p>
            <a:pPr eaLnBrk="1" hangingPunct="1"/>
            <a:r>
              <a:rPr lang="en-US" altLang="en-US"/>
              <a:t>Unit One:  The Rise of Democratic Ideals</a:t>
            </a:r>
          </a:p>
        </p:txBody>
      </p:sp>
      <p:sp>
        <p:nvSpPr>
          <p:cNvPr id="2051" name="Rectangle 3">
            <a:extLst>
              <a:ext uri="{FF2B5EF4-FFF2-40B4-BE49-F238E27FC236}">
                <a16:creationId xmlns:a16="http://schemas.microsoft.com/office/drawing/2014/main" id="{52D90B58-98BA-01CE-9A21-39FFC20D9C3D}"/>
              </a:ext>
            </a:extLst>
          </p:cNvPr>
          <p:cNvSpPr>
            <a:spLocks noGrp="1" noChangeArrowheads="1"/>
          </p:cNvSpPr>
          <p:nvPr>
            <p:ph type="subTitle" idx="1"/>
          </p:nvPr>
        </p:nvSpPr>
        <p:spPr>
          <a:xfrm>
            <a:off x="1143000" y="2286000"/>
            <a:ext cx="7162800" cy="4038600"/>
          </a:xfrm>
        </p:spPr>
        <p:txBody>
          <a:bodyPr/>
          <a:lstStyle/>
          <a:p>
            <a:pPr algn="l" eaLnBrk="1" hangingPunct="1"/>
            <a:r>
              <a:rPr lang="en-US" altLang="en-US"/>
              <a:t>Which influences contributed to our modern world beliefs with regard to the rule of government, a “good life” and the meaning of it all?  We start with some of the philosophers and cultures from an earlier time…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C590A75-E351-0353-CA83-D18804352941}"/>
              </a:ext>
            </a:extLst>
          </p:cNvPr>
          <p:cNvSpPr>
            <a:spLocks noGrp="1" noChangeArrowheads="1"/>
          </p:cNvSpPr>
          <p:nvPr>
            <p:ph type="title"/>
          </p:nvPr>
        </p:nvSpPr>
        <p:spPr>
          <a:xfrm>
            <a:off x="457200" y="228600"/>
            <a:ext cx="8229600" cy="1143000"/>
          </a:xfrm>
        </p:spPr>
        <p:txBody>
          <a:bodyPr/>
          <a:lstStyle/>
          <a:p>
            <a:pPr eaLnBrk="1" hangingPunct="1"/>
            <a:r>
              <a:rPr lang="en-US" altLang="en-US"/>
              <a:t>9.  Roman Senate</a:t>
            </a:r>
          </a:p>
        </p:txBody>
      </p:sp>
      <p:sp>
        <p:nvSpPr>
          <p:cNvPr id="11267" name="Rectangle 3">
            <a:extLst>
              <a:ext uri="{FF2B5EF4-FFF2-40B4-BE49-F238E27FC236}">
                <a16:creationId xmlns:a16="http://schemas.microsoft.com/office/drawing/2014/main" id="{C4086F50-8BA7-5BDD-A928-DEC9D2AA4C1C}"/>
              </a:ext>
            </a:extLst>
          </p:cNvPr>
          <p:cNvSpPr>
            <a:spLocks noGrp="1" noChangeArrowheads="1"/>
          </p:cNvSpPr>
          <p:nvPr>
            <p:ph type="body" idx="1"/>
          </p:nvPr>
        </p:nvSpPr>
        <p:spPr>
          <a:xfrm>
            <a:off x="457200" y="1295400"/>
            <a:ext cx="8229600" cy="4267200"/>
          </a:xfrm>
        </p:spPr>
        <p:txBody>
          <a:bodyPr/>
          <a:lstStyle/>
          <a:p>
            <a:pPr eaLnBrk="1" hangingPunct="1"/>
            <a:r>
              <a:rPr lang="en-US" altLang="en-US" b="1"/>
              <a:t>Patricians-</a:t>
            </a:r>
            <a:r>
              <a:rPr lang="en-US" altLang="en-US"/>
              <a:t>  Wealthy landowners.  300 patricians served as the Senate for life.  They chose two…</a:t>
            </a:r>
          </a:p>
          <a:p>
            <a:pPr eaLnBrk="1" hangingPunct="1"/>
            <a:r>
              <a:rPr lang="en-US" altLang="en-US" b="1"/>
              <a:t>Consuls</a:t>
            </a:r>
            <a:r>
              <a:rPr lang="en-US" altLang="en-US"/>
              <a:t>, every year, to administer laws.  Consuls had to right to </a:t>
            </a:r>
            <a:r>
              <a:rPr lang="en-US" altLang="en-US" b="1"/>
              <a:t>Veto </a:t>
            </a:r>
            <a:r>
              <a:rPr lang="en-US" altLang="en-US"/>
              <a:t>(“I forbid”) the actions of the other.</a:t>
            </a:r>
          </a:p>
          <a:p>
            <a:pPr eaLnBrk="1" hangingPunct="1"/>
            <a:r>
              <a:rPr lang="en-US" altLang="en-US" b="1"/>
              <a:t>Dictator-</a:t>
            </a:r>
            <a:r>
              <a:rPr lang="en-US" altLang="en-US"/>
              <a:t>  Appointed in times of crisis, with absolute power for six months. </a:t>
            </a:r>
          </a:p>
        </p:txBody>
      </p:sp>
      <p:sp>
        <p:nvSpPr>
          <p:cNvPr id="2" name="TextBox 1">
            <a:extLst>
              <a:ext uri="{FF2B5EF4-FFF2-40B4-BE49-F238E27FC236}">
                <a16:creationId xmlns:a16="http://schemas.microsoft.com/office/drawing/2014/main" id="{96C329C9-053F-0E18-F6AC-0D613AC43849}"/>
              </a:ext>
            </a:extLst>
          </p:cNvPr>
          <p:cNvSpPr txBox="1">
            <a:spLocks noChangeArrowheads="1"/>
          </p:cNvSpPr>
          <p:nvPr/>
        </p:nvSpPr>
        <p:spPr bwMode="auto">
          <a:xfrm>
            <a:off x="1295400" y="5670550"/>
            <a:ext cx="6307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What is the organization of the U.S. Senate today?</a:t>
            </a:r>
          </a:p>
          <a:p>
            <a:pPr eaLnBrk="1" hangingPunct="1">
              <a:spcBef>
                <a:spcPct val="0"/>
              </a:spcBef>
              <a:buFontTx/>
              <a:buNone/>
            </a:pPr>
            <a:r>
              <a:rPr lang="en-US" altLang="en-US" sz="2000" b="1">
                <a:solidFill>
                  <a:srgbClr val="C00000"/>
                </a:solidFill>
              </a:rPr>
              <a:t>How does someone become a U.S. Senator?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4645D5E0-DAF7-011C-0445-AEDA450AA783}"/>
              </a:ext>
            </a:extLst>
          </p:cNvPr>
          <p:cNvSpPr>
            <a:spLocks noGrp="1" noChangeArrowheads="1"/>
          </p:cNvSpPr>
          <p:nvPr>
            <p:ph type="body" sz="half" idx="1"/>
          </p:nvPr>
        </p:nvSpPr>
        <p:spPr>
          <a:xfrm>
            <a:off x="457200" y="381000"/>
            <a:ext cx="8153400" cy="2743200"/>
          </a:xfrm>
        </p:spPr>
        <p:txBody>
          <a:bodyPr/>
          <a:lstStyle/>
          <a:p>
            <a:pPr eaLnBrk="1" hangingPunct="1"/>
            <a:r>
              <a:rPr lang="en-US" altLang="en-US" sz="2800" b="1"/>
              <a:t>Plebeians-</a:t>
            </a:r>
            <a:r>
              <a:rPr lang="en-US" altLang="en-US" sz="2800"/>
              <a:t> Farmers, Artisans and minor Merchants who made up an assembly to approve the appointments of the consuls.  They had no real power.</a:t>
            </a:r>
          </a:p>
          <a:p>
            <a:pPr eaLnBrk="1" hangingPunct="1"/>
            <a:r>
              <a:rPr lang="en-US" altLang="en-US" sz="2800" b="1"/>
              <a:t>Slaves-  </a:t>
            </a:r>
            <a:r>
              <a:rPr lang="en-US" altLang="en-US" sz="2800"/>
              <a:t>A large part of Roman society, with no political power. </a:t>
            </a:r>
          </a:p>
        </p:txBody>
      </p:sp>
      <p:pic>
        <p:nvPicPr>
          <p:cNvPr id="12291" name="Picture 5" descr="plebeians">
            <a:extLst>
              <a:ext uri="{FF2B5EF4-FFF2-40B4-BE49-F238E27FC236}">
                <a16:creationId xmlns:a16="http://schemas.microsoft.com/office/drawing/2014/main" id="{F07D04FC-4079-122A-F306-453A728A22E0}"/>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3400" y="3276600"/>
            <a:ext cx="3810000" cy="276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9" descr="senet">
            <a:extLst>
              <a:ext uri="{FF2B5EF4-FFF2-40B4-BE49-F238E27FC236}">
                <a16:creationId xmlns:a16="http://schemas.microsoft.com/office/drawing/2014/main" id="{1C5D3B22-BF7B-8156-B5D8-74674D004447}"/>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81600" y="3167063"/>
            <a:ext cx="3124200" cy="2776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E576DA79-005E-8A81-55CB-9E120EA235B7}"/>
              </a:ext>
            </a:extLst>
          </p:cNvPr>
          <p:cNvSpPr txBox="1">
            <a:spLocks noChangeArrowheads="1"/>
          </p:cNvSpPr>
          <p:nvPr/>
        </p:nvSpPr>
        <p:spPr bwMode="auto">
          <a:xfrm>
            <a:off x="457200" y="6096000"/>
            <a:ext cx="8328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Who is considered to have no political power in our society 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4">
            <a:extLst>
              <a:ext uri="{FF2B5EF4-FFF2-40B4-BE49-F238E27FC236}">
                <a16:creationId xmlns:a16="http://schemas.microsoft.com/office/drawing/2014/main" id="{8546DBB6-DED3-577E-3DED-E8B1329141D8}"/>
              </a:ext>
            </a:extLst>
          </p:cNvPr>
          <p:cNvGraphicFramePr>
            <a:graphicFrameLocks noChangeAspect="1"/>
          </p:cNvGraphicFramePr>
          <p:nvPr>
            <p:ph/>
          </p:nvPr>
        </p:nvGraphicFramePr>
        <p:xfrm>
          <a:off x="990600" y="533400"/>
          <a:ext cx="7315200" cy="5486400"/>
        </p:xfrm>
        <a:graphic>
          <a:graphicData uri="http://schemas.openxmlformats.org/presentationml/2006/ole">
            <mc:AlternateContent xmlns:mc="http://schemas.openxmlformats.org/markup-compatibility/2006">
              <mc:Choice xmlns:v="urn:schemas-microsoft-com:vml" Requires="v">
                <p:oleObj name="Photo Editor Photo" r:id="rId2" imgW="2032000" imgH="1524000" progId="MSPhotoEd.3">
                  <p:embed/>
                </p:oleObj>
              </mc:Choice>
              <mc:Fallback>
                <p:oleObj name="Photo Editor Photo" r:id="rId2" imgW="2032000" imgH="1524000" progId="MSPhotoEd.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5C6E1D7A-9C29-33EE-155C-3669C542269A}"/>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447800" y="304800"/>
            <a:ext cx="6400800" cy="593566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CD2CCC6-B123-780D-30F6-BD7D07E8919A}"/>
              </a:ext>
            </a:extLst>
          </p:cNvPr>
          <p:cNvSpPr>
            <a:spLocks noGrp="1" noChangeArrowheads="1"/>
          </p:cNvSpPr>
          <p:nvPr>
            <p:ph type="title"/>
          </p:nvPr>
        </p:nvSpPr>
        <p:spPr/>
        <p:txBody>
          <a:bodyPr/>
          <a:lstStyle/>
          <a:p>
            <a:pPr eaLnBrk="1" hangingPunct="1"/>
            <a:r>
              <a:rPr lang="en-US" altLang="en-US"/>
              <a:t>10.  Legal Code</a:t>
            </a:r>
          </a:p>
        </p:txBody>
      </p:sp>
      <p:sp>
        <p:nvSpPr>
          <p:cNvPr id="15363" name="Rectangle 3">
            <a:extLst>
              <a:ext uri="{FF2B5EF4-FFF2-40B4-BE49-F238E27FC236}">
                <a16:creationId xmlns:a16="http://schemas.microsoft.com/office/drawing/2014/main" id="{256D697C-C978-C807-D5D8-0DF6586D4A65}"/>
              </a:ext>
            </a:extLst>
          </p:cNvPr>
          <p:cNvSpPr>
            <a:spLocks noGrp="1" noChangeArrowheads="1"/>
          </p:cNvSpPr>
          <p:nvPr>
            <p:ph type="body" idx="1"/>
          </p:nvPr>
        </p:nvSpPr>
        <p:spPr>
          <a:xfrm>
            <a:off x="457200" y="1371600"/>
            <a:ext cx="8229600" cy="4191000"/>
          </a:xfrm>
        </p:spPr>
        <p:txBody>
          <a:bodyPr/>
          <a:lstStyle/>
          <a:p>
            <a:pPr eaLnBrk="1" hangingPunct="1"/>
            <a:r>
              <a:rPr lang="en-US" altLang="en-US" sz="2800"/>
              <a:t>A </a:t>
            </a:r>
            <a:r>
              <a:rPr lang="en-US" altLang="en-US" sz="2800" b="1"/>
              <a:t>legal code</a:t>
            </a:r>
            <a:r>
              <a:rPr lang="en-US" altLang="en-US" sz="2800"/>
              <a:t> is a body of </a:t>
            </a:r>
            <a:r>
              <a:rPr lang="en-US" altLang="en-US" sz="2800">
                <a:hlinkClick r:id="rId2" tooltip="Law"/>
              </a:rPr>
              <a:t>law</a:t>
            </a:r>
            <a:r>
              <a:rPr lang="en-US" altLang="en-US" sz="2800"/>
              <a:t> written and enforced by a </a:t>
            </a:r>
            <a:r>
              <a:rPr lang="en-US" altLang="en-US" sz="2800">
                <a:hlinkClick r:id="rId3" tooltip="State"/>
              </a:rPr>
              <a:t>state</a:t>
            </a:r>
            <a:r>
              <a:rPr lang="en-US" altLang="en-US" sz="2800"/>
              <a:t>. In addition to a body of </a:t>
            </a:r>
            <a:r>
              <a:rPr lang="en-US" altLang="en-US" sz="2800">
                <a:hlinkClick r:id="rId4" tooltip="Substantive law"/>
              </a:rPr>
              <a:t>substantive law</a:t>
            </a:r>
            <a:r>
              <a:rPr lang="en-US" altLang="en-US" sz="2800"/>
              <a:t>, a legal code also specifies certain court procedures and rules of evidence.</a:t>
            </a:r>
          </a:p>
          <a:p>
            <a:pPr eaLnBrk="1" hangingPunct="1"/>
            <a:r>
              <a:rPr lang="en-US" altLang="en-US" sz="2800"/>
              <a:t>Usually, the legal code serves the dual purpose of broadcasting a certain idea of </a:t>
            </a:r>
            <a:r>
              <a:rPr lang="en-US" altLang="en-US" sz="2800">
                <a:hlinkClick r:id="rId5" tooltip="Public morality"/>
              </a:rPr>
              <a:t>public morality</a:t>
            </a:r>
            <a:r>
              <a:rPr lang="en-US" altLang="en-US" sz="2800"/>
              <a:t>, and disclosing the </a:t>
            </a:r>
            <a:r>
              <a:rPr lang="en-US" altLang="en-US" sz="2800">
                <a:hlinkClick r:id="rId6" tooltip="Retributive justice"/>
              </a:rPr>
              <a:t>retribution</a:t>
            </a:r>
            <a:r>
              <a:rPr lang="en-US" altLang="en-US" sz="2800"/>
              <a:t> that the society, via the state, will visit on those who offend that morality.</a:t>
            </a:r>
          </a:p>
        </p:txBody>
      </p:sp>
      <p:sp>
        <p:nvSpPr>
          <p:cNvPr id="2" name="TextBox 1">
            <a:extLst>
              <a:ext uri="{FF2B5EF4-FFF2-40B4-BE49-F238E27FC236}">
                <a16:creationId xmlns:a16="http://schemas.microsoft.com/office/drawing/2014/main" id="{E5A1B59F-CE61-BA3F-85A9-DE30DDCA55D1}"/>
              </a:ext>
            </a:extLst>
          </p:cNvPr>
          <p:cNvSpPr txBox="1">
            <a:spLocks noChangeArrowheads="1"/>
          </p:cNvSpPr>
          <p:nvPr/>
        </p:nvSpPr>
        <p:spPr bwMode="auto">
          <a:xfrm>
            <a:off x="1143000" y="5638800"/>
            <a:ext cx="6423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Describe a law that is based on PUBLIC MORALITY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2686010-2131-156E-B36C-03F27EF8A236}"/>
              </a:ext>
            </a:extLst>
          </p:cNvPr>
          <p:cNvSpPr>
            <a:spLocks noGrp="1" noChangeArrowheads="1"/>
          </p:cNvSpPr>
          <p:nvPr>
            <p:ph type="title"/>
          </p:nvPr>
        </p:nvSpPr>
        <p:spPr>
          <a:xfrm>
            <a:off x="457200" y="0"/>
            <a:ext cx="8229600" cy="1143000"/>
          </a:xfrm>
        </p:spPr>
        <p:txBody>
          <a:bodyPr/>
          <a:lstStyle/>
          <a:p>
            <a:pPr eaLnBrk="1" hangingPunct="1"/>
            <a:r>
              <a:rPr lang="en-US" altLang="en-US"/>
              <a:t>Hammurabi</a:t>
            </a:r>
          </a:p>
        </p:txBody>
      </p:sp>
      <p:sp>
        <p:nvSpPr>
          <p:cNvPr id="16387" name="Rectangle 3">
            <a:extLst>
              <a:ext uri="{FF2B5EF4-FFF2-40B4-BE49-F238E27FC236}">
                <a16:creationId xmlns:a16="http://schemas.microsoft.com/office/drawing/2014/main" id="{E159B7AD-AA10-994A-610D-0C99BC3FEA04}"/>
              </a:ext>
            </a:extLst>
          </p:cNvPr>
          <p:cNvSpPr>
            <a:spLocks noGrp="1" noChangeArrowheads="1"/>
          </p:cNvSpPr>
          <p:nvPr>
            <p:ph type="body" sz="half" idx="1"/>
          </p:nvPr>
        </p:nvSpPr>
        <p:spPr>
          <a:xfrm>
            <a:off x="457200" y="914400"/>
            <a:ext cx="8153400" cy="1752600"/>
          </a:xfrm>
        </p:spPr>
        <p:txBody>
          <a:bodyPr/>
          <a:lstStyle/>
          <a:p>
            <a:pPr eaLnBrk="1" hangingPunct="1"/>
            <a:r>
              <a:rPr lang="en-US" altLang="en-US" sz="2800"/>
              <a:t>Hammurabi is known for the set of laws called Hammurabi’s Code, one of the first written codes of law in recorded history.</a:t>
            </a:r>
          </a:p>
        </p:txBody>
      </p:sp>
      <p:pic>
        <p:nvPicPr>
          <p:cNvPr id="16388" name="Picture 9" descr="hammurabi">
            <a:extLst>
              <a:ext uri="{FF2B5EF4-FFF2-40B4-BE49-F238E27FC236}">
                <a16:creationId xmlns:a16="http://schemas.microsoft.com/office/drawing/2014/main" id="{312B8181-5D77-9CCA-79DC-687325B9796C}"/>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24200" y="2514600"/>
            <a:ext cx="2624138"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0933F6A5-E356-A612-8767-A6899BD22C0C}"/>
              </a:ext>
            </a:extLst>
          </p:cNvPr>
          <p:cNvSpPr txBox="1">
            <a:spLocks noChangeArrowheads="1"/>
          </p:cNvSpPr>
          <p:nvPr/>
        </p:nvSpPr>
        <p:spPr bwMode="auto">
          <a:xfrm>
            <a:off x="609600" y="3124200"/>
            <a:ext cx="2393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Describe the first</a:t>
            </a:r>
          </a:p>
          <a:p>
            <a:pPr eaLnBrk="1" hangingPunct="1">
              <a:spcBef>
                <a:spcPct val="0"/>
              </a:spcBef>
              <a:buFontTx/>
              <a:buNone/>
            </a:pPr>
            <a:r>
              <a:rPr lang="en-US" altLang="en-US" sz="2000" b="1">
                <a:solidFill>
                  <a:srgbClr val="C00000"/>
                </a:solidFill>
              </a:rPr>
              <a:t>LAW or RULE that</a:t>
            </a:r>
          </a:p>
          <a:p>
            <a:pPr eaLnBrk="1" hangingPunct="1">
              <a:spcBef>
                <a:spcPct val="0"/>
              </a:spcBef>
              <a:buFontTx/>
              <a:buNone/>
            </a:pPr>
            <a:r>
              <a:rPr lang="en-US" altLang="en-US" sz="2000" b="1">
                <a:solidFill>
                  <a:srgbClr val="C00000"/>
                </a:solidFill>
              </a:rPr>
              <a:t>you were made </a:t>
            </a:r>
          </a:p>
          <a:p>
            <a:pPr eaLnBrk="1" hangingPunct="1">
              <a:spcBef>
                <a:spcPct val="0"/>
              </a:spcBef>
              <a:buFontTx/>
              <a:buNone/>
            </a:pPr>
            <a:r>
              <a:rPr lang="en-US" altLang="en-US" sz="2000" b="1">
                <a:solidFill>
                  <a:srgbClr val="C00000"/>
                </a:solidFill>
              </a:rPr>
              <a:t>aware of in your </a:t>
            </a:r>
          </a:p>
          <a:p>
            <a:pPr eaLnBrk="1" hangingPunct="1">
              <a:spcBef>
                <a:spcPct val="0"/>
              </a:spcBef>
              <a:buFontTx/>
              <a:buNone/>
            </a:pPr>
            <a:r>
              <a:rPr lang="en-US" altLang="en-US" sz="2000" b="1">
                <a:solidFill>
                  <a:srgbClr val="C00000"/>
                </a:solidFill>
              </a:rPr>
              <a:t>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D3826F6-B741-09D0-C4EA-46A4A0F92404}"/>
              </a:ext>
            </a:extLst>
          </p:cNvPr>
          <p:cNvSpPr>
            <a:spLocks noGrp="1" noChangeArrowheads="1"/>
          </p:cNvSpPr>
          <p:nvPr>
            <p:ph type="title"/>
          </p:nvPr>
        </p:nvSpPr>
        <p:spPr>
          <a:xfrm>
            <a:off x="457200" y="0"/>
            <a:ext cx="8229600" cy="1143000"/>
          </a:xfrm>
        </p:spPr>
        <p:txBody>
          <a:bodyPr/>
          <a:lstStyle/>
          <a:p>
            <a:pPr eaLnBrk="1" hangingPunct="1"/>
            <a:r>
              <a:rPr lang="en-US" altLang="en-US"/>
              <a:t>11.  Jewish Law</a:t>
            </a:r>
          </a:p>
        </p:txBody>
      </p:sp>
      <p:sp>
        <p:nvSpPr>
          <p:cNvPr id="17411" name="Rectangle 3">
            <a:extLst>
              <a:ext uri="{FF2B5EF4-FFF2-40B4-BE49-F238E27FC236}">
                <a16:creationId xmlns:a16="http://schemas.microsoft.com/office/drawing/2014/main" id="{0C779575-EE7D-1E7F-7BA3-75E7DEA668DF}"/>
              </a:ext>
            </a:extLst>
          </p:cNvPr>
          <p:cNvSpPr>
            <a:spLocks noGrp="1" noChangeArrowheads="1"/>
          </p:cNvSpPr>
          <p:nvPr>
            <p:ph type="body" sz="half" idx="1"/>
          </p:nvPr>
        </p:nvSpPr>
        <p:spPr>
          <a:xfrm>
            <a:off x="457200" y="990600"/>
            <a:ext cx="8229600" cy="2209800"/>
          </a:xfrm>
        </p:spPr>
        <p:txBody>
          <a:bodyPr/>
          <a:lstStyle/>
          <a:p>
            <a:pPr eaLnBrk="1" hangingPunct="1">
              <a:lnSpc>
                <a:spcPct val="90000"/>
              </a:lnSpc>
            </a:pPr>
            <a:r>
              <a:rPr lang="en-US" altLang="en-US" sz="2000"/>
              <a:t>Based on moral standards, primarily from the 10 Commandments as expressed in the Torah.  While the notion of “an eye for an eye” was seen as an important element of Jewish Law, it was not as harsh as Hammurabi’s Code, which often sentenced people to death for minor offenses.</a:t>
            </a:r>
          </a:p>
          <a:p>
            <a:pPr eaLnBrk="1" hangingPunct="1">
              <a:lnSpc>
                <a:spcPct val="90000"/>
              </a:lnSpc>
              <a:buFontTx/>
              <a:buNone/>
            </a:pPr>
            <a:endParaRPr lang="en-US" altLang="en-US" sz="800"/>
          </a:p>
          <a:p>
            <a:pPr eaLnBrk="1" hangingPunct="1">
              <a:lnSpc>
                <a:spcPct val="90000"/>
              </a:lnSpc>
              <a:buFontTx/>
              <a:buNone/>
            </a:pPr>
            <a:r>
              <a:rPr lang="en-US" altLang="en-US" sz="2000" b="1" i="1"/>
              <a:t>                     Does anyone know all 10 Commandments?</a:t>
            </a:r>
          </a:p>
        </p:txBody>
      </p:sp>
      <p:pic>
        <p:nvPicPr>
          <p:cNvPr id="17412" name="Picture 5" descr="Ten%20Commandments">
            <a:extLst>
              <a:ext uri="{FF2B5EF4-FFF2-40B4-BE49-F238E27FC236}">
                <a16:creationId xmlns:a16="http://schemas.microsoft.com/office/drawing/2014/main" id="{D2D6EA7F-FC26-4D63-61D8-F0FB52D347A7}"/>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971800" y="2971800"/>
            <a:ext cx="3548063"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TextBox 1">
            <a:extLst>
              <a:ext uri="{FF2B5EF4-FFF2-40B4-BE49-F238E27FC236}">
                <a16:creationId xmlns:a16="http://schemas.microsoft.com/office/drawing/2014/main" id="{EF8E50C9-00C1-C6CD-DC20-83997546C1B9}"/>
              </a:ext>
            </a:extLst>
          </p:cNvPr>
          <p:cNvSpPr txBox="1">
            <a:spLocks noChangeArrowheads="1"/>
          </p:cNvSpPr>
          <p:nvPr/>
        </p:nvSpPr>
        <p:spPr bwMode="auto">
          <a:xfrm>
            <a:off x="533400" y="3657600"/>
            <a:ext cx="2249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00000"/>
                </a:solidFill>
              </a:rPr>
              <a:t>Which of the </a:t>
            </a:r>
          </a:p>
          <a:p>
            <a:pPr eaLnBrk="1" hangingPunct="1">
              <a:spcBef>
                <a:spcPct val="0"/>
              </a:spcBef>
              <a:buFontTx/>
              <a:buNone/>
            </a:pPr>
            <a:r>
              <a:rPr lang="en-US" altLang="en-US" sz="1800" b="1">
                <a:solidFill>
                  <a:srgbClr val="C00000"/>
                </a:solidFill>
              </a:rPr>
              <a:t>Commandments is</a:t>
            </a:r>
          </a:p>
          <a:p>
            <a:pPr eaLnBrk="1" hangingPunct="1">
              <a:spcBef>
                <a:spcPct val="0"/>
              </a:spcBef>
              <a:buFontTx/>
              <a:buNone/>
            </a:pPr>
            <a:r>
              <a:rPr lang="en-US" altLang="en-US" sz="1800" b="1">
                <a:solidFill>
                  <a:srgbClr val="C00000"/>
                </a:solidFill>
              </a:rPr>
              <a:t>your favorite?</a:t>
            </a:r>
          </a:p>
          <a:p>
            <a:pPr eaLnBrk="1" hangingPunct="1">
              <a:spcBef>
                <a:spcPct val="0"/>
              </a:spcBef>
              <a:buFontTx/>
              <a:buNone/>
            </a:pPr>
            <a:r>
              <a:rPr lang="en-US" altLang="en-US" sz="1800" b="1">
                <a:solidFill>
                  <a:srgbClr val="C00000"/>
                </a:solidFill>
              </a:rPr>
              <a:t>Explain why.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E453FE4-1594-9C16-20A6-A7CD66FA9AC1}"/>
              </a:ext>
            </a:extLst>
          </p:cNvPr>
          <p:cNvSpPr>
            <a:spLocks noGrp="1" noChangeArrowheads="1"/>
          </p:cNvSpPr>
          <p:nvPr>
            <p:ph type="title"/>
          </p:nvPr>
        </p:nvSpPr>
        <p:spPr/>
        <p:txBody>
          <a:bodyPr/>
          <a:lstStyle/>
          <a:p>
            <a:pPr eaLnBrk="1" hangingPunct="1"/>
            <a:r>
              <a:rPr lang="en-US" altLang="en-US"/>
              <a:t>12.  Teachings of Christianity  </a:t>
            </a:r>
          </a:p>
        </p:txBody>
      </p:sp>
      <p:sp>
        <p:nvSpPr>
          <p:cNvPr id="18435" name="Rectangle 3">
            <a:extLst>
              <a:ext uri="{FF2B5EF4-FFF2-40B4-BE49-F238E27FC236}">
                <a16:creationId xmlns:a16="http://schemas.microsoft.com/office/drawing/2014/main" id="{2BCBDB0C-172D-923F-6C78-0E8B3D31587A}"/>
              </a:ext>
            </a:extLst>
          </p:cNvPr>
          <p:cNvSpPr>
            <a:spLocks noGrp="1" noChangeArrowheads="1"/>
          </p:cNvSpPr>
          <p:nvPr>
            <p:ph type="body" idx="1"/>
          </p:nvPr>
        </p:nvSpPr>
        <p:spPr>
          <a:xfrm>
            <a:off x="457200" y="1905000"/>
            <a:ext cx="8686800" cy="4525963"/>
          </a:xfrm>
        </p:spPr>
        <p:txBody>
          <a:bodyPr/>
          <a:lstStyle/>
          <a:p>
            <a:pPr eaLnBrk="1" hangingPunct="1">
              <a:buFontTx/>
              <a:buNone/>
            </a:pPr>
            <a:r>
              <a:rPr lang="en-US" altLang="en-US"/>
              <a:t>   Based on Hebrew teachings.  However, some other ideas that contributed to law and government…</a:t>
            </a:r>
          </a:p>
          <a:p>
            <a:pPr eaLnBrk="1" hangingPunct="1"/>
            <a:r>
              <a:rPr lang="en-US" altLang="en-US"/>
              <a:t>	Love your neighbor as you love yourself</a:t>
            </a:r>
          </a:p>
          <a:p>
            <a:pPr eaLnBrk="1" hangingPunct="1"/>
            <a:r>
              <a:rPr lang="en-US" altLang="en-US"/>
              <a:t>	Turn the other cheek</a:t>
            </a:r>
          </a:p>
        </p:txBody>
      </p:sp>
      <p:sp>
        <p:nvSpPr>
          <p:cNvPr id="3" name="TextBox 2">
            <a:extLst>
              <a:ext uri="{FF2B5EF4-FFF2-40B4-BE49-F238E27FC236}">
                <a16:creationId xmlns:a16="http://schemas.microsoft.com/office/drawing/2014/main" id="{E52632EE-9E63-0654-26B3-44FA71E458DC}"/>
              </a:ext>
            </a:extLst>
          </p:cNvPr>
          <p:cNvSpPr txBox="1">
            <a:spLocks noChangeArrowheads="1"/>
          </p:cNvSpPr>
          <p:nvPr/>
        </p:nvSpPr>
        <p:spPr bwMode="auto">
          <a:xfrm>
            <a:off x="914400" y="5257800"/>
            <a:ext cx="6700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What, exactly does TURN THE OTHER CHEEK mean?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4A2FAEF-447F-C28C-EF31-87261DCD1741}"/>
              </a:ext>
            </a:extLst>
          </p:cNvPr>
          <p:cNvSpPr>
            <a:spLocks noGrp="1" noChangeArrowheads="1"/>
          </p:cNvSpPr>
          <p:nvPr>
            <p:ph type="title"/>
          </p:nvPr>
        </p:nvSpPr>
        <p:spPr/>
        <p:txBody>
          <a:bodyPr/>
          <a:lstStyle/>
          <a:p>
            <a:pPr eaLnBrk="1" hangingPunct="1"/>
            <a:r>
              <a:rPr lang="en-US" altLang="en-US"/>
              <a:t>13.  Teachings of Islam</a:t>
            </a:r>
          </a:p>
        </p:txBody>
      </p:sp>
      <p:sp>
        <p:nvSpPr>
          <p:cNvPr id="19459" name="Rectangle 3">
            <a:extLst>
              <a:ext uri="{FF2B5EF4-FFF2-40B4-BE49-F238E27FC236}">
                <a16:creationId xmlns:a16="http://schemas.microsoft.com/office/drawing/2014/main" id="{AF33CE2E-9D55-1E88-0D95-A365AA0D9794}"/>
              </a:ext>
            </a:extLst>
          </p:cNvPr>
          <p:cNvSpPr>
            <a:spLocks noGrp="1" noChangeArrowheads="1"/>
          </p:cNvSpPr>
          <p:nvPr>
            <p:ph type="body" idx="1"/>
          </p:nvPr>
        </p:nvSpPr>
        <p:spPr/>
        <p:txBody>
          <a:bodyPr/>
          <a:lstStyle/>
          <a:p>
            <a:pPr eaLnBrk="1" hangingPunct="1"/>
            <a:r>
              <a:rPr lang="en-US" altLang="en-US"/>
              <a:t>Consistent with many of the ideas found in Jewish and Christian Teachings.  </a:t>
            </a:r>
          </a:p>
          <a:p>
            <a:pPr eaLnBrk="1" hangingPunct="1">
              <a:buFontTx/>
              <a:buNone/>
            </a:pPr>
            <a:r>
              <a:rPr lang="en-US" altLang="en-US"/>
              <a:t>   Some basic ideas…</a:t>
            </a:r>
          </a:p>
          <a:p>
            <a:pPr eaLnBrk="1" hangingPunct="1">
              <a:buFontTx/>
              <a:buNone/>
            </a:pPr>
            <a:r>
              <a:rPr lang="en-US" altLang="en-US"/>
              <a:t>   Based on the Koran (religious teachings of Muhammad) and Sharia (system of divine law).</a:t>
            </a:r>
          </a:p>
        </p:txBody>
      </p:sp>
      <p:sp>
        <p:nvSpPr>
          <p:cNvPr id="2" name="TextBox 1">
            <a:extLst>
              <a:ext uri="{FF2B5EF4-FFF2-40B4-BE49-F238E27FC236}">
                <a16:creationId xmlns:a16="http://schemas.microsoft.com/office/drawing/2014/main" id="{C947C53C-2953-96A0-FA31-56895CD47E11}"/>
              </a:ext>
            </a:extLst>
          </p:cNvPr>
          <p:cNvSpPr txBox="1">
            <a:spLocks noChangeArrowheads="1"/>
          </p:cNvSpPr>
          <p:nvPr/>
        </p:nvSpPr>
        <p:spPr bwMode="auto">
          <a:xfrm>
            <a:off x="914400" y="5284788"/>
            <a:ext cx="7140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Where is SHARIA LAW practiced today?  Where are there</a:t>
            </a:r>
          </a:p>
          <a:p>
            <a:pPr eaLnBrk="1" hangingPunct="1">
              <a:spcBef>
                <a:spcPct val="0"/>
              </a:spcBef>
              <a:buFontTx/>
              <a:buNone/>
            </a:pPr>
            <a:r>
              <a:rPr lang="en-US" altLang="en-US" sz="2000" b="1">
                <a:solidFill>
                  <a:srgbClr val="C00000"/>
                </a:solidFill>
              </a:rPr>
              <a:t>Movements to install SHARIA LAW pursued 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A922EE6-01DC-98B4-6BC5-47EF68E88FC6}"/>
              </a:ext>
            </a:extLst>
          </p:cNvPr>
          <p:cNvSpPr>
            <a:spLocks noGrp="1" noChangeArrowheads="1"/>
          </p:cNvSpPr>
          <p:nvPr>
            <p:ph type="title"/>
          </p:nvPr>
        </p:nvSpPr>
        <p:spPr>
          <a:xfrm>
            <a:off x="457200" y="0"/>
            <a:ext cx="8229600" cy="1143000"/>
          </a:xfrm>
        </p:spPr>
        <p:txBody>
          <a:bodyPr/>
          <a:lstStyle/>
          <a:p>
            <a:pPr eaLnBrk="1" hangingPunct="1"/>
            <a:r>
              <a:rPr lang="en-US" altLang="en-US"/>
              <a:t>14.  Individualism</a:t>
            </a:r>
          </a:p>
        </p:txBody>
      </p:sp>
      <p:sp>
        <p:nvSpPr>
          <p:cNvPr id="20483" name="Rectangle 3">
            <a:extLst>
              <a:ext uri="{FF2B5EF4-FFF2-40B4-BE49-F238E27FC236}">
                <a16:creationId xmlns:a16="http://schemas.microsoft.com/office/drawing/2014/main" id="{63368103-E9D4-4D77-053D-A98980F75271}"/>
              </a:ext>
            </a:extLst>
          </p:cNvPr>
          <p:cNvSpPr>
            <a:spLocks noGrp="1" noChangeArrowheads="1"/>
          </p:cNvSpPr>
          <p:nvPr>
            <p:ph type="body" sz="half" idx="1"/>
          </p:nvPr>
        </p:nvSpPr>
        <p:spPr>
          <a:xfrm>
            <a:off x="533400" y="1066800"/>
            <a:ext cx="8305800" cy="2438400"/>
          </a:xfrm>
        </p:spPr>
        <p:txBody>
          <a:bodyPr/>
          <a:lstStyle/>
          <a:p>
            <a:pPr eaLnBrk="1" hangingPunct="1"/>
            <a:r>
              <a:rPr lang="en-US" altLang="en-US" sz="2800" b="1"/>
              <a:t>Individualism</a:t>
            </a:r>
            <a:r>
              <a:rPr lang="en-US" altLang="en-US" sz="2800"/>
              <a:t> is a term used to describe a moral, political, or social outlook that stresses human independence and the importance of individual self-reliance and liberty.</a:t>
            </a:r>
          </a:p>
        </p:txBody>
      </p:sp>
      <p:pic>
        <p:nvPicPr>
          <p:cNvPr id="20484" name="Picture 5" descr="istockphoto_717453_individualism_i">
            <a:extLst>
              <a:ext uri="{FF2B5EF4-FFF2-40B4-BE49-F238E27FC236}">
                <a16:creationId xmlns:a16="http://schemas.microsoft.com/office/drawing/2014/main" id="{8A34C68B-FA22-D70F-C07E-7F7FABDA2899}"/>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2971800"/>
            <a:ext cx="4418013" cy="294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174DD4E8-939C-8F20-893F-C2E733989C7F}"/>
              </a:ext>
            </a:extLst>
          </p:cNvPr>
          <p:cNvSpPr txBox="1">
            <a:spLocks noChangeArrowheads="1"/>
          </p:cNvSpPr>
          <p:nvPr/>
        </p:nvSpPr>
        <p:spPr bwMode="auto">
          <a:xfrm>
            <a:off x="838200" y="6000750"/>
            <a:ext cx="7305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Describe a way in which you are treated as an INDIVIDUAL.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5E713F5-A47B-02F9-018C-E990939C5D7D}"/>
              </a:ext>
            </a:extLst>
          </p:cNvPr>
          <p:cNvSpPr>
            <a:spLocks noGrp="1" noChangeArrowheads="1"/>
          </p:cNvSpPr>
          <p:nvPr>
            <p:ph type="title"/>
          </p:nvPr>
        </p:nvSpPr>
        <p:spPr/>
        <p:txBody>
          <a:bodyPr/>
          <a:lstStyle/>
          <a:p>
            <a:pPr algn="l" eaLnBrk="1" hangingPunct="1"/>
            <a:r>
              <a:rPr lang="en-US" altLang="en-US"/>
              <a:t>1.  Aristocracy</a:t>
            </a:r>
          </a:p>
        </p:txBody>
      </p:sp>
      <p:sp>
        <p:nvSpPr>
          <p:cNvPr id="3075" name="Rectangle 3">
            <a:extLst>
              <a:ext uri="{FF2B5EF4-FFF2-40B4-BE49-F238E27FC236}">
                <a16:creationId xmlns:a16="http://schemas.microsoft.com/office/drawing/2014/main" id="{7CDA37C6-04AA-61FD-CADF-5E9BBAE792BE}"/>
              </a:ext>
            </a:extLst>
          </p:cNvPr>
          <p:cNvSpPr>
            <a:spLocks noGrp="1" noChangeArrowheads="1"/>
          </p:cNvSpPr>
          <p:nvPr>
            <p:ph type="body" sz="half" idx="1"/>
          </p:nvPr>
        </p:nvSpPr>
        <p:spPr>
          <a:xfrm>
            <a:off x="500063" y="1600200"/>
            <a:ext cx="8153400" cy="1828800"/>
          </a:xfrm>
        </p:spPr>
        <p:txBody>
          <a:bodyPr/>
          <a:lstStyle/>
          <a:p>
            <a:pPr eaLnBrk="1" hangingPunct="1">
              <a:buFontTx/>
              <a:buNone/>
            </a:pPr>
            <a:r>
              <a:rPr lang="en-US" altLang="en-US" sz="2800"/>
              <a:t>	Government headed by a privileged minority from the “upper classes”.</a:t>
            </a:r>
          </a:p>
        </p:txBody>
      </p:sp>
      <p:pic>
        <p:nvPicPr>
          <p:cNvPr id="3076" name="Picture 5" descr="csl1863l">
            <a:extLst>
              <a:ext uri="{FF2B5EF4-FFF2-40B4-BE49-F238E27FC236}">
                <a16:creationId xmlns:a16="http://schemas.microsoft.com/office/drawing/2014/main" id="{EBB18EC4-9ED4-240C-8C98-0143810EEE2B}"/>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124200" y="3200400"/>
            <a:ext cx="2814638"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8" descr="GeriAristocrats">
            <a:extLst>
              <a:ext uri="{FF2B5EF4-FFF2-40B4-BE49-F238E27FC236}">
                <a16:creationId xmlns:a16="http://schemas.microsoft.com/office/drawing/2014/main" id="{B97DC1A4-5F88-FAF5-C243-0926B06B1434}"/>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04800" y="3124200"/>
            <a:ext cx="25400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11" descr="tang2">
            <a:extLst>
              <a:ext uri="{FF2B5EF4-FFF2-40B4-BE49-F238E27FC236}">
                <a16:creationId xmlns:a16="http://schemas.microsoft.com/office/drawing/2014/main" id="{11843F6E-417F-BF53-6A44-47B855952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38400"/>
            <a:ext cx="25701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3385D6B-1B2F-8E5E-189F-CCA6CB95D1DA}"/>
              </a:ext>
            </a:extLst>
          </p:cNvPr>
          <p:cNvSpPr txBox="1">
            <a:spLocks noChangeArrowheads="1"/>
          </p:cNvSpPr>
          <p:nvPr/>
        </p:nvSpPr>
        <p:spPr bwMode="auto">
          <a:xfrm>
            <a:off x="4953000" y="457200"/>
            <a:ext cx="4049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C00000"/>
                </a:solidFill>
              </a:rPr>
              <a:t>Name 3 people that you consider</a:t>
            </a:r>
          </a:p>
          <a:p>
            <a:pPr eaLnBrk="1" hangingPunct="1">
              <a:spcBef>
                <a:spcPct val="0"/>
              </a:spcBef>
              <a:buFontTx/>
              <a:buNone/>
            </a:pPr>
            <a:r>
              <a:rPr lang="en-US" altLang="en-US" sz="1800" b="1">
                <a:solidFill>
                  <a:srgbClr val="C00000"/>
                </a:solidFill>
              </a:rPr>
              <a:t>to be ARISTOCRATS in our society,</a:t>
            </a:r>
          </a:p>
          <a:p>
            <a:pPr eaLnBrk="1" hangingPunct="1">
              <a:spcBef>
                <a:spcPct val="0"/>
              </a:spcBef>
              <a:buFontTx/>
              <a:buNone/>
            </a:pPr>
            <a:r>
              <a:rPr lang="en-US" altLang="en-US" sz="1800" b="1">
                <a:solidFill>
                  <a:srgbClr val="C00000"/>
                </a:solidFill>
              </a:rPr>
              <a:t>and give a reason 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AA0BACA-2078-8F6D-EA2E-2BFBFF95A49D}"/>
              </a:ext>
            </a:extLst>
          </p:cNvPr>
          <p:cNvSpPr>
            <a:spLocks noGrp="1" noChangeArrowheads="1"/>
          </p:cNvSpPr>
          <p:nvPr>
            <p:ph type="title"/>
          </p:nvPr>
        </p:nvSpPr>
        <p:spPr>
          <a:xfrm>
            <a:off x="457200" y="76200"/>
            <a:ext cx="8229600" cy="1143000"/>
          </a:xfrm>
        </p:spPr>
        <p:txBody>
          <a:bodyPr/>
          <a:lstStyle/>
          <a:p>
            <a:pPr eaLnBrk="1" hangingPunct="1"/>
            <a:r>
              <a:rPr lang="en-US" altLang="en-US" sz="3600"/>
              <a:t>15.  Pardon</a:t>
            </a:r>
          </a:p>
        </p:txBody>
      </p:sp>
      <p:sp>
        <p:nvSpPr>
          <p:cNvPr id="21507" name="Rectangle 3">
            <a:extLst>
              <a:ext uri="{FF2B5EF4-FFF2-40B4-BE49-F238E27FC236}">
                <a16:creationId xmlns:a16="http://schemas.microsoft.com/office/drawing/2014/main" id="{C8014AB0-B8FF-D243-3FD1-A953236D4EED}"/>
              </a:ext>
            </a:extLst>
          </p:cNvPr>
          <p:cNvSpPr>
            <a:spLocks noGrp="1" noChangeArrowheads="1"/>
          </p:cNvSpPr>
          <p:nvPr>
            <p:ph type="body" sz="half" idx="1"/>
          </p:nvPr>
        </p:nvSpPr>
        <p:spPr>
          <a:xfrm>
            <a:off x="457200" y="914400"/>
            <a:ext cx="8153400" cy="1981200"/>
          </a:xfrm>
        </p:spPr>
        <p:txBody>
          <a:bodyPr/>
          <a:lstStyle/>
          <a:p>
            <a:pPr eaLnBrk="1" hangingPunct="1"/>
            <a:r>
              <a:rPr lang="en-US" altLang="en-US" sz="2800"/>
              <a:t>A </a:t>
            </a:r>
            <a:r>
              <a:rPr lang="en-US" altLang="en-US" sz="2800" b="1"/>
              <a:t>pardon</a:t>
            </a:r>
            <a:r>
              <a:rPr lang="en-US" altLang="en-US" sz="2800"/>
              <a:t> is the forgiveness of a crime and the penalty associated with it. It is granted by a sovereign power, such as a monarch or chief of state or a competent church authority. </a:t>
            </a:r>
          </a:p>
        </p:txBody>
      </p:sp>
      <p:pic>
        <p:nvPicPr>
          <p:cNvPr id="21508" name="Picture 5" descr="pardon3">
            <a:extLst>
              <a:ext uri="{FF2B5EF4-FFF2-40B4-BE49-F238E27FC236}">
                <a16:creationId xmlns:a16="http://schemas.microsoft.com/office/drawing/2014/main" id="{3978E9B0-3D65-7136-4B74-C74E6EFA39FE}"/>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05000" y="2819400"/>
            <a:ext cx="2684463"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8" descr="mferguson-pardon-1">
            <a:extLst>
              <a:ext uri="{FF2B5EF4-FFF2-40B4-BE49-F238E27FC236}">
                <a16:creationId xmlns:a16="http://schemas.microsoft.com/office/drawing/2014/main" id="{FA81CADF-E1D1-499C-67DB-BCE500C3DA9E}"/>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81600" y="2819400"/>
            <a:ext cx="18542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C0ED2E46-F4E0-F267-6C21-7090367E1FCA}"/>
              </a:ext>
            </a:extLst>
          </p:cNvPr>
          <p:cNvSpPr txBox="1">
            <a:spLocks noChangeArrowheads="1"/>
          </p:cNvSpPr>
          <p:nvPr/>
        </p:nvSpPr>
        <p:spPr bwMode="auto">
          <a:xfrm>
            <a:off x="152400" y="6019800"/>
            <a:ext cx="891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When does a PRESIDENT or GOVERNOR usually give a pardon? Why?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EFF26A5-ED80-53B0-F197-B838A64E08B4}"/>
              </a:ext>
            </a:extLst>
          </p:cNvPr>
          <p:cNvSpPr>
            <a:spLocks noGrp="1" noChangeArrowheads="1"/>
          </p:cNvSpPr>
          <p:nvPr>
            <p:ph type="title"/>
          </p:nvPr>
        </p:nvSpPr>
        <p:spPr>
          <a:xfrm>
            <a:off x="457200" y="152400"/>
            <a:ext cx="8229600" cy="1143000"/>
          </a:xfrm>
        </p:spPr>
        <p:txBody>
          <a:bodyPr/>
          <a:lstStyle/>
          <a:p>
            <a:pPr eaLnBrk="1" hangingPunct="1"/>
            <a:r>
              <a:rPr lang="en-US" altLang="en-US" sz="3600"/>
              <a:t>16.  Common Law</a:t>
            </a:r>
          </a:p>
        </p:txBody>
      </p:sp>
      <p:sp>
        <p:nvSpPr>
          <p:cNvPr id="22531" name="Rectangle 3">
            <a:extLst>
              <a:ext uri="{FF2B5EF4-FFF2-40B4-BE49-F238E27FC236}">
                <a16:creationId xmlns:a16="http://schemas.microsoft.com/office/drawing/2014/main" id="{A43CF8DF-D31C-6B74-A4DD-832B2D6DA633}"/>
              </a:ext>
            </a:extLst>
          </p:cNvPr>
          <p:cNvSpPr>
            <a:spLocks noGrp="1" noChangeArrowheads="1"/>
          </p:cNvSpPr>
          <p:nvPr>
            <p:ph type="body" idx="1"/>
          </p:nvPr>
        </p:nvSpPr>
        <p:spPr>
          <a:xfrm>
            <a:off x="457200" y="1143000"/>
            <a:ext cx="8229600" cy="4525963"/>
          </a:xfrm>
        </p:spPr>
        <p:txBody>
          <a:bodyPr/>
          <a:lstStyle/>
          <a:p>
            <a:pPr eaLnBrk="1" hangingPunct="1">
              <a:buFontTx/>
              <a:buNone/>
            </a:pPr>
            <a:r>
              <a:rPr lang="en-US" altLang="en-US"/>
              <a:t>   In </a:t>
            </a:r>
            <a:r>
              <a:rPr lang="en-US" altLang="en-US" b="1"/>
              <a:t>common law</a:t>
            </a:r>
            <a:r>
              <a:rPr lang="en-US" altLang="en-US"/>
              <a:t> legal systems, the law is created and/or refined by judges: a decision in the case currently pending depends on decisions in previous cases and affects the law to be applied in future cases. When there is no authoritative statement of the law, common law judges have the authority and duty to "make" law by creating precedent. </a:t>
            </a:r>
          </a:p>
        </p:txBody>
      </p:sp>
      <p:sp>
        <p:nvSpPr>
          <p:cNvPr id="2" name="TextBox 1">
            <a:extLst>
              <a:ext uri="{FF2B5EF4-FFF2-40B4-BE49-F238E27FC236}">
                <a16:creationId xmlns:a16="http://schemas.microsoft.com/office/drawing/2014/main" id="{B2ECACC7-29A2-DBB7-3EBC-C0F7538E4AE4}"/>
              </a:ext>
            </a:extLst>
          </p:cNvPr>
          <p:cNvSpPr txBox="1">
            <a:spLocks noChangeArrowheads="1"/>
          </p:cNvSpPr>
          <p:nvPr/>
        </p:nvSpPr>
        <p:spPr bwMode="auto">
          <a:xfrm>
            <a:off x="447675" y="5867400"/>
            <a:ext cx="827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Which is the ultimate COURT OF LAST RESORT in the U.S. 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316B67C-52D3-F387-8864-1057C1667EDF}"/>
              </a:ext>
            </a:extLst>
          </p:cNvPr>
          <p:cNvSpPr>
            <a:spLocks noGrp="1" noChangeArrowheads="1"/>
          </p:cNvSpPr>
          <p:nvPr>
            <p:ph type="title"/>
          </p:nvPr>
        </p:nvSpPr>
        <p:spPr>
          <a:xfrm>
            <a:off x="457200" y="0"/>
            <a:ext cx="8229600" cy="1143000"/>
          </a:xfrm>
        </p:spPr>
        <p:txBody>
          <a:bodyPr/>
          <a:lstStyle/>
          <a:p>
            <a:pPr eaLnBrk="1" hangingPunct="1"/>
            <a:r>
              <a:rPr lang="en-US" altLang="en-US" sz="3600"/>
              <a:t>17.  Juries</a:t>
            </a:r>
          </a:p>
        </p:txBody>
      </p:sp>
      <p:sp>
        <p:nvSpPr>
          <p:cNvPr id="23555" name="Rectangle 3">
            <a:extLst>
              <a:ext uri="{FF2B5EF4-FFF2-40B4-BE49-F238E27FC236}">
                <a16:creationId xmlns:a16="http://schemas.microsoft.com/office/drawing/2014/main" id="{7989DB50-9C7C-0CFF-9575-B5FA6934E5FF}"/>
              </a:ext>
            </a:extLst>
          </p:cNvPr>
          <p:cNvSpPr>
            <a:spLocks noGrp="1" noChangeArrowheads="1"/>
          </p:cNvSpPr>
          <p:nvPr>
            <p:ph type="body" sz="half" idx="1"/>
          </p:nvPr>
        </p:nvSpPr>
        <p:spPr>
          <a:xfrm>
            <a:off x="457200" y="838200"/>
            <a:ext cx="8458200" cy="2667000"/>
          </a:xfrm>
        </p:spPr>
        <p:txBody>
          <a:bodyPr/>
          <a:lstStyle/>
          <a:p>
            <a:pPr eaLnBrk="1" hangingPunct="1"/>
            <a:r>
              <a:rPr lang="en-US" altLang="en-US" sz="2800"/>
              <a:t>The concept of a modern jury trial stems back at least to Magna Carta, which gave English nobles and freemen the right to be tried by a panel of their peers, rather than by summary judgment of the king or other official who often had the utter power to impose his own arbitrary judgment. </a:t>
            </a:r>
          </a:p>
        </p:txBody>
      </p:sp>
      <p:pic>
        <p:nvPicPr>
          <p:cNvPr id="23556" name="Picture 5" descr="JuryBox">
            <a:extLst>
              <a:ext uri="{FF2B5EF4-FFF2-40B4-BE49-F238E27FC236}">
                <a16:creationId xmlns:a16="http://schemas.microsoft.com/office/drawing/2014/main" id="{D146BD6E-4B58-DAAB-4DD2-67AE1DF89C4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14600" y="3581400"/>
            <a:ext cx="4598988" cy="297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C78639D1-87DF-29C6-639B-5FA92E686465}"/>
              </a:ext>
            </a:extLst>
          </p:cNvPr>
          <p:cNvSpPr txBox="1">
            <a:spLocks noChangeArrowheads="1"/>
          </p:cNvSpPr>
          <p:nvPr/>
        </p:nvSpPr>
        <p:spPr bwMode="auto">
          <a:xfrm rot="-1247258">
            <a:off x="236538" y="4100513"/>
            <a:ext cx="23050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Who are entitled</a:t>
            </a:r>
          </a:p>
          <a:p>
            <a:pPr eaLnBrk="1" hangingPunct="1">
              <a:spcBef>
                <a:spcPct val="0"/>
              </a:spcBef>
              <a:buFontTx/>
              <a:buNone/>
            </a:pPr>
            <a:r>
              <a:rPr lang="en-US" altLang="en-US" sz="2000" b="1">
                <a:solidFill>
                  <a:srgbClr val="C00000"/>
                </a:solidFill>
              </a:rPr>
              <a:t>to become </a:t>
            </a:r>
          </a:p>
          <a:p>
            <a:pPr eaLnBrk="1" hangingPunct="1">
              <a:spcBef>
                <a:spcPct val="0"/>
              </a:spcBef>
              <a:buFontTx/>
              <a:buNone/>
            </a:pPr>
            <a:r>
              <a:rPr lang="en-US" altLang="en-US" sz="2000" b="1">
                <a:solidFill>
                  <a:srgbClr val="C00000"/>
                </a:solidFill>
              </a:rPr>
              <a:t>Jurors in the U.S.</a:t>
            </a:r>
          </a:p>
          <a:p>
            <a:pPr eaLnBrk="1" hangingPunct="1">
              <a:spcBef>
                <a:spcPct val="0"/>
              </a:spcBef>
              <a:buFontTx/>
              <a:buNone/>
            </a:pPr>
            <a:r>
              <a:rPr lang="en-US" altLang="en-US" sz="2000" b="1">
                <a:solidFill>
                  <a:srgbClr val="C00000"/>
                </a:solidFill>
              </a:rPr>
              <a:t>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F0E0753-D59A-83A2-16BC-FA90F0EC6355}"/>
              </a:ext>
            </a:extLst>
          </p:cNvPr>
          <p:cNvSpPr>
            <a:spLocks noGrp="1" noChangeArrowheads="1"/>
          </p:cNvSpPr>
          <p:nvPr>
            <p:ph type="title"/>
          </p:nvPr>
        </p:nvSpPr>
        <p:spPr>
          <a:xfrm>
            <a:off x="457200" y="-76200"/>
            <a:ext cx="8229600" cy="1143000"/>
          </a:xfrm>
        </p:spPr>
        <p:txBody>
          <a:bodyPr/>
          <a:lstStyle/>
          <a:p>
            <a:pPr eaLnBrk="1" hangingPunct="1"/>
            <a:r>
              <a:rPr lang="en-US" altLang="en-US" sz="3600"/>
              <a:t>18.  Magna Carta</a:t>
            </a:r>
          </a:p>
        </p:txBody>
      </p:sp>
      <p:sp>
        <p:nvSpPr>
          <p:cNvPr id="24579" name="Rectangle 4">
            <a:extLst>
              <a:ext uri="{FF2B5EF4-FFF2-40B4-BE49-F238E27FC236}">
                <a16:creationId xmlns:a16="http://schemas.microsoft.com/office/drawing/2014/main" id="{46D395E0-C251-48C2-F19D-DB24BE252813}"/>
              </a:ext>
            </a:extLst>
          </p:cNvPr>
          <p:cNvSpPr>
            <a:spLocks noGrp="1" noChangeArrowheads="1"/>
          </p:cNvSpPr>
          <p:nvPr>
            <p:ph type="body" sz="half" idx="1"/>
          </p:nvPr>
        </p:nvSpPr>
        <p:spPr>
          <a:xfrm>
            <a:off x="609600" y="838200"/>
            <a:ext cx="8229600" cy="3048000"/>
          </a:xfrm>
        </p:spPr>
        <p:txBody>
          <a:bodyPr/>
          <a:lstStyle/>
          <a:p>
            <a:pPr eaLnBrk="1" hangingPunct="1">
              <a:buFontTx/>
              <a:buNone/>
            </a:pPr>
            <a:r>
              <a:rPr lang="en-US" altLang="en-US" sz="2800" b="1"/>
              <a:t>   Magna Carta</a:t>
            </a:r>
            <a:r>
              <a:rPr lang="en-US" altLang="en-US" sz="2800"/>
              <a:t> (Latin for "Great Charter", literally "Great Paper"), also called </a:t>
            </a:r>
            <a:r>
              <a:rPr lang="en-US" altLang="en-US" sz="2800" b="1"/>
              <a:t>Magna Carta Libertatum</a:t>
            </a:r>
            <a:r>
              <a:rPr lang="en-US" altLang="en-US" sz="2800"/>
              <a:t> ("Great Charter of Freedoms"), is an English charter originally issued in 1215. Magna Carta was the most significant early influence on the extensive historical process that led to the rule of constitutional law today. </a:t>
            </a:r>
          </a:p>
        </p:txBody>
      </p:sp>
      <p:pic>
        <p:nvPicPr>
          <p:cNvPr id="24580" name="Picture 6" descr="Info_Magna_Carta_6">
            <a:extLst>
              <a:ext uri="{FF2B5EF4-FFF2-40B4-BE49-F238E27FC236}">
                <a16:creationId xmlns:a16="http://schemas.microsoft.com/office/drawing/2014/main" id="{553A3D1C-7C9C-4283-0162-2EA08FD10180}"/>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52800" y="3962400"/>
            <a:ext cx="2659063"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64485E89-09AB-9D21-705C-E802AC196989}"/>
              </a:ext>
            </a:extLst>
          </p:cNvPr>
          <p:cNvSpPr txBox="1">
            <a:spLocks noChangeArrowheads="1"/>
          </p:cNvSpPr>
          <p:nvPr/>
        </p:nvSpPr>
        <p:spPr bwMode="auto">
          <a:xfrm>
            <a:off x="457200" y="4343400"/>
            <a:ext cx="26622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Did the Magna Carta</a:t>
            </a:r>
          </a:p>
          <a:p>
            <a:pPr eaLnBrk="1" hangingPunct="1">
              <a:spcBef>
                <a:spcPct val="0"/>
              </a:spcBef>
              <a:buFontTx/>
              <a:buNone/>
            </a:pPr>
            <a:r>
              <a:rPr lang="en-US" altLang="en-US" sz="2000" b="1">
                <a:solidFill>
                  <a:srgbClr val="C00000"/>
                </a:solidFill>
              </a:rPr>
              <a:t>apply to all people</a:t>
            </a:r>
          </a:p>
          <a:p>
            <a:pPr eaLnBrk="1" hangingPunct="1">
              <a:spcBef>
                <a:spcPct val="0"/>
              </a:spcBef>
              <a:buFontTx/>
              <a:buNone/>
            </a:pPr>
            <a:r>
              <a:rPr lang="en-US" altLang="en-US" sz="2000" b="1">
                <a:solidFill>
                  <a:srgbClr val="C00000"/>
                </a:solidFill>
              </a:rPr>
              <a:t>in England, or just</a:t>
            </a:r>
          </a:p>
          <a:p>
            <a:pPr eaLnBrk="1" hangingPunct="1">
              <a:spcBef>
                <a:spcPct val="0"/>
              </a:spcBef>
              <a:buFontTx/>
              <a:buNone/>
            </a:pPr>
            <a:r>
              <a:rPr lang="en-US" altLang="en-US" sz="2000" b="1">
                <a:solidFill>
                  <a:srgbClr val="C00000"/>
                </a:solidFill>
              </a:rPr>
              <a:t>some?  Who did it</a:t>
            </a:r>
          </a:p>
          <a:p>
            <a:pPr eaLnBrk="1" hangingPunct="1">
              <a:spcBef>
                <a:spcPct val="0"/>
              </a:spcBef>
              <a:buFontTx/>
              <a:buNone/>
            </a:pPr>
            <a:r>
              <a:rPr lang="en-US" altLang="en-US" sz="2000" b="1">
                <a:solidFill>
                  <a:srgbClr val="C00000"/>
                </a:solidFill>
              </a:rPr>
              <a:t>cover?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74B41FC-5BD6-CE2C-A1C8-DD0192BBEFB7}"/>
              </a:ext>
            </a:extLst>
          </p:cNvPr>
          <p:cNvSpPr>
            <a:spLocks noGrp="1" noChangeArrowheads="1"/>
          </p:cNvSpPr>
          <p:nvPr>
            <p:ph type="title"/>
          </p:nvPr>
        </p:nvSpPr>
        <p:spPr>
          <a:xfrm>
            <a:off x="457200" y="381000"/>
            <a:ext cx="8229600" cy="1143000"/>
          </a:xfrm>
        </p:spPr>
        <p:txBody>
          <a:bodyPr/>
          <a:lstStyle/>
          <a:p>
            <a:pPr eaLnBrk="1" hangingPunct="1"/>
            <a:r>
              <a:rPr lang="en-US" altLang="en-US" sz="3600"/>
              <a:t>19.  Due Process</a:t>
            </a:r>
          </a:p>
        </p:txBody>
      </p:sp>
      <p:sp>
        <p:nvSpPr>
          <p:cNvPr id="25603" name="Rectangle 3">
            <a:extLst>
              <a:ext uri="{FF2B5EF4-FFF2-40B4-BE49-F238E27FC236}">
                <a16:creationId xmlns:a16="http://schemas.microsoft.com/office/drawing/2014/main" id="{FE880A30-A929-760C-2972-2BA8F6902020}"/>
              </a:ext>
            </a:extLst>
          </p:cNvPr>
          <p:cNvSpPr>
            <a:spLocks noGrp="1" noChangeArrowheads="1"/>
          </p:cNvSpPr>
          <p:nvPr>
            <p:ph type="body" idx="1"/>
          </p:nvPr>
        </p:nvSpPr>
        <p:spPr>
          <a:xfrm>
            <a:off x="457200" y="1447800"/>
            <a:ext cx="8229600" cy="3657600"/>
          </a:xfrm>
        </p:spPr>
        <p:txBody>
          <a:bodyPr/>
          <a:lstStyle/>
          <a:p>
            <a:pPr eaLnBrk="1" hangingPunct="1">
              <a:buFontTx/>
              <a:buNone/>
            </a:pPr>
            <a:r>
              <a:rPr lang="en-US" altLang="en-US"/>
              <a:t>   In United States Law, adopted from English Law, </a:t>
            </a:r>
            <a:r>
              <a:rPr lang="en-US" altLang="en-US" b="1"/>
              <a:t>due process of law</a:t>
            </a:r>
            <a:r>
              <a:rPr lang="en-US" altLang="en-US"/>
              <a:t> is the principle that the government must respect all of a person's legal rights instead of just some or most of those legal rights when the government deprives a person of life, liberty, or property. </a:t>
            </a:r>
          </a:p>
        </p:txBody>
      </p:sp>
      <p:sp>
        <p:nvSpPr>
          <p:cNvPr id="25604" name="TextBox 1">
            <a:extLst>
              <a:ext uri="{FF2B5EF4-FFF2-40B4-BE49-F238E27FC236}">
                <a16:creationId xmlns:a16="http://schemas.microsoft.com/office/drawing/2014/main" id="{4BEC5267-918B-21FD-9B7C-373734128DE3}"/>
              </a:ext>
            </a:extLst>
          </p:cNvPr>
          <p:cNvSpPr txBox="1">
            <a:spLocks noChangeArrowheads="1"/>
          </p:cNvSpPr>
          <p:nvPr/>
        </p:nvSpPr>
        <p:spPr bwMode="auto">
          <a:xfrm>
            <a:off x="457200" y="5181600"/>
            <a:ext cx="813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00000"/>
                </a:solidFill>
              </a:rPr>
              <a:t>What is the first step in DUE PROCESS when a person</a:t>
            </a:r>
          </a:p>
          <a:p>
            <a:pPr eaLnBrk="1" hangingPunct="1">
              <a:spcBef>
                <a:spcPct val="0"/>
              </a:spcBef>
              <a:buFontTx/>
              <a:buNone/>
            </a:pPr>
            <a:r>
              <a:rPr lang="en-US" altLang="en-US" sz="2400" b="1">
                <a:solidFill>
                  <a:srgbClr val="C00000"/>
                </a:solidFill>
              </a:rPr>
              <a:t>is arrested in the United States?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69BEC24-6762-C44E-4BB6-EAC2B9E99C48}"/>
              </a:ext>
            </a:extLst>
          </p:cNvPr>
          <p:cNvSpPr>
            <a:spLocks noGrp="1" noChangeArrowheads="1"/>
          </p:cNvSpPr>
          <p:nvPr>
            <p:ph type="title"/>
          </p:nvPr>
        </p:nvSpPr>
        <p:spPr/>
        <p:txBody>
          <a:bodyPr/>
          <a:lstStyle/>
          <a:p>
            <a:pPr eaLnBrk="1" hangingPunct="1"/>
            <a:r>
              <a:rPr lang="en-US" altLang="en-US"/>
              <a:t>20. Contract</a:t>
            </a:r>
          </a:p>
        </p:txBody>
      </p:sp>
      <p:sp>
        <p:nvSpPr>
          <p:cNvPr id="26627" name="Rectangle 3">
            <a:extLst>
              <a:ext uri="{FF2B5EF4-FFF2-40B4-BE49-F238E27FC236}">
                <a16:creationId xmlns:a16="http://schemas.microsoft.com/office/drawing/2014/main" id="{C7D8E52C-66B0-D15A-2BEF-99993B3DEA31}"/>
              </a:ext>
            </a:extLst>
          </p:cNvPr>
          <p:cNvSpPr>
            <a:spLocks noGrp="1" noChangeArrowheads="1"/>
          </p:cNvSpPr>
          <p:nvPr>
            <p:ph type="body" sz="half" idx="1"/>
          </p:nvPr>
        </p:nvSpPr>
        <p:spPr>
          <a:xfrm>
            <a:off x="457200" y="1600200"/>
            <a:ext cx="8077200" cy="2362200"/>
          </a:xfrm>
        </p:spPr>
        <p:txBody>
          <a:bodyPr/>
          <a:lstStyle/>
          <a:p>
            <a:pPr eaLnBrk="1" hangingPunct="1">
              <a:buFontTx/>
              <a:buNone/>
            </a:pPr>
            <a:r>
              <a:rPr lang="en-US" altLang="en-US" sz="2800"/>
              <a:t>   A </a:t>
            </a:r>
            <a:r>
              <a:rPr lang="en-US" altLang="en-US" sz="2800" b="1"/>
              <a:t>contract</a:t>
            </a:r>
            <a:r>
              <a:rPr lang="en-US" altLang="en-US" sz="2800"/>
              <a:t> is a legally binding exchange of promises or agreement between parties that the law will enforce. It is believed that the law is a contract between individuals and the government.</a:t>
            </a:r>
          </a:p>
        </p:txBody>
      </p:sp>
      <p:pic>
        <p:nvPicPr>
          <p:cNvPr id="26628" name="Picture 5" descr="Volume2-Contract-Sample">
            <a:extLst>
              <a:ext uri="{FF2B5EF4-FFF2-40B4-BE49-F238E27FC236}">
                <a16:creationId xmlns:a16="http://schemas.microsoft.com/office/drawing/2014/main" id="{D51220FA-B271-5BD0-5202-CC70A04085D6}"/>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67138" y="3657600"/>
            <a:ext cx="2636837"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D5CDDBFC-9D16-0EDF-8B80-9BACC986DBC2}"/>
              </a:ext>
            </a:extLst>
          </p:cNvPr>
          <p:cNvSpPr txBox="1">
            <a:spLocks noChangeArrowheads="1"/>
          </p:cNvSpPr>
          <p:nvPr/>
        </p:nvSpPr>
        <p:spPr bwMode="auto">
          <a:xfrm>
            <a:off x="381000" y="4114800"/>
            <a:ext cx="3548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solidFill>
                  <a:srgbClr val="C00000"/>
                </a:solidFill>
              </a:rPr>
              <a:t>In the United States who </a:t>
            </a:r>
          </a:p>
          <a:p>
            <a:pPr eaLnBrk="1" hangingPunct="1">
              <a:spcBef>
                <a:spcPct val="0"/>
              </a:spcBef>
              <a:buFontTx/>
              <a:buNone/>
            </a:pPr>
            <a:r>
              <a:rPr lang="en-US" altLang="en-US" sz="2200" b="1">
                <a:solidFill>
                  <a:srgbClr val="C00000"/>
                </a:solidFill>
              </a:rPr>
              <a:t>IS NOT allowed to make</a:t>
            </a:r>
          </a:p>
          <a:p>
            <a:pPr eaLnBrk="1" hangingPunct="1">
              <a:spcBef>
                <a:spcPct val="0"/>
              </a:spcBef>
              <a:buFontTx/>
              <a:buNone/>
            </a:pPr>
            <a:r>
              <a:rPr lang="en-US" altLang="en-US" sz="2200" b="1">
                <a:solidFill>
                  <a:srgbClr val="C00000"/>
                </a:solidFill>
              </a:rPr>
              <a:t>CONTRACTS?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2B8D105-D1A9-885C-DF60-AEECE6315BEA}"/>
              </a:ext>
            </a:extLst>
          </p:cNvPr>
          <p:cNvSpPr>
            <a:spLocks noGrp="1" noChangeArrowheads="1"/>
          </p:cNvSpPr>
          <p:nvPr>
            <p:ph type="title"/>
          </p:nvPr>
        </p:nvSpPr>
        <p:spPr>
          <a:xfrm>
            <a:off x="457200" y="0"/>
            <a:ext cx="8229600" cy="1143000"/>
          </a:xfrm>
        </p:spPr>
        <p:txBody>
          <a:bodyPr/>
          <a:lstStyle/>
          <a:p>
            <a:pPr eaLnBrk="1" hangingPunct="1"/>
            <a:r>
              <a:rPr lang="en-US" altLang="en-US"/>
              <a:t>21.  Tax</a:t>
            </a:r>
          </a:p>
        </p:txBody>
      </p:sp>
      <p:sp>
        <p:nvSpPr>
          <p:cNvPr id="27651" name="Rectangle 3">
            <a:extLst>
              <a:ext uri="{FF2B5EF4-FFF2-40B4-BE49-F238E27FC236}">
                <a16:creationId xmlns:a16="http://schemas.microsoft.com/office/drawing/2014/main" id="{536ED11E-04BD-D3F0-5983-63AE376EBAAA}"/>
              </a:ext>
            </a:extLst>
          </p:cNvPr>
          <p:cNvSpPr>
            <a:spLocks noGrp="1" noChangeArrowheads="1"/>
          </p:cNvSpPr>
          <p:nvPr>
            <p:ph type="body" sz="half" idx="1"/>
          </p:nvPr>
        </p:nvSpPr>
        <p:spPr>
          <a:xfrm>
            <a:off x="381000" y="990600"/>
            <a:ext cx="8229600" cy="1981200"/>
          </a:xfrm>
        </p:spPr>
        <p:txBody>
          <a:bodyPr/>
          <a:lstStyle/>
          <a:p>
            <a:pPr eaLnBrk="1" hangingPunct="1">
              <a:buFontTx/>
              <a:buNone/>
            </a:pPr>
            <a:r>
              <a:rPr lang="en-US" altLang="en-US" sz="2800"/>
              <a:t>   A tax is a financial charge paid by citizens for the maintenance of the government.  How </a:t>
            </a:r>
            <a:r>
              <a:rPr lang="en-US" altLang="en-US" sz="2800" i="1"/>
              <a:t>fairly</a:t>
            </a:r>
            <a:r>
              <a:rPr lang="en-US" altLang="en-US" sz="2800"/>
              <a:t> that tax is charged, and </a:t>
            </a:r>
            <a:r>
              <a:rPr lang="en-US" altLang="en-US" sz="2800" i="1"/>
              <a:t>where </a:t>
            </a:r>
            <a:r>
              <a:rPr lang="en-US" altLang="en-US" sz="2800"/>
              <a:t>the taxes go to is a constant issue in modern society.</a:t>
            </a:r>
          </a:p>
        </p:txBody>
      </p:sp>
      <p:pic>
        <p:nvPicPr>
          <p:cNvPr id="27652" name="Picture 5" descr="tax20man">
            <a:extLst>
              <a:ext uri="{FF2B5EF4-FFF2-40B4-BE49-F238E27FC236}">
                <a16:creationId xmlns:a16="http://schemas.microsoft.com/office/drawing/2014/main" id="{18F7DBCA-E205-D2EE-781C-34CDCCE47143}"/>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895600" y="3124200"/>
            <a:ext cx="2989263"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6D3BAD4E-0B8A-CD80-D704-305D13999DBD}"/>
              </a:ext>
            </a:extLst>
          </p:cNvPr>
          <p:cNvSpPr txBox="1">
            <a:spLocks noChangeArrowheads="1"/>
          </p:cNvSpPr>
          <p:nvPr/>
        </p:nvSpPr>
        <p:spPr bwMode="auto">
          <a:xfrm>
            <a:off x="5562600" y="3962400"/>
            <a:ext cx="31130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solidFill>
                  <a:srgbClr val="C00000"/>
                </a:solidFill>
              </a:rPr>
              <a:t>In our society, which</a:t>
            </a:r>
          </a:p>
          <a:p>
            <a:pPr eaLnBrk="1" hangingPunct="1">
              <a:spcBef>
                <a:spcPct val="0"/>
              </a:spcBef>
              <a:buFontTx/>
              <a:buNone/>
            </a:pPr>
            <a:r>
              <a:rPr lang="en-US" altLang="en-US" sz="2200" b="1">
                <a:solidFill>
                  <a:srgbClr val="C00000"/>
                </a:solidFill>
              </a:rPr>
              <a:t>TAXES do minors pay</a:t>
            </a:r>
          </a:p>
          <a:p>
            <a:pPr eaLnBrk="1" hangingPunct="1">
              <a:spcBef>
                <a:spcPct val="0"/>
              </a:spcBef>
              <a:buFontTx/>
              <a:buNone/>
            </a:pPr>
            <a:r>
              <a:rPr lang="en-US" altLang="en-US" sz="2200" b="1">
                <a:solidFill>
                  <a:srgbClr val="C00000"/>
                </a:solidFill>
              </a:rPr>
              <a:t>directly?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36F0157-3E3D-8C33-CBD5-D83066C384E8}"/>
              </a:ext>
            </a:extLst>
          </p:cNvPr>
          <p:cNvSpPr>
            <a:spLocks noGrp="1" noChangeArrowheads="1"/>
          </p:cNvSpPr>
          <p:nvPr>
            <p:ph type="title"/>
          </p:nvPr>
        </p:nvSpPr>
        <p:spPr>
          <a:xfrm>
            <a:off x="457200" y="0"/>
            <a:ext cx="8229600" cy="1143000"/>
          </a:xfrm>
        </p:spPr>
        <p:txBody>
          <a:bodyPr/>
          <a:lstStyle/>
          <a:p>
            <a:pPr eaLnBrk="1" hangingPunct="1"/>
            <a:r>
              <a:rPr lang="en-US" altLang="en-US"/>
              <a:t>22.  Divine Right</a:t>
            </a:r>
          </a:p>
        </p:txBody>
      </p:sp>
      <p:sp>
        <p:nvSpPr>
          <p:cNvPr id="28675" name="Rectangle 3">
            <a:extLst>
              <a:ext uri="{FF2B5EF4-FFF2-40B4-BE49-F238E27FC236}">
                <a16:creationId xmlns:a16="http://schemas.microsoft.com/office/drawing/2014/main" id="{46959126-BB51-FEC9-EAF1-B00DB9176C16}"/>
              </a:ext>
            </a:extLst>
          </p:cNvPr>
          <p:cNvSpPr>
            <a:spLocks noGrp="1" noChangeArrowheads="1"/>
          </p:cNvSpPr>
          <p:nvPr>
            <p:ph type="body" sz="half" idx="1"/>
          </p:nvPr>
        </p:nvSpPr>
        <p:spPr>
          <a:xfrm>
            <a:off x="457200" y="990600"/>
            <a:ext cx="7924800" cy="2895600"/>
          </a:xfrm>
        </p:spPr>
        <p:txBody>
          <a:bodyPr/>
          <a:lstStyle/>
          <a:p>
            <a:pPr eaLnBrk="1" hangingPunct="1">
              <a:buFontTx/>
              <a:buNone/>
            </a:pPr>
            <a:r>
              <a:rPr lang="en-US" altLang="en-US" sz="2800"/>
              <a:t>   The </a:t>
            </a:r>
            <a:r>
              <a:rPr lang="en-US" altLang="en-US" sz="2800" b="1"/>
              <a:t>Divine Right of Kings</a:t>
            </a:r>
            <a:r>
              <a:rPr lang="en-US" altLang="en-US" sz="2800"/>
              <a:t> is a political and religious doctrine of political absolutism. It teaches that a monarch owes his rule to the will of God, and is not responsible to anyone else in society.</a:t>
            </a:r>
          </a:p>
          <a:p>
            <a:pPr eaLnBrk="1" hangingPunct="1">
              <a:buFontTx/>
              <a:buNone/>
            </a:pPr>
            <a:r>
              <a:rPr lang="en-US" altLang="en-US" sz="2800" i="1"/>
              <a:t>            </a:t>
            </a:r>
            <a:r>
              <a:rPr lang="en-US" altLang="en-US" sz="2800" b="1" i="1"/>
              <a:t>Chosen by God and Backed by God</a:t>
            </a:r>
          </a:p>
        </p:txBody>
      </p:sp>
      <p:pic>
        <p:nvPicPr>
          <p:cNvPr id="28676" name="Picture 5" descr="pharaon2">
            <a:extLst>
              <a:ext uri="{FF2B5EF4-FFF2-40B4-BE49-F238E27FC236}">
                <a16:creationId xmlns:a16="http://schemas.microsoft.com/office/drawing/2014/main" id="{43AE0371-49FC-0B2E-7B62-D8180958ED6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35350" y="3810000"/>
            <a:ext cx="27432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46A6F04D-C238-AADD-C798-0F04232478B9}"/>
              </a:ext>
            </a:extLst>
          </p:cNvPr>
          <p:cNvSpPr txBox="1">
            <a:spLocks noChangeArrowheads="1"/>
          </p:cNvSpPr>
          <p:nvPr/>
        </p:nvSpPr>
        <p:spPr bwMode="auto">
          <a:xfrm>
            <a:off x="228600" y="4343400"/>
            <a:ext cx="3216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solidFill>
                  <a:srgbClr val="C00000"/>
                </a:solidFill>
              </a:rPr>
              <a:t>How is DIVINE RIGHT</a:t>
            </a:r>
          </a:p>
          <a:p>
            <a:pPr eaLnBrk="1" hangingPunct="1">
              <a:spcBef>
                <a:spcPct val="0"/>
              </a:spcBef>
              <a:buFontTx/>
              <a:buNone/>
            </a:pPr>
            <a:r>
              <a:rPr lang="en-US" altLang="en-US" sz="2200" b="1">
                <a:solidFill>
                  <a:srgbClr val="C00000"/>
                </a:solidFill>
              </a:rPr>
              <a:t>proven by a monarch?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7E84FEF-E8C6-62F4-DB87-170C66894CB1}"/>
              </a:ext>
            </a:extLst>
          </p:cNvPr>
          <p:cNvSpPr>
            <a:spLocks noGrp="1" noChangeArrowheads="1"/>
          </p:cNvSpPr>
          <p:nvPr>
            <p:ph type="title"/>
          </p:nvPr>
        </p:nvSpPr>
        <p:spPr>
          <a:xfrm>
            <a:off x="457200" y="0"/>
            <a:ext cx="8229600" cy="1143000"/>
          </a:xfrm>
        </p:spPr>
        <p:txBody>
          <a:bodyPr/>
          <a:lstStyle/>
          <a:p>
            <a:pPr eaLnBrk="1" hangingPunct="1"/>
            <a:r>
              <a:rPr lang="en-US" altLang="en-US"/>
              <a:t>23.  Tyranny</a:t>
            </a:r>
          </a:p>
        </p:txBody>
      </p:sp>
      <p:sp>
        <p:nvSpPr>
          <p:cNvPr id="29699" name="Rectangle 3">
            <a:extLst>
              <a:ext uri="{FF2B5EF4-FFF2-40B4-BE49-F238E27FC236}">
                <a16:creationId xmlns:a16="http://schemas.microsoft.com/office/drawing/2014/main" id="{D21BC323-B89A-3E39-99E3-3BA765D5F08C}"/>
              </a:ext>
            </a:extLst>
          </p:cNvPr>
          <p:cNvSpPr>
            <a:spLocks noGrp="1" noChangeArrowheads="1"/>
          </p:cNvSpPr>
          <p:nvPr>
            <p:ph type="body" idx="1"/>
          </p:nvPr>
        </p:nvSpPr>
        <p:spPr>
          <a:xfrm>
            <a:off x="457200" y="990600"/>
            <a:ext cx="8229600" cy="2667000"/>
          </a:xfrm>
        </p:spPr>
        <p:txBody>
          <a:bodyPr/>
          <a:lstStyle/>
          <a:p>
            <a:pPr eaLnBrk="1" hangingPunct="1">
              <a:buFontTx/>
              <a:buNone/>
            </a:pPr>
            <a:r>
              <a:rPr lang="en-US" altLang="en-US"/>
              <a:t>   A </a:t>
            </a:r>
            <a:r>
              <a:rPr lang="en-US" altLang="en-US" b="1"/>
              <a:t>tyrant</a:t>
            </a:r>
            <a:r>
              <a:rPr lang="en-US" altLang="en-US"/>
              <a:t> is a single ruler holding vast, if not absolute power through a state or in an organization. Their interest comes before those of society.  Modern law often hopes to prevent tyranny.</a:t>
            </a:r>
          </a:p>
        </p:txBody>
      </p:sp>
      <p:pic>
        <p:nvPicPr>
          <p:cNvPr id="29700" name="Picture 5" descr="tyrants">
            <a:extLst>
              <a:ext uri="{FF2B5EF4-FFF2-40B4-BE49-F238E27FC236}">
                <a16:creationId xmlns:a16="http://schemas.microsoft.com/office/drawing/2014/main" id="{9ABE10D4-B083-4FA9-9294-A033DBD05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1480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5238EAB-0608-D521-EC60-3F41DA9CE0F4}"/>
              </a:ext>
            </a:extLst>
          </p:cNvPr>
          <p:cNvSpPr>
            <a:spLocks noGrp="1" noChangeArrowheads="1"/>
          </p:cNvSpPr>
          <p:nvPr>
            <p:ph type="title"/>
          </p:nvPr>
        </p:nvSpPr>
        <p:spPr>
          <a:xfrm>
            <a:off x="381000" y="0"/>
            <a:ext cx="8229600" cy="1143000"/>
          </a:xfrm>
        </p:spPr>
        <p:txBody>
          <a:bodyPr/>
          <a:lstStyle/>
          <a:p>
            <a:pPr eaLnBrk="1" hangingPunct="1"/>
            <a:r>
              <a:rPr lang="en-US" altLang="en-US"/>
              <a:t>24.  Constitutional  Monarchy</a:t>
            </a:r>
          </a:p>
        </p:txBody>
      </p:sp>
      <p:sp>
        <p:nvSpPr>
          <p:cNvPr id="30723" name="Rectangle 3">
            <a:extLst>
              <a:ext uri="{FF2B5EF4-FFF2-40B4-BE49-F238E27FC236}">
                <a16:creationId xmlns:a16="http://schemas.microsoft.com/office/drawing/2014/main" id="{75B8025A-06D1-2064-D09D-70EB9D5B4670}"/>
              </a:ext>
            </a:extLst>
          </p:cNvPr>
          <p:cNvSpPr>
            <a:spLocks noGrp="1" noChangeArrowheads="1"/>
          </p:cNvSpPr>
          <p:nvPr>
            <p:ph type="body" idx="1"/>
          </p:nvPr>
        </p:nvSpPr>
        <p:spPr>
          <a:xfrm>
            <a:off x="152400" y="2057400"/>
            <a:ext cx="9144000" cy="3124200"/>
          </a:xfrm>
        </p:spPr>
        <p:txBody>
          <a:bodyPr/>
          <a:lstStyle/>
          <a:p>
            <a:pPr eaLnBrk="1" hangingPunct="1">
              <a:buFontTx/>
              <a:buNone/>
            </a:pPr>
            <a:r>
              <a:rPr lang="en-US" altLang="en-US" sz="2800"/>
              <a:t>A </a:t>
            </a:r>
            <a:r>
              <a:rPr lang="en-US" altLang="en-US" sz="2800" b="1"/>
              <a:t>constitutional monarchy</a:t>
            </a:r>
            <a:r>
              <a:rPr lang="en-US" altLang="en-US" sz="2800"/>
              <a:t> is a form of government established under a constitutional system which acknowledges an elected or hereditary monarch as head of state, as opposed to an absolute monarchy. </a:t>
            </a:r>
          </a:p>
          <a:p>
            <a:pPr eaLnBrk="1" hangingPunct="1">
              <a:buFontTx/>
              <a:buNone/>
            </a:pPr>
            <a:endParaRPr lang="en-US" altLang="en-US" sz="2800"/>
          </a:p>
          <a:p>
            <a:pPr eaLnBrk="1" hangingPunct="1">
              <a:buFontTx/>
              <a:buNone/>
            </a:pPr>
            <a:endParaRPr lang="en-US" altLang="en-US" sz="2800" i="1"/>
          </a:p>
          <a:p>
            <a:pPr eaLnBrk="1" hangingPunct="1">
              <a:buFontTx/>
              <a:buNone/>
            </a:pPr>
            <a:endParaRPr lang="en-US" altLang="en-US" sz="280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2161167-F664-AD82-6969-9F79EB13053D}"/>
              </a:ext>
            </a:extLst>
          </p:cNvPr>
          <p:cNvSpPr>
            <a:spLocks noGrp="1" noChangeArrowheads="1"/>
          </p:cNvSpPr>
          <p:nvPr>
            <p:ph type="title"/>
          </p:nvPr>
        </p:nvSpPr>
        <p:spPr>
          <a:xfrm>
            <a:off x="457200" y="0"/>
            <a:ext cx="8229600" cy="1143000"/>
          </a:xfrm>
        </p:spPr>
        <p:txBody>
          <a:bodyPr/>
          <a:lstStyle/>
          <a:p>
            <a:pPr algn="l" eaLnBrk="1" hangingPunct="1"/>
            <a:r>
              <a:rPr lang="en-US" altLang="en-US"/>
              <a:t>2.  Citizens</a:t>
            </a:r>
          </a:p>
        </p:txBody>
      </p:sp>
      <p:sp>
        <p:nvSpPr>
          <p:cNvPr id="4099" name="Rectangle 3">
            <a:extLst>
              <a:ext uri="{FF2B5EF4-FFF2-40B4-BE49-F238E27FC236}">
                <a16:creationId xmlns:a16="http://schemas.microsoft.com/office/drawing/2014/main" id="{902867BD-88F8-66CD-F56C-46C9A2CFBC27}"/>
              </a:ext>
            </a:extLst>
          </p:cNvPr>
          <p:cNvSpPr>
            <a:spLocks noGrp="1" noChangeArrowheads="1"/>
          </p:cNvSpPr>
          <p:nvPr>
            <p:ph type="body" sz="half" idx="1"/>
          </p:nvPr>
        </p:nvSpPr>
        <p:spPr>
          <a:xfrm>
            <a:off x="609600" y="1219200"/>
            <a:ext cx="8077200" cy="2209800"/>
          </a:xfrm>
        </p:spPr>
        <p:txBody>
          <a:bodyPr/>
          <a:lstStyle/>
          <a:p>
            <a:pPr eaLnBrk="1" hangingPunct="1">
              <a:buFontTx/>
              <a:buNone/>
            </a:pPr>
            <a:r>
              <a:rPr lang="en-US" altLang="en-US" sz="2800" b="1"/>
              <a:t>   Citizenship</a:t>
            </a:r>
            <a:r>
              <a:rPr lang="en-US" altLang="en-US" sz="2800"/>
              <a:t> is membership in a political community (originally a</a:t>
            </a:r>
            <a:r>
              <a:rPr lang="en-US" altLang="en-US" sz="2800" u="sng"/>
              <a:t> </a:t>
            </a:r>
            <a:r>
              <a:rPr lang="en-US" altLang="en-US" sz="2800" u="sng">
                <a:hlinkClick r:id="rId2" tooltip="City"/>
              </a:rPr>
              <a:t>city</a:t>
            </a:r>
            <a:r>
              <a:rPr lang="en-US" altLang="en-US" sz="2800" u="sng"/>
              <a:t> </a:t>
            </a:r>
            <a:r>
              <a:rPr lang="en-US" altLang="en-US" sz="2800"/>
              <a:t>or town but now usually a </a:t>
            </a:r>
            <a:r>
              <a:rPr lang="en-US" altLang="en-US" sz="2800">
                <a:hlinkClick r:id="rId3" tooltip="Country"/>
              </a:rPr>
              <a:t>country</a:t>
            </a:r>
            <a:r>
              <a:rPr lang="en-US" altLang="en-US" sz="2800"/>
              <a:t>) and carries with it </a:t>
            </a:r>
            <a:r>
              <a:rPr lang="en-US" altLang="en-US" sz="2800">
                <a:hlinkClick r:id="rId4" tooltip="Rights"/>
              </a:rPr>
              <a:t>rights</a:t>
            </a:r>
            <a:r>
              <a:rPr lang="en-US" altLang="en-US" sz="2800"/>
              <a:t> to political participation; a person having such membership is a </a:t>
            </a:r>
            <a:r>
              <a:rPr lang="en-US" altLang="en-US" sz="2800" b="1"/>
              <a:t>citizen</a:t>
            </a:r>
            <a:r>
              <a:rPr lang="en-US" altLang="en-US" sz="2800"/>
              <a:t>. </a:t>
            </a:r>
          </a:p>
        </p:txBody>
      </p:sp>
      <p:pic>
        <p:nvPicPr>
          <p:cNvPr id="4100" name="Picture 5" descr="citizens">
            <a:extLst>
              <a:ext uri="{FF2B5EF4-FFF2-40B4-BE49-F238E27FC236}">
                <a16:creationId xmlns:a16="http://schemas.microsoft.com/office/drawing/2014/main" id="{0F1C9CF1-947B-CC56-E763-9200FBC8BA5E}"/>
              </a:ext>
            </a:extLst>
          </p:cNvPr>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2438400" y="3505200"/>
            <a:ext cx="4495800" cy="316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3AEAD7B0-08C1-269E-AC97-B3F42D09B4A1}"/>
              </a:ext>
            </a:extLst>
          </p:cNvPr>
          <p:cNvSpPr txBox="1">
            <a:spLocks noChangeArrowheads="1"/>
          </p:cNvSpPr>
          <p:nvPr/>
        </p:nvSpPr>
        <p:spPr bwMode="auto">
          <a:xfrm>
            <a:off x="4114800" y="393700"/>
            <a:ext cx="453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Who have rights as CITIZENS today</a:t>
            </a:r>
          </a:p>
          <a:p>
            <a:pPr eaLnBrk="1" hangingPunct="1">
              <a:spcBef>
                <a:spcPct val="0"/>
              </a:spcBef>
              <a:buFontTx/>
              <a:buNone/>
            </a:pPr>
            <a:r>
              <a:rPr lang="en-US" altLang="en-US" sz="2000" b="1">
                <a:solidFill>
                  <a:srgbClr val="C00000"/>
                </a:solidFill>
              </a:rPr>
              <a:t>in the United States?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47C8070F-1F08-BF61-6CDD-66ED1B33F2DC}"/>
              </a:ext>
            </a:extLst>
          </p:cNvPr>
          <p:cNvSpPr>
            <a:spLocks noChangeArrowheads="1"/>
          </p:cNvSpPr>
          <p:nvPr/>
        </p:nvSpPr>
        <p:spPr bwMode="auto">
          <a:xfrm>
            <a:off x="990600" y="838200"/>
            <a:ext cx="6934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t>Quick Write…</a:t>
            </a:r>
          </a:p>
          <a:p>
            <a:pPr eaLnBrk="1" hangingPunct="1">
              <a:spcBef>
                <a:spcPct val="0"/>
              </a:spcBef>
              <a:buFontTx/>
              <a:buNone/>
            </a:pPr>
            <a:endParaRPr lang="en-US" altLang="en-US" sz="2800"/>
          </a:p>
          <a:p>
            <a:pPr eaLnBrk="1" hangingPunct="1">
              <a:spcBef>
                <a:spcPct val="0"/>
              </a:spcBef>
              <a:buFontTx/>
              <a:buNone/>
            </a:pPr>
            <a:r>
              <a:rPr lang="en-US" altLang="en-US" sz="2800"/>
              <a:t>“If you could enter a time machine and travel back to be present at important moments in history, which events would you choose? </a:t>
            </a:r>
            <a:r>
              <a:rPr lang="en-US" altLang="en-US" sz="2800" b="1"/>
              <a:t>Make a list of at least five events </a:t>
            </a:r>
            <a:r>
              <a:rPr lang="en-US" altLang="en-US" sz="2800"/>
              <a:t>from some time in either distant or recent history that you believe would have been interesting to witness first-hand.” Be </a:t>
            </a:r>
            <a:r>
              <a:rPr lang="en-US" altLang="en-US" sz="2800" b="1"/>
              <a:t>specific</a:t>
            </a:r>
            <a:r>
              <a:rPr lang="en-US" altLang="en-US" sz="2800"/>
              <a:t> and describe a </a:t>
            </a:r>
            <a:r>
              <a:rPr lang="en-US" altLang="en-US" sz="2800" b="1"/>
              <a:t>specific reason </a:t>
            </a:r>
            <a:r>
              <a:rPr lang="en-US" altLang="en-US" sz="2800"/>
              <a:t>for each event you choose.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853FAB5-BE5B-69A7-C35E-D62AE0C8B4D4}"/>
              </a:ext>
            </a:extLst>
          </p:cNvPr>
          <p:cNvSpPr>
            <a:spLocks noGrp="1"/>
          </p:cNvSpPr>
          <p:nvPr>
            <p:ph type="title"/>
          </p:nvPr>
        </p:nvSpPr>
        <p:spPr/>
        <p:txBody>
          <a:bodyPr/>
          <a:lstStyle/>
          <a:p>
            <a:r>
              <a:rPr lang="en-US" altLang="en-US"/>
              <a:t>Greek Columns</a:t>
            </a:r>
          </a:p>
        </p:txBody>
      </p:sp>
      <p:pic>
        <p:nvPicPr>
          <p:cNvPr id="32771" name="Picture 5" descr="http://nightlanding.com/artroom/wp-content/uploads/2011/01/9125.jpg">
            <a:extLst>
              <a:ext uri="{FF2B5EF4-FFF2-40B4-BE49-F238E27FC236}">
                <a16:creationId xmlns:a16="http://schemas.microsoft.com/office/drawing/2014/main" id="{690F2699-8C0C-A651-6BBB-7BAFDBFA2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3105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ttp://www.dcwatch.com/richards/020526.gif">
            <a:extLst>
              <a:ext uri="{FF2B5EF4-FFF2-40B4-BE49-F238E27FC236}">
                <a16:creationId xmlns:a16="http://schemas.microsoft.com/office/drawing/2014/main" id="{17CBB989-2A24-1AFC-EB30-3EBF3EEA7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6400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destination360.com/north-america/us/washington-dc/images/s/washington-dc-monuments.jpg">
            <a:extLst>
              <a:ext uri="{FF2B5EF4-FFF2-40B4-BE49-F238E27FC236}">
                <a16:creationId xmlns:a16="http://schemas.microsoft.com/office/drawing/2014/main" id="{CDAF8923-12E9-96FD-1BDD-3D9151A05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1628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shutterstock.com/display_pic_with_logo/856/856,1193093011,2/stock-photo-corinthian-columns-national-archive-washington-dc-6320521.jpg">
            <a:extLst>
              <a:ext uri="{FF2B5EF4-FFF2-40B4-BE49-F238E27FC236}">
                <a16:creationId xmlns:a16="http://schemas.microsoft.com/office/drawing/2014/main" id="{67BD46A9-F5F3-619A-C9EA-1F4CA5562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90550"/>
            <a:ext cx="81184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4A65A24-4926-23D3-C1EB-51393DE4540B}"/>
              </a:ext>
            </a:extLst>
          </p:cNvPr>
          <p:cNvSpPr>
            <a:spLocks noGrp="1" noChangeArrowheads="1"/>
          </p:cNvSpPr>
          <p:nvPr>
            <p:ph type="title"/>
          </p:nvPr>
        </p:nvSpPr>
        <p:spPr/>
        <p:txBody>
          <a:bodyPr/>
          <a:lstStyle/>
          <a:p>
            <a:pPr eaLnBrk="1" hangingPunct="1"/>
            <a:r>
              <a:rPr lang="en-US" altLang="en-US"/>
              <a:t>3.  The Reforms of Solon</a:t>
            </a:r>
          </a:p>
        </p:txBody>
      </p:sp>
      <p:sp>
        <p:nvSpPr>
          <p:cNvPr id="5123" name="Rectangle 3">
            <a:extLst>
              <a:ext uri="{FF2B5EF4-FFF2-40B4-BE49-F238E27FC236}">
                <a16:creationId xmlns:a16="http://schemas.microsoft.com/office/drawing/2014/main" id="{F4FDDDBD-29F9-9634-0787-4CC01818B912}"/>
              </a:ext>
            </a:extLst>
          </p:cNvPr>
          <p:cNvSpPr>
            <a:spLocks noGrp="1" noChangeArrowheads="1"/>
          </p:cNvSpPr>
          <p:nvPr>
            <p:ph type="body" sz="half" idx="1"/>
          </p:nvPr>
        </p:nvSpPr>
        <p:spPr>
          <a:xfrm>
            <a:off x="201613" y="1295400"/>
            <a:ext cx="4495800" cy="4114800"/>
          </a:xfrm>
        </p:spPr>
        <p:txBody>
          <a:bodyPr/>
          <a:lstStyle/>
          <a:p>
            <a:pPr eaLnBrk="1" hangingPunct="1">
              <a:buFontTx/>
              <a:buNone/>
            </a:pPr>
            <a:r>
              <a:rPr lang="en-US" altLang="en-US" sz="2400"/>
              <a:t>   An Athenian leader, chosen because he was wise and educated, in order to ease disruptions in the city.</a:t>
            </a:r>
          </a:p>
          <a:p>
            <a:pPr eaLnBrk="1" hangingPunct="1"/>
            <a:r>
              <a:rPr lang="en-US" altLang="en-US" sz="2400"/>
              <a:t>Abolished Debt Slavery</a:t>
            </a:r>
          </a:p>
          <a:p>
            <a:pPr eaLnBrk="1" hangingPunct="1"/>
            <a:r>
              <a:rPr lang="en-US" altLang="en-US" sz="2400"/>
              <a:t>Limited Land Ownership</a:t>
            </a:r>
          </a:p>
          <a:p>
            <a:pPr eaLnBrk="1" hangingPunct="1"/>
            <a:r>
              <a:rPr lang="en-US" altLang="en-US" sz="2400"/>
              <a:t>Stopped Sale of Grain Abroad</a:t>
            </a:r>
          </a:p>
          <a:p>
            <a:pPr eaLnBrk="1" hangingPunct="1"/>
            <a:r>
              <a:rPr lang="en-US" altLang="en-US" sz="2400"/>
              <a:t>Ordinary Citizens Gained New Political Power</a:t>
            </a:r>
          </a:p>
          <a:p>
            <a:pPr eaLnBrk="1" hangingPunct="1">
              <a:buFontTx/>
              <a:buNone/>
            </a:pPr>
            <a:endParaRPr lang="en-US" altLang="en-US" sz="2400"/>
          </a:p>
        </p:txBody>
      </p:sp>
      <p:pic>
        <p:nvPicPr>
          <p:cNvPr id="5124" name="Picture 5" descr="solonimg">
            <a:extLst>
              <a:ext uri="{FF2B5EF4-FFF2-40B4-BE49-F238E27FC236}">
                <a16:creationId xmlns:a16="http://schemas.microsoft.com/office/drawing/2014/main" id="{6EB99605-1E41-BF29-13A0-81C9BC084BD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6163" y="1600200"/>
            <a:ext cx="362108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AD66266A-96B0-3680-C76A-32C9FEC8DBDE}"/>
              </a:ext>
            </a:extLst>
          </p:cNvPr>
          <p:cNvSpPr txBox="1">
            <a:spLocks noChangeArrowheads="1"/>
          </p:cNvSpPr>
          <p:nvPr/>
        </p:nvSpPr>
        <p:spPr bwMode="auto">
          <a:xfrm>
            <a:off x="228600" y="5405438"/>
            <a:ext cx="46688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What sort of condition would society</a:t>
            </a:r>
          </a:p>
          <a:p>
            <a:pPr eaLnBrk="1" hangingPunct="1">
              <a:spcBef>
                <a:spcPct val="0"/>
              </a:spcBef>
              <a:buFontTx/>
              <a:buNone/>
            </a:pPr>
            <a:r>
              <a:rPr lang="en-US" altLang="en-US" sz="2000" b="1">
                <a:solidFill>
                  <a:srgbClr val="C00000"/>
                </a:solidFill>
              </a:rPr>
              <a:t>have to be in for YOU to allow</a:t>
            </a:r>
          </a:p>
          <a:p>
            <a:pPr eaLnBrk="1" hangingPunct="1">
              <a:spcBef>
                <a:spcPct val="0"/>
              </a:spcBef>
              <a:buFontTx/>
              <a:buNone/>
            </a:pPr>
            <a:r>
              <a:rPr lang="en-US" altLang="en-US" sz="2000" b="1">
                <a:solidFill>
                  <a:srgbClr val="C00000"/>
                </a:solidFill>
              </a:rPr>
              <a:t>Someone to gain such powers?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6ED4D4D-4FD8-3AF9-DB8C-58DBB06729EA}"/>
              </a:ext>
            </a:extLst>
          </p:cNvPr>
          <p:cNvSpPr>
            <a:spLocks noGrp="1" noChangeArrowheads="1"/>
          </p:cNvSpPr>
          <p:nvPr>
            <p:ph type="title"/>
          </p:nvPr>
        </p:nvSpPr>
        <p:spPr>
          <a:xfrm>
            <a:off x="457200" y="0"/>
            <a:ext cx="8229600" cy="1143000"/>
          </a:xfrm>
        </p:spPr>
        <p:txBody>
          <a:bodyPr/>
          <a:lstStyle/>
          <a:p>
            <a:pPr eaLnBrk="1" hangingPunct="1"/>
            <a:r>
              <a:rPr lang="en-US" altLang="en-US"/>
              <a:t>4.  The Reforms of Cleisthenes</a:t>
            </a:r>
          </a:p>
        </p:txBody>
      </p:sp>
      <p:sp>
        <p:nvSpPr>
          <p:cNvPr id="6147" name="Rectangle 3">
            <a:extLst>
              <a:ext uri="{FF2B5EF4-FFF2-40B4-BE49-F238E27FC236}">
                <a16:creationId xmlns:a16="http://schemas.microsoft.com/office/drawing/2014/main" id="{8ACF4386-1DBF-2794-69F7-A68CB8CE3A92}"/>
              </a:ext>
            </a:extLst>
          </p:cNvPr>
          <p:cNvSpPr>
            <a:spLocks noGrp="1" noChangeArrowheads="1"/>
          </p:cNvSpPr>
          <p:nvPr>
            <p:ph type="body" sz="half" idx="1"/>
          </p:nvPr>
        </p:nvSpPr>
        <p:spPr>
          <a:xfrm>
            <a:off x="304800" y="1066800"/>
            <a:ext cx="8229600" cy="5410200"/>
          </a:xfrm>
        </p:spPr>
        <p:txBody>
          <a:bodyPr/>
          <a:lstStyle/>
          <a:p>
            <a:pPr eaLnBrk="1" hangingPunct="1">
              <a:buFontTx/>
              <a:buNone/>
            </a:pPr>
            <a:r>
              <a:rPr lang="en-US" altLang="en-US" sz="2800"/>
              <a:t>   Athenian leader who built on the reforms of Solon.</a:t>
            </a:r>
          </a:p>
          <a:p>
            <a:pPr eaLnBrk="1" hangingPunct="1"/>
            <a:r>
              <a:rPr lang="en-US" altLang="en-US" sz="2800"/>
              <a:t>Athenian Assembly to make all laws</a:t>
            </a:r>
          </a:p>
          <a:p>
            <a:pPr eaLnBrk="1" hangingPunct="1"/>
            <a:r>
              <a:rPr lang="en-US" altLang="en-US" sz="2800"/>
              <a:t>All citizens, landed or not, voted in Assembly</a:t>
            </a:r>
          </a:p>
          <a:p>
            <a:pPr eaLnBrk="1" hangingPunct="1"/>
            <a:r>
              <a:rPr lang="en-US" altLang="en-US" sz="2800"/>
              <a:t>Ostracism (to be Ostracized). Banished from city with vote of 6000 citizens for ten years.</a:t>
            </a:r>
          </a:p>
        </p:txBody>
      </p:sp>
      <p:pic>
        <p:nvPicPr>
          <p:cNvPr id="6148" name="Picture 9" descr="c8">
            <a:extLst>
              <a:ext uri="{FF2B5EF4-FFF2-40B4-BE49-F238E27FC236}">
                <a16:creationId xmlns:a16="http://schemas.microsoft.com/office/drawing/2014/main" id="{727E201C-3614-30E7-185F-D57B58DCE16F}"/>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00388" y="4114800"/>
            <a:ext cx="3754437" cy="242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F7EEE430-40C0-4175-B598-21AD7C712A0A}"/>
              </a:ext>
            </a:extLst>
          </p:cNvPr>
          <p:cNvSpPr txBox="1">
            <a:spLocks noChangeArrowheads="1"/>
          </p:cNvSpPr>
          <p:nvPr/>
        </p:nvSpPr>
        <p:spPr bwMode="auto">
          <a:xfrm rot="-700285">
            <a:off x="211138" y="4208463"/>
            <a:ext cx="28717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Are there ways that</a:t>
            </a:r>
          </a:p>
          <a:p>
            <a:pPr eaLnBrk="1" hangingPunct="1">
              <a:spcBef>
                <a:spcPct val="0"/>
              </a:spcBef>
              <a:buFontTx/>
              <a:buNone/>
            </a:pPr>
            <a:r>
              <a:rPr lang="en-US" altLang="en-US" sz="2000" b="1">
                <a:solidFill>
                  <a:srgbClr val="C00000"/>
                </a:solidFill>
              </a:rPr>
              <a:t>people are </a:t>
            </a:r>
          </a:p>
          <a:p>
            <a:pPr eaLnBrk="1" hangingPunct="1">
              <a:spcBef>
                <a:spcPct val="0"/>
              </a:spcBef>
              <a:buFontTx/>
              <a:buNone/>
            </a:pPr>
            <a:r>
              <a:rPr lang="en-US" altLang="en-US" sz="2000" b="1">
                <a:solidFill>
                  <a:srgbClr val="C00000"/>
                </a:solidFill>
              </a:rPr>
              <a:t>OSTRACIZED in our</a:t>
            </a:r>
          </a:p>
          <a:p>
            <a:pPr eaLnBrk="1" hangingPunct="1">
              <a:spcBef>
                <a:spcPct val="0"/>
              </a:spcBef>
              <a:buFontTx/>
              <a:buNone/>
            </a:pPr>
            <a:r>
              <a:rPr lang="en-US" altLang="en-US" sz="2000" b="1">
                <a:solidFill>
                  <a:srgbClr val="C00000"/>
                </a:solidFill>
              </a:rPr>
              <a:t>World today? Mention</a:t>
            </a:r>
          </a:p>
          <a:p>
            <a:pPr eaLnBrk="1" hangingPunct="1">
              <a:spcBef>
                <a:spcPct val="0"/>
              </a:spcBef>
              <a:buFontTx/>
              <a:buNone/>
            </a:pPr>
            <a:r>
              <a:rPr lang="en-US" altLang="en-US" sz="2000" b="1">
                <a:solidFill>
                  <a:srgbClr val="C00000"/>
                </a:solidFill>
              </a:rPr>
              <a:t>At least one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80D8C77-893B-5046-007A-D4A11095953F}"/>
              </a:ext>
            </a:extLst>
          </p:cNvPr>
          <p:cNvSpPr>
            <a:spLocks noGrp="1" noChangeArrowheads="1"/>
          </p:cNvSpPr>
          <p:nvPr>
            <p:ph type="title"/>
          </p:nvPr>
        </p:nvSpPr>
        <p:spPr>
          <a:xfrm>
            <a:off x="457200" y="0"/>
            <a:ext cx="8229600" cy="1143000"/>
          </a:xfrm>
        </p:spPr>
        <p:txBody>
          <a:bodyPr/>
          <a:lstStyle/>
          <a:p>
            <a:pPr eaLnBrk="1" hangingPunct="1"/>
            <a:r>
              <a:rPr lang="en-US" altLang="en-US"/>
              <a:t>5.  Direct Democracy</a:t>
            </a:r>
          </a:p>
        </p:txBody>
      </p:sp>
      <p:sp>
        <p:nvSpPr>
          <p:cNvPr id="7171" name="Rectangle 3">
            <a:extLst>
              <a:ext uri="{FF2B5EF4-FFF2-40B4-BE49-F238E27FC236}">
                <a16:creationId xmlns:a16="http://schemas.microsoft.com/office/drawing/2014/main" id="{DB138BA4-4E87-6FF4-3322-684AD0AEAA42}"/>
              </a:ext>
            </a:extLst>
          </p:cNvPr>
          <p:cNvSpPr>
            <a:spLocks noGrp="1" noChangeArrowheads="1"/>
          </p:cNvSpPr>
          <p:nvPr>
            <p:ph type="body" sz="half" idx="1"/>
          </p:nvPr>
        </p:nvSpPr>
        <p:spPr>
          <a:xfrm>
            <a:off x="919163" y="1219200"/>
            <a:ext cx="8229600" cy="2133600"/>
          </a:xfrm>
        </p:spPr>
        <p:txBody>
          <a:bodyPr/>
          <a:lstStyle/>
          <a:p>
            <a:pPr eaLnBrk="1" hangingPunct="1">
              <a:buFontTx/>
              <a:buNone/>
            </a:pPr>
            <a:r>
              <a:rPr lang="en-US" altLang="en-US" sz="2800"/>
              <a:t>   A system of government where citizens participate directly rather than through representatives.</a:t>
            </a:r>
          </a:p>
        </p:txBody>
      </p:sp>
      <p:pic>
        <p:nvPicPr>
          <p:cNvPr id="7172" name="Picture 5" descr="image?id=78498&amp;rendTypeId=4">
            <a:extLst>
              <a:ext uri="{FF2B5EF4-FFF2-40B4-BE49-F238E27FC236}">
                <a16:creationId xmlns:a16="http://schemas.microsoft.com/office/drawing/2014/main" id="{6C1639B4-6838-C1F7-F5A4-76649CE5F0CA}"/>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2971800"/>
            <a:ext cx="4913313" cy="325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43865B88-BD78-403D-F5FE-A1DF76869104}"/>
              </a:ext>
            </a:extLst>
          </p:cNvPr>
          <p:cNvSpPr txBox="1">
            <a:spLocks noChangeArrowheads="1"/>
          </p:cNvSpPr>
          <p:nvPr/>
        </p:nvSpPr>
        <p:spPr bwMode="auto">
          <a:xfrm>
            <a:off x="6246813" y="3065463"/>
            <a:ext cx="28971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At what point would</a:t>
            </a:r>
          </a:p>
          <a:p>
            <a:pPr eaLnBrk="1" hangingPunct="1">
              <a:spcBef>
                <a:spcPct val="0"/>
              </a:spcBef>
              <a:buFontTx/>
              <a:buNone/>
            </a:pPr>
            <a:r>
              <a:rPr lang="en-US" altLang="en-US" sz="2000" b="1">
                <a:solidFill>
                  <a:srgbClr val="C00000"/>
                </a:solidFill>
              </a:rPr>
              <a:t>DIRECT DEMOCRACY</a:t>
            </a:r>
          </a:p>
          <a:p>
            <a:pPr eaLnBrk="1" hangingPunct="1">
              <a:spcBef>
                <a:spcPct val="0"/>
              </a:spcBef>
              <a:buFontTx/>
              <a:buNone/>
            </a:pPr>
            <a:r>
              <a:rPr lang="en-US" altLang="en-US" sz="2000" b="1">
                <a:solidFill>
                  <a:srgbClr val="C00000"/>
                </a:solidFill>
              </a:rPr>
              <a:t>become impossible</a:t>
            </a:r>
          </a:p>
          <a:p>
            <a:pPr eaLnBrk="1" hangingPunct="1">
              <a:spcBef>
                <a:spcPct val="0"/>
              </a:spcBef>
              <a:buFontTx/>
              <a:buNone/>
            </a:pPr>
            <a:r>
              <a:rPr lang="en-US" altLang="en-US" sz="2000" b="1">
                <a:solidFill>
                  <a:srgbClr val="C00000"/>
                </a:solidFill>
              </a:rPr>
              <a:t>to conduct?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47766EE-699C-1E5C-C927-AB32B1D0AD14}"/>
              </a:ext>
            </a:extLst>
          </p:cNvPr>
          <p:cNvSpPr>
            <a:spLocks noGrp="1" noChangeArrowheads="1"/>
          </p:cNvSpPr>
          <p:nvPr>
            <p:ph type="title"/>
          </p:nvPr>
        </p:nvSpPr>
        <p:spPr>
          <a:xfrm>
            <a:off x="457200" y="0"/>
            <a:ext cx="8229600" cy="1143000"/>
          </a:xfrm>
        </p:spPr>
        <p:txBody>
          <a:bodyPr/>
          <a:lstStyle/>
          <a:p>
            <a:pPr eaLnBrk="1" hangingPunct="1"/>
            <a:r>
              <a:rPr lang="en-US" altLang="en-US"/>
              <a:t>6.  Monarchy</a:t>
            </a:r>
          </a:p>
        </p:txBody>
      </p:sp>
      <p:sp>
        <p:nvSpPr>
          <p:cNvPr id="8195" name="Rectangle 3">
            <a:extLst>
              <a:ext uri="{FF2B5EF4-FFF2-40B4-BE49-F238E27FC236}">
                <a16:creationId xmlns:a16="http://schemas.microsoft.com/office/drawing/2014/main" id="{587B429D-2510-A70B-FEAF-7C29BB1BF58A}"/>
              </a:ext>
            </a:extLst>
          </p:cNvPr>
          <p:cNvSpPr>
            <a:spLocks noGrp="1" noChangeArrowheads="1"/>
          </p:cNvSpPr>
          <p:nvPr>
            <p:ph type="body" sz="half" idx="1"/>
          </p:nvPr>
        </p:nvSpPr>
        <p:spPr>
          <a:xfrm>
            <a:off x="457200" y="990600"/>
            <a:ext cx="8153400" cy="1143000"/>
          </a:xfrm>
        </p:spPr>
        <p:txBody>
          <a:bodyPr/>
          <a:lstStyle/>
          <a:p>
            <a:pPr eaLnBrk="1" hangingPunct="1">
              <a:lnSpc>
                <a:spcPct val="90000"/>
              </a:lnSpc>
              <a:buFontTx/>
              <a:buNone/>
            </a:pPr>
            <a:r>
              <a:rPr lang="en-US" altLang="en-US" sz="2400"/>
              <a:t>    Government headed by a King or Queen, usually based on “Divine Right”.  Their rule is ultimate, unlimited and unquestioned.</a:t>
            </a:r>
          </a:p>
        </p:txBody>
      </p:sp>
      <p:pic>
        <p:nvPicPr>
          <p:cNvPr id="8196" name="Picture 5" descr="LB0815_viva_08-15-07_NH6O95K">
            <a:extLst>
              <a:ext uri="{FF2B5EF4-FFF2-40B4-BE49-F238E27FC236}">
                <a16:creationId xmlns:a16="http://schemas.microsoft.com/office/drawing/2014/main" id="{C914558C-DA14-7B1E-B5B1-D4A34D8BA864}"/>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2209800"/>
            <a:ext cx="2667000" cy="415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7">
            <a:extLst>
              <a:ext uri="{FF2B5EF4-FFF2-40B4-BE49-F238E27FC236}">
                <a16:creationId xmlns:a16="http://schemas.microsoft.com/office/drawing/2014/main" id="{95750688-F12C-CBE5-894A-2A529897D224}"/>
              </a:ext>
            </a:extLst>
          </p:cNvPr>
          <p:cNvSpPr txBox="1">
            <a:spLocks noChangeArrowheads="1"/>
          </p:cNvSpPr>
          <p:nvPr/>
        </p:nvSpPr>
        <p:spPr bwMode="auto">
          <a:xfrm>
            <a:off x="3657600" y="2992438"/>
            <a:ext cx="45910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Some people became, or made themselves Royalty without the use of Divine Right.</a:t>
            </a:r>
          </a:p>
        </p:txBody>
      </p:sp>
      <p:sp>
        <p:nvSpPr>
          <p:cNvPr id="2" name="TextBox 1">
            <a:extLst>
              <a:ext uri="{FF2B5EF4-FFF2-40B4-BE49-F238E27FC236}">
                <a16:creationId xmlns:a16="http://schemas.microsoft.com/office/drawing/2014/main" id="{66A977F0-E98C-D753-87EE-8402D65B558F}"/>
              </a:ext>
            </a:extLst>
          </p:cNvPr>
          <p:cNvSpPr txBox="1">
            <a:spLocks noChangeArrowheads="1"/>
          </p:cNvSpPr>
          <p:nvPr/>
        </p:nvSpPr>
        <p:spPr bwMode="auto">
          <a:xfrm>
            <a:off x="3733800" y="4724400"/>
            <a:ext cx="4752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Are there any countries that still have</a:t>
            </a:r>
          </a:p>
          <a:p>
            <a:pPr eaLnBrk="1" hangingPunct="1">
              <a:spcBef>
                <a:spcPct val="0"/>
              </a:spcBef>
              <a:buFontTx/>
              <a:buNone/>
            </a:pPr>
            <a:r>
              <a:rPr lang="en-US" altLang="en-US" sz="2000" b="1">
                <a:solidFill>
                  <a:srgbClr val="C00000"/>
                </a:solidFill>
              </a:rPr>
              <a:t>DIVINE RIGHT monarchs?  Where?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71B40D2-951C-4620-63E5-BEAE504C0031}"/>
              </a:ext>
            </a:extLst>
          </p:cNvPr>
          <p:cNvSpPr>
            <a:spLocks noGrp="1" noChangeArrowheads="1"/>
          </p:cNvSpPr>
          <p:nvPr>
            <p:ph type="title"/>
          </p:nvPr>
        </p:nvSpPr>
        <p:spPr>
          <a:xfrm>
            <a:off x="457200" y="152400"/>
            <a:ext cx="8229600" cy="1143000"/>
          </a:xfrm>
        </p:spPr>
        <p:txBody>
          <a:bodyPr/>
          <a:lstStyle/>
          <a:p>
            <a:pPr eaLnBrk="1" hangingPunct="1"/>
            <a:r>
              <a:rPr lang="en-US" altLang="en-US"/>
              <a:t>7.  Natural Laws</a:t>
            </a:r>
          </a:p>
        </p:txBody>
      </p:sp>
      <p:sp>
        <p:nvSpPr>
          <p:cNvPr id="9219" name="Rectangle 3">
            <a:extLst>
              <a:ext uri="{FF2B5EF4-FFF2-40B4-BE49-F238E27FC236}">
                <a16:creationId xmlns:a16="http://schemas.microsoft.com/office/drawing/2014/main" id="{7E64B23F-DD98-B2FD-58CC-502D94C60ABF}"/>
              </a:ext>
            </a:extLst>
          </p:cNvPr>
          <p:cNvSpPr>
            <a:spLocks noGrp="1" noChangeArrowheads="1"/>
          </p:cNvSpPr>
          <p:nvPr>
            <p:ph type="body" idx="1"/>
          </p:nvPr>
        </p:nvSpPr>
        <p:spPr>
          <a:xfrm>
            <a:off x="457200" y="1828800"/>
            <a:ext cx="8229600" cy="2590800"/>
          </a:xfrm>
        </p:spPr>
        <p:txBody>
          <a:bodyPr/>
          <a:lstStyle/>
          <a:p>
            <a:pPr eaLnBrk="1" hangingPunct="1">
              <a:buFontTx/>
              <a:buNone/>
            </a:pPr>
            <a:r>
              <a:rPr lang="en-US" altLang="en-US" b="1"/>
              <a:t>   Natural law</a:t>
            </a:r>
            <a:r>
              <a:rPr lang="en-US" altLang="en-US"/>
              <a:t> or the </a:t>
            </a:r>
            <a:r>
              <a:rPr lang="en-US" altLang="en-US" b="1"/>
              <a:t>law of nature</a:t>
            </a:r>
            <a:r>
              <a:rPr lang="en-US" altLang="en-US"/>
              <a:t> (Latin: </a:t>
            </a:r>
            <a:r>
              <a:rPr lang="en-US" altLang="en-US" i="1"/>
              <a:t>lex naturalis</a:t>
            </a:r>
            <a:r>
              <a:rPr lang="en-US" altLang="en-US"/>
              <a:t>) is an ethical theory that posits the existence of a law whose content is set by nature and that therefore has validity everywhere.  </a:t>
            </a:r>
          </a:p>
        </p:txBody>
      </p:sp>
      <p:sp>
        <p:nvSpPr>
          <p:cNvPr id="2" name="TextBox 1">
            <a:extLst>
              <a:ext uri="{FF2B5EF4-FFF2-40B4-BE49-F238E27FC236}">
                <a16:creationId xmlns:a16="http://schemas.microsoft.com/office/drawing/2014/main" id="{A3039F88-56CB-BF65-CA96-A0A1CDE5F2F9}"/>
              </a:ext>
            </a:extLst>
          </p:cNvPr>
          <p:cNvSpPr txBox="1">
            <a:spLocks noChangeArrowheads="1"/>
          </p:cNvSpPr>
          <p:nvPr/>
        </p:nvSpPr>
        <p:spPr bwMode="auto">
          <a:xfrm>
            <a:off x="914400" y="5029200"/>
            <a:ext cx="7650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Describe a NATURAL LAW or NATURAL RIGHT that you think</a:t>
            </a:r>
          </a:p>
          <a:p>
            <a:pPr eaLnBrk="1" hangingPunct="1">
              <a:spcBef>
                <a:spcPct val="0"/>
              </a:spcBef>
              <a:buFontTx/>
              <a:buNone/>
            </a:pPr>
            <a:r>
              <a:rPr lang="en-US" altLang="en-US" sz="2000" b="1">
                <a:solidFill>
                  <a:srgbClr val="C00000"/>
                </a:solidFill>
              </a:rPr>
              <a:t>All people should enjoy, and 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BA2118A-6B51-76A6-3C3D-880D318D2622}"/>
              </a:ext>
            </a:extLst>
          </p:cNvPr>
          <p:cNvSpPr>
            <a:spLocks noGrp="1" noChangeArrowheads="1"/>
          </p:cNvSpPr>
          <p:nvPr>
            <p:ph type="title"/>
          </p:nvPr>
        </p:nvSpPr>
        <p:spPr>
          <a:xfrm>
            <a:off x="457200" y="0"/>
            <a:ext cx="8229600" cy="1143000"/>
          </a:xfrm>
        </p:spPr>
        <p:txBody>
          <a:bodyPr/>
          <a:lstStyle/>
          <a:p>
            <a:pPr eaLnBrk="1" hangingPunct="1"/>
            <a:r>
              <a:rPr lang="en-US" altLang="en-US"/>
              <a:t>8.  Republic</a:t>
            </a:r>
          </a:p>
        </p:txBody>
      </p:sp>
      <p:sp>
        <p:nvSpPr>
          <p:cNvPr id="10243" name="Rectangle 3">
            <a:extLst>
              <a:ext uri="{FF2B5EF4-FFF2-40B4-BE49-F238E27FC236}">
                <a16:creationId xmlns:a16="http://schemas.microsoft.com/office/drawing/2014/main" id="{DADCC95B-8215-DE26-7EDB-5760B187F88D}"/>
              </a:ext>
            </a:extLst>
          </p:cNvPr>
          <p:cNvSpPr>
            <a:spLocks noGrp="1" noChangeArrowheads="1"/>
          </p:cNvSpPr>
          <p:nvPr>
            <p:ph type="body" sz="half" idx="1"/>
          </p:nvPr>
        </p:nvSpPr>
        <p:spPr>
          <a:xfrm>
            <a:off x="533400" y="914400"/>
            <a:ext cx="7924800" cy="2362200"/>
          </a:xfrm>
        </p:spPr>
        <p:txBody>
          <a:bodyPr/>
          <a:lstStyle/>
          <a:p>
            <a:pPr eaLnBrk="1" hangingPunct="1">
              <a:buFontTx/>
              <a:buNone/>
            </a:pPr>
            <a:r>
              <a:rPr lang="en-US" altLang="en-US" sz="2800"/>
              <a:t>   </a:t>
            </a:r>
            <a:r>
              <a:rPr lang="en-US" altLang="en-US" sz="2400"/>
              <a:t>A system of government in which citizens who have the right to vote choose their leaders.</a:t>
            </a:r>
          </a:p>
          <a:p>
            <a:pPr eaLnBrk="1" hangingPunct="1">
              <a:buFontTx/>
              <a:buNone/>
            </a:pPr>
            <a:r>
              <a:rPr lang="en-US" altLang="en-US" sz="2400" i="1"/>
              <a:t>   </a:t>
            </a:r>
            <a:r>
              <a:rPr lang="en-US" altLang="en-US" sz="2400"/>
              <a:t>Some countries are referred to as republics despite the level of </a:t>
            </a:r>
            <a:r>
              <a:rPr lang="en-US" altLang="en-US" sz="2400" b="1" i="1"/>
              <a:t>how</a:t>
            </a:r>
            <a:r>
              <a:rPr lang="en-US" altLang="en-US" sz="2400" b="1"/>
              <a:t> </a:t>
            </a:r>
            <a:r>
              <a:rPr lang="en-US" altLang="en-US" sz="2400" b="1" i="1"/>
              <a:t>fair</a:t>
            </a:r>
            <a:r>
              <a:rPr lang="en-US" altLang="en-US" sz="2400" i="1"/>
              <a:t> </a:t>
            </a:r>
            <a:r>
              <a:rPr lang="en-US" altLang="en-US" sz="2400"/>
              <a:t>or how </a:t>
            </a:r>
            <a:r>
              <a:rPr lang="en-US" altLang="en-US" sz="2400" b="1" i="1"/>
              <a:t>representative</a:t>
            </a:r>
            <a:r>
              <a:rPr lang="en-US" altLang="en-US" sz="2400"/>
              <a:t> that government might be.</a:t>
            </a:r>
          </a:p>
        </p:txBody>
      </p:sp>
      <p:pic>
        <p:nvPicPr>
          <p:cNvPr id="10244" name="Picture 5" descr="foxtrot-e-voting-machines">
            <a:extLst>
              <a:ext uri="{FF2B5EF4-FFF2-40B4-BE49-F238E27FC236}">
                <a16:creationId xmlns:a16="http://schemas.microsoft.com/office/drawing/2014/main" id="{22BCD95C-A51B-0065-0686-A1C162D5114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2971800"/>
            <a:ext cx="5181600" cy="367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E9D02C8C-AE09-C33E-F18F-912CE15C1134}"/>
              </a:ext>
            </a:extLst>
          </p:cNvPr>
          <p:cNvSpPr txBox="1">
            <a:spLocks noChangeArrowheads="1"/>
          </p:cNvSpPr>
          <p:nvPr/>
        </p:nvSpPr>
        <p:spPr bwMode="auto">
          <a:xfrm>
            <a:off x="263525" y="3505200"/>
            <a:ext cx="20224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00000"/>
                </a:solidFill>
              </a:rPr>
              <a:t>Describe a </a:t>
            </a:r>
          </a:p>
          <a:p>
            <a:pPr eaLnBrk="1" hangingPunct="1">
              <a:spcBef>
                <a:spcPct val="0"/>
              </a:spcBef>
              <a:buFontTx/>
              <a:buNone/>
            </a:pPr>
            <a:r>
              <a:rPr lang="en-US" altLang="en-US" sz="2000" b="1">
                <a:solidFill>
                  <a:srgbClr val="C00000"/>
                </a:solidFill>
              </a:rPr>
              <a:t>country today</a:t>
            </a:r>
          </a:p>
          <a:p>
            <a:pPr eaLnBrk="1" hangingPunct="1">
              <a:spcBef>
                <a:spcPct val="0"/>
              </a:spcBef>
              <a:buFontTx/>
              <a:buNone/>
            </a:pPr>
            <a:r>
              <a:rPr lang="en-US" altLang="en-US" sz="2000" b="1">
                <a:solidFill>
                  <a:srgbClr val="C00000"/>
                </a:solidFill>
              </a:rPr>
              <a:t>that is called</a:t>
            </a:r>
          </a:p>
          <a:p>
            <a:pPr eaLnBrk="1" hangingPunct="1">
              <a:spcBef>
                <a:spcPct val="0"/>
              </a:spcBef>
              <a:buFontTx/>
              <a:buNone/>
            </a:pPr>
            <a:r>
              <a:rPr lang="en-US" altLang="en-US" sz="2000" b="1">
                <a:solidFill>
                  <a:srgbClr val="C00000"/>
                </a:solidFill>
              </a:rPr>
              <a:t>a REPUBLIC</a:t>
            </a:r>
          </a:p>
          <a:p>
            <a:pPr eaLnBrk="1" hangingPunct="1">
              <a:spcBef>
                <a:spcPct val="0"/>
              </a:spcBef>
              <a:buFontTx/>
              <a:buNone/>
            </a:pPr>
            <a:r>
              <a:rPr lang="en-US" altLang="en-US" sz="2000" b="1">
                <a:solidFill>
                  <a:srgbClr val="C00000"/>
                </a:solidFill>
              </a:rPr>
              <a:t>but is probably</a:t>
            </a:r>
          </a:p>
          <a:p>
            <a:pPr eaLnBrk="1" hangingPunct="1">
              <a:spcBef>
                <a:spcPct val="0"/>
              </a:spcBef>
              <a:buFontTx/>
              <a:buNone/>
            </a:pPr>
            <a:r>
              <a:rPr lang="en-US" altLang="en-US" sz="2000" b="1">
                <a:solidFill>
                  <a:srgbClr val="C00000"/>
                </a:solidFill>
              </a:rPr>
              <a:t>not.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1986</TotalTime>
  <Words>1652</Words>
  <Application>Microsoft Macintosh PowerPoint</Application>
  <PresentationFormat>On-screen Show (4:3)</PresentationFormat>
  <Paragraphs>143</Paragraphs>
  <Slides>34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Arial</vt:lpstr>
      <vt:lpstr>Calibri</vt:lpstr>
      <vt:lpstr>Default Design</vt:lpstr>
      <vt:lpstr>Microsoft Photo Editor 3.0 Photo</vt:lpstr>
      <vt:lpstr>Unit One:  The Rise of Democratic Ideals</vt:lpstr>
      <vt:lpstr>1.  Aristocracy</vt:lpstr>
      <vt:lpstr>2.  Citizens</vt:lpstr>
      <vt:lpstr>3.  The Reforms of Solon</vt:lpstr>
      <vt:lpstr>4.  The Reforms of Cleisthenes</vt:lpstr>
      <vt:lpstr>5.  Direct Democracy</vt:lpstr>
      <vt:lpstr>6.  Monarchy</vt:lpstr>
      <vt:lpstr>7.  Natural Laws</vt:lpstr>
      <vt:lpstr>8.  Republic</vt:lpstr>
      <vt:lpstr>9.  Roman Senate</vt:lpstr>
      <vt:lpstr>PowerPoint Presentation</vt:lpstr>
      <vt:lpstr>PowerPoint Presentation</vt:lpstr>
      <vt:lpstr>PowerPoint Presentation</vt:lpstr>
      <vt:lpstr>10.  Legal Code</vt:lpstr>
      <vt:lpstr>Hammurabi</vt:lpstr>
      <vt:lpstr>11.  Jewish Law</vt:lpstr>
      <vt:lpstr>12.  Teachings of Christianity  </vt:lpstr>
      <vt:lpstr>13.  Teachings of Islam</vt:lpstr>
      <vt:lpstr>14.  Individualism</vt:lpstr>
      <vt:lpstr>15.  Pardon</vt:lpstr>
      <vt:lpstr>16.  Common Law</vt:lpstr>
      <vt:lpstr>17.  Juries</vt:lpstr>
      <vt:lpstr>18.  Magna Carta</vt:lpstr>
      <vt:lpstr>19.  Due Process</vt:lpstr>
      <vt:lpstr>20. Contract</vt:lpstr>
      <vt:lpstr>21.  Tax</vt:lpstr>
      <vt:lpstr>22.  Divine Right</vt:lpstr>
      <vt:lpstr>23.  Tyranny</vt:lpstr>
      <vt:lpstr>24.  Constitutional  Monarchy</vt:lpstr>
      <vt:lpstr>PowerPoint Presentation</vt:lpstr>
      <vt:lpstr>Greek Columns</vt:lpstr>
      <vt:lpstr>PowerPoint Presentation</vt:lpstr>
      <vt:lpstr>PowerPoint Presentation</vt:lpstr>
      <vt:lpstr>PowerPoint Presentation</vt:lpstr>
    </vt:vector>
  </TitlesOfParts>
  <Company>Redwood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One:  The Rise of Democratic Ideals</dc:title>
  <dc:creator>Teacher</dc:creator>
  <cp:lastModifiedBy>michael tuttle</cp:lastModifiedBy>
  <cp:revision>57</cp:revision>
  <dcterms:created xsi:type="dcterms:W3CDTF">2007-08-27T17:55:45Z</dcterms:created>
  <dcterms:modified xsi:type="dcterms:W3CDTF">2023-06-09T13:42:36Z</dcterms:modified>
</cp:coreProperties>
</file>