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0"/>
  </p:notesMasterIdLst>
  <p:sldIdLst>
    <p:sldId id="256" r:id="rId2"/>
    <p:sldId id="273" r:id="rId3"/>
    <p:sldId id="257" r:id="rId4"/>
    <p:sldId id="258" r:id="rId5"/>
    <p:sldId id="259" r:id="rId6"/>
    <p:sldId id="274" r:id="rId7"/>
    <p:sldId id="275" r:id="rId8"/>
    <p:sldId id="260"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Objects="1">
      <p:cViewPr varScale="1">
        <p:scale>
          <a:sx n="99" d="100"/>
          <a:sy n="99" d="100"/>
        </p:scale>
        <p:origin x="-832"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D1685F-DEB8-974F-B951-4EBF4151F2CC}" type="datetimeFigureOut">
              <a:rPr lang="en-US" smtClean="0"/>
              <a:pPr/>
              <a:t>1/25/16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D1CCBA-F070-1D49-8515-05EC2F2E9A2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In 1845 a New York newspaper editor named John L. O’Sullivan gave the spirit of expansion a name, calling it Manifest Destiny. He said, “Our manifest destiny is to overspread the continent allotted by Providence for the free development of our yearly multiplying millions.” The concept of Manifest Destiny was soon used by others and became a familiar idea throughout the United States.</a:t>
            </a:r>
            <a:endParaRPr lang="en-US" dirty="0"/>
          </a:p>
        </p:txBody>
      </p:sp>
      <p:sp>
        <p:nvSpPr>
          <p:cNvPr id="4" name="Slide Number Placeholder 3"/>
          <p:cNvSpPr>
            <a:spLocks noGrp="1"/>
          </p:cNvSpPr>
          <p:nvPr>
            <p:ph type="sldNum" sz="quarter" idx="10"/>
          </p:nvPr>
        </p:nvSpPr>
        <p:spPr/>
        <p:txBody>
          <a:bodyPr/>
          <a:lstStyle/>
          <a:p>
            <a:fld id="{7AD1CCBA-F070-1D49-8515-05EC2F2E9A24}"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grpSp>
        <p:nvGrpSpPr>
          <p:cNvPr id="7" name="Group 17"/>
          <p:cNvGrpSpPr/>
          <p:nvPr/>
        </p:nvGrpSpPr>
        <p:grpSpPr>
          <a:xfrm>
            <a:off x="486873" y="411480"/>
            <a:ext cx="8170255" cy="6035040"/>
            <a:chOff x="486873" y="411480"/>
            <a:chExt cx="8170255" cy="6035040"/>
          </a:xfrm>
        </p:grpSpPr>
        <p:pic>
          <p:nvPicPr>
            <p:cNvPr id="12" name="Picture 11"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14" name="Rectangle 13"/>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20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73741" y="6122894"/>
            <a:ext cx="2133600" cy="259317"/>
          </a:xfrm>
        </p:spPr>
        <p:txBody>
          <a:bodyPr/>
          <a:lstStyle/>
          <a:p>
            <a:fld id="{9E2502FE-11A0-6D41-9DFC-A9AFA3F5327A}" type="datetimeFigureOut">
              <a:rPr lang="en-US" smtClean="0"/>
              <a:pPr/>
              <a:t>1/25/16</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F3DE57E6-459F-6E41-8E5C-8FFCE33B6EB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ntent, Picture, and Caption">
    <p:spTree>
      <p:nvGrpSpPr>
        <p:cNvPr id="1" name=""/>
        <p:cNvGrpSpPr/>
        <p:nvPr/>
      </p:nvGrpSpPr>
      <p:grpSpPr>
        <a:xfrm>
          <a:off x="0" y="0"/>
          <a:ext cx="0" cy="0"/>
          <a:chOff x="0" y="0"/>
          <a:chExt cx="0" cy="0"/>
        </a:xfrm>
      </p:grpSpPr>
      <p:grpSp>
        <p:nvGrpSpPr>
          <p:cNvPr id="8" name="Group 33"/>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2502FE-11A0-6D41-9DFC-A9AFA3F5327A}" type="datetimeFigureOut">
              <a:rPr lang="en-US" smtClean="0"/>
              <a:pPr/>
              <a:t>1/25/16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DE57E6-459F-6E41-8E5C-8FFCE33B6EB0}" type="slidenum">
              <a:rPr lang="en-US" smtClean="0"/>
              <a:pPr/>
              <a:t>‹#›</a:t>
            </a:fld>
            <a:endParaRPr lang="en-US"/>
          </a:p>
        </p:txBody>
      </p:sp>
      <p:sp>
        <p:nvSpPr>
          <p:cNvPr id="15" name="Rectangle 14"/>
          <p:cNvSpPr/>
          <p:nvPr/>
        </p:nvSpPr>
        <p:spPr>
          <a:xfrm rot="10800000">
            <a:off x="258763" y="1594462"/>
            <a:ext cx="357530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Click icon to add picture</a:t>
            </a:r>
            <a:endParaRPr/>
          </a:p>
        </p:txBody>
      </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grpSp>
        <p:nvGrpSpPr>
          <p:cNvPr id="8" name="Group 32"/>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5" name="Rectangle 34"/>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9E2502FE-11A0-6D41-9DFC-A9AFA3F5327A}" type="datetimeFigureOut">
              <a:rPr lang="en-US" smtClean="0"/>
              <a:pPr/>
              <a:t>1/25/16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DE57E6-459F-6E41-8E5C-8FFCE33B6EB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grpSp>
        <p:nvGrpSpPr>
          <p:cNvPr id="8" name="Group 26"/>
          <p:cNvGrpSpPr/>
          <p:nvPr/>
        </p:nvGrpSpPr>
        <p:grpSpPr>
          <a:xfrm>
            <a:off x="182880" y="173699"/>
            <a:ext cx="877824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9E2502FE-11A0-6D41-9DFC-A9AFA3F5327A}" type="datetimeFigureOut">
              <a:rPr lang="en-US" smtClean="0"/>
              <a:pPr/>
              <a:t>1/25/16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DE57E6-459F-6E41-8E5C-8FFCE33B6EB0}" type="slidenum">
              <a:rPr lang="en-US" smtClean="0"/>
              <a:pPr/>
              <a:t>‹#›</a:t>
            </a:fld>
            <a:endParaRPr lang="en-US"/>
          </a:p>
        </p:txBody>
      </p:sp>
      <p:sp>
        <p:nvSpPr>
          <p:cNvPr id="15" name="Rectangle 14"/>
          <p:cNvSpPr/>
          <p:nvPr/>
        </p:nvSpPr>
        <p:spPr>
          <a:xfrm>
            <a:off x="256032" y="42031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grpSp>
        <p:nvGrpSpPr>
          <p:cNvPr id="7" name="Group 19"/>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2502FE-11A0-6D41-9DFC-A9AFA3F5327A}" type="datetimeFigureOut">
              <a:rPr lang="en-US" smtClean="0"/>
              <a:pPr/>
              <a:t>1/25/16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DE57E6-459F-6E41-8E5C-8FFCE33B6EB0}"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grpSp>
        <p:nvGrpSpPr>
          <p:cNvPr id="7" name="Group 19"/>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2502FE-11A0-6D41-9DFC-A9AFA3F5327A}" type="datetimeFigureOut">
              <a:rPr lang="en-US" smtClean="0"/>
              <a:pPr/>
              <a:t>1/25/16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DE57E6-459F-6E41-8E5C-8FFCE33B6EB0}" type="slidenum">
              <a:rPr lang="en-US" smtClean="0"/>
              <a:pPr/>
              <a:t>‹#›</a:t>
            </a:fld>
            <a:endParaRPr lang="en-US"/>
          </a:p>
        </p:txBody>
      </p:sp>
      <p:sp>
        <p:nvSpPr>
          <p:cNvPr id="26" name="Rectangle 25"/>
          <p:cNvSpPr/>
          <p:nvPr/>
        </p:nvSpPr>
        <p:spPr>
          <a:xfrm rot="5400000">
            <a:off x="4242277"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grpSp>
        <p:nvGrpSpPr>
          <p:cNvPr id="7" name="Group 15"/>
          <p:cNvGrpSpPr/>
          <p:nvPr/>
        </p:nvGrpSpPr>
        <p:grpSpPr>
          <a:xfrm>
            <a:off x="182880" y="173699"/>
            <a:ext cx="8778240" cy="6510602"/>
            <a:chOff x="182880" y="173699"/>
            <a:chExt cx="8778240" cy="6510602"/>
          </a:xfrm>
        </p:grpSpPr>
        <p:pic>
          <p:nvPicPr>
            <p:cNvPr id="17" name="Picture 16"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2502FE-11A0-6D41-9DFC-A9AFA3F5327A}" type="datetimeFigureOut">
              <a:rPr lang="en-US" smtClean="0"/>
              <a:pPr/>
              <a:t>1/25/16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DE57E6-459F-6E41-8E5C-8FFCE33B6E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pic>
        <p:nvPicPr>
          <p:cNvPr id="7" name="Picture 6"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69259" y="6122894"/>
            <a:ext cx="2133600" cy="259317"/>
          </a:xfrm>
        </p:spPr>
        <p:txBody>
          <a:bodyPr/>
          <a:lstStyle/>
          <a:p>
            <a:fld id="{9E2502FE-11A0-6D41-9DFC-A9AFA3F5327A}" type="datetimeFigureOut">
              <a:rPr lang="en-US" smtClean="0"/>
              <a:pPr/>
              <a:t>1/25/16</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grpSp>
        <p:nvGrpSpPr>
          <p:cNvPr id="7" name="Group 23"/>
          <p:cNvGrpSpPr/>
          <p:nvPr/>
        </p:nvGrpSpPr>
        <p:grpSpPr>
          <a:xfrm>
            <a:off x="182880" y="173699"/>
            <a:ext cx="8778240" cy="6510602"/>
            <a:chOff x="182880" y="173699"/>
            <a:chExt cx="8778240" cy="6510602"/>
          </a:xfrm>
        </p:grpSpPr>
        <p:pic>
          <p:nvPicPr>
            <p:cNvPr id="25" name="Picture 2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2502FE-11A0-6D41-9DFC-A9AFA3F5327A}" type="datetimeFigureOut">
              <a:rPr lang="en-US" smtClean="0"/>
              <a:pPr/>
              <a:t>1/25/16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DE57E6-459F-6E41-8E5C-8FFCE33B6E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grpSp>
        <p:nvGrpSpPr>
          <p:cNvPr id="8" name="Group 13"/>
          <p:cNvGrpSpPr/>
          <p:nvPr/>
        </p:nvGrpSpPr>
        <p:grpSpPr>
          <a:xfrm>
            <a:off x="182880" y="173699"/>
            <a:ext cx="8778240" cy="6510602"/>
            <a:chOff x="182880" y="173699"/>
            <a:chExt cx="8778240" cy="6510602"/>
          </a:xfrm>
        </p:grpSpPr>
        <p:pic>
          <p:nvPicPr>
            <p:cNvPr id="15" name="Picture 1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9" name="Rectangle 18"/>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E2502FE-11A0-6D41-9DFC-A9AFA3F5327A}" type="datetimeFigureOut">
              <a:rPr lang="en-US" smtClean="0"/>
              <a:pPr/>
              <a:t>1/25/16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DE57E6-459F-6E41-8E5C-8FFCE33B6E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grpSp>
        <p:nvGrpSpPr>
          <p:cNvPr id="10" name="Group 16"/>
          <p:cNvGrpSpPr/>
          <p:nvPr/>
        </p:nvGrpSpPr>
        <p:grpSpPr>
          <a:xfrm>
            <a:off x="182880" y="173699"/>
            <a:ext cx="8778240" cy="6510602"/>
            <a:chOff x="182880" y="173699"/>
            <a:chExt cx="8778240" cy="6510602"/>
          </a:xfrm>
        </p:grpSpPr>
        <p:pic>
          <p:nvPicPr>
            <p:cNvPr id="18" name="Picture 1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1"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2" name="Rectangle 21"/>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E2502FE-11A0-6D41-9DFC-A9AFA3F5327A}" type="datetimeFigureOut">
              <a:rPr lang="en-US" smtClean="0"/>
              <a:pPr/>
              <a:t>1/25/16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DE57E6-459F-6E41-8E5C-8FFCE33B6EB0}" type="slidenum">
              <a:rPr lang="en-US" smtClean="0"/>
              <a:pPr/>
              <a:t>‹#›</a:t>
            </a:fld>
            <a:endParaRPr lang="en-US"/>
          </a:p>
        </p:txBody>
      </p:sp>
      <p:cxnSp>
        <p:nvCxnSpPr>
          <p:cNvPr id="30" name="Straight Connector 29"/>
          <p:cNvCxnSpPr/>
          <p:nvPr/>
        </p:nvCxnSpPr>
        <p:spPr>
          <a:xfrm rot="16200000" flipH="1">
            <a:off x="2217480" y="4026438"/>
            <a:ext cx="4711326" cy="2286"/>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23" name="Straight Connector 22"/>
          <p:cNvCxnSpPr/>
          <p:nvPr/>
        </p:nvCxnSpPr>
        <p:spPr>
          <a:xfrm rot="16200000" flipH="1">
            <a:off x="2217480" y="4026438"/>
            <a:ext cx="4711326" cy="2286"/>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grpSp>
        <p:nvGrpSpPr>
          <p:cNvPr id="6" name="Group 18"/>
          <p:cNvGrpSpPr/>
          <p:nvPr/>
        </p:nvGrpSpPr>
        <p:grpSpPr>
          <a:xfrm>
            <a:off x="182880" y="173699"/>
            <a:ext cx="8778240" cy="6510602"/>
            <a:chOff x="182880" y="173699"/>
            <a:chExt cx="8778240" cy="6510602"/>
          </a:xfrm>
        </p:grpSpPr>
        <p:pic>
          <p:nvPicPr>
            <p:cNvPr id="20" name="Picture 19"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7"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4" name="Rectangle 23"/>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E2502FE-11A0-6D41-9DFC-A9AFA3F5327A}" type="datetimeFigureOut">
              <a:rPr lang="en-US" smtClean="0"/>
              <a:pPr/>
              <a:t>1/25/16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DE57E6-459F-6E41-8E5C-8FFCE33B6E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grpSp>
        <p:nvGrpSpPr>
          <p:cNvPr id="5" name="Group 17"/>
          <p:cNvGrpSpPr/>
          <p:nvPr/>
        </p:nvGrpSpPr>
        <p:grpSpPr>
          <a:xfrm>
            <a:off x="182880" y="173699"/>
            <a:ext cx="8778240" cy="6510602"/>
            <a:chOff x="182880" y="173699"/>
            <a:chExt cx="8778240" cy="6510602"/>
          </a:xfrm>
        </p:grpSpPr>
        <p:pic>
          <p:nvPicPr>
            <p:cNvPr id="19" name="Picture 18"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0"/>
            <p:cNvGrpSpPr/>
            <p:nvPr/>
          </p:nvGrpSpPr>
          <p:grpSpPr>
            <a:xfrm>
              <a:off x="256032" y="237744"/>
              <a:ext cx="8622792" cy="6364224"/>
              <a:chOff x="247157" y="247430"/>
              <a:chExt cx="8622792" cy="6364224"/>
            </a:xfrm>
          </p:grpSpPr>
          <p:sp>
            <p:nvSpPr>
              <p:cNvPr id="21" name="Rectangle 20"/>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2" name="Straight Connector 21"/>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9E2502FE-11A0-6D41-9DFC-A9AFA3F5327A}" type="datetimeFigureOut">
              <a:rPr lang="en-US" smtClean="0"/>
              <a:pPr/>
              <a:t>1/25/16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DE57E6-459F-6E41-8E5C-8FFCE33B6E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grpSp>
        <p:nvGrpSpPr>
          <p:cNvPr id="8" name="Group 33"/>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8" name="Picture 2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0" name="Rectangle 2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9E2502FE-11A0-6D41-9DFC-A9AFA3F5327A}" type="datetimeFigureOut">
              <a:rPr lang="en-US" smtClean="0"/>
              <a:pPr/>
              <a:t>1/25/16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DE57E6-459F-6E41-8E5C-8FFCE33B6EB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9E2502FE-11A0-6D41-9DFC-A9AFA3F5327A}" type="datetimeFigureOut">
              <a:rPr lang="en-US" smtClean="0"/>
              <a:pPr/>
              <a:t>1/25/16</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F3DE57E6-459F-6E41-8E5C-8FFCE33B6EB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 Id="rId3" Type="http://schemas.openxmlformats.org/officeDocument/2006/relationships/image" Target="../media/image10.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9: Manifest Destiny</a:t>
            </a:r>
            <a:endParaRPr lang="en-US" dirty="0"/>
          </a:p>
        </p:txBody>
      </p:sp>
      <p:sp>
        <p:nvSpPr>
          <p:cNvPr id="3" name="Subtitle 2"/>
          <p:cNvSpPr>
            <a:spLocks noGrp="1"/>
          </p:cNvSpPr>
          <p:nvPr>
            <p:ph type="subTitle" idx="1"/>
          </p:nvPr>
        </p:nvSpPr>
        <p:spPr/>
        <p:txBody>
          <a:bodyPr>
            <a:normAutofit/>
          </a:bodyPr>
          <a:lstStyle/>
          <a:p>
            <a:r>
              <a:rPr lang="en-US" sz="2400" dirty="0" smtClean="0"/>
              <a:t>US History I</a:t>
            </a:r>
          </a:p>
          <a:p>
            <a:r>
              <a:rPr lang="en-US" sz="2400" dirty="0" smtClean="0"/>
              <a:t>Mr. Tuttle</a:t>
            </a:r>
          </a:p>
          <a:p>
            <a:r>
              <a:rPr lang="en-US" sz="2400" dirty="0" smtClean="0"/>
              <a:t>michael.tuttle@lodi.k12.nj.us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a:t>
            </a:r>
            <a:endParaRPr lang="en-US" dirty="0"/>
          </a:p>
        </p:txBody>
      </p:sp>
      <p:sp>
        <p:nvSpPr>
          <p:cNvPr id="3" name="Content Placeholder 2"/>
          <p:cNvSpPr>
            <a:spLocks noGrp="1"/>
          </p:cNvSpPr>
          <p:nvPr>
            <p:ph idx="1"/>
          </p:nvPr>
        </p:nvSpPr>
        <p:spPr/>
        <p:txBody>
          <a:bodyPr>
            <a:normAutofit/>
          </a:bodyPr>
          <a:lstStyle/>
          <a:p>
            <a:r>
              <a:rPr lang="en-US" dirty="0" smtClean="0"/>
              <a:t>Due Friday: Current Events &amp; Read pp. 294-297</a:t>
            </a:r>
          </a:p>
          <a:p>
            <a:pPr lvl="1"/>
            <a:r>
              <a:rPr lang="en-US" dirty="0" smtClean="0"/>
              <a:t>Be ready to answer these questions: How Did Congress protect squatters? </a:t>
            </a:r>
          </a:p>
          <a:p>
            <a:pPr lvl="1"/>
            <a:r>
              <a:rPr lang="en-US" dirty="0" smtClean="0"/>
              <a:t>What invention made it easier to settle the frontier. Who invented them and why were they significant.</a:t>
            </a:r>
          </a:p>
          <a:p>
            <a:pPr lvl="1"/>
            <a:r>
              <a:rPr lang="en-US" dirty="0" smtClean="0"/>
              <a:t>(Do Now Quiz).</a:t>
            </a:r>
            <a:endParaRPr lang="en-US" smtClean="0"/>
          </a:p>
          <a:p>
            <a:pPr lvl="1"/>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Heading Westward</a:t>
            </a:r>
            <a:endParaRPr lang="en-US" dirty="0"/>
          </a:p>
        </p:txBody>
      </p:sp>
      <p:sp>
        <p:nvSpPr>
          <p:cNvPr id="3" name="Content Placeholder 2"/>
          <p:cNvSpPr>
            <a:spLocks noGrp="1"/>
          </p:cNvSpPr>
          <p:nvPr>
            <p:ph idx="1"/>
          </p:nvPr>
        </p:nvSpPr>
        <p:spPr>
          <a:xfrm>
            <a:off x="533401" y="1584008"/>
            <a:ext cx="4495800" cy="4740591"/>
          </a:xfrm>
        </p:spPr>
        <p:txBody>
          <a:bodyPr>
            <a:normAutofit fontScale="92500" lnSpcReduction="10000"/>
          </a:bodyPr>
          <a:lstStyle/>
          <a:p>
            <a:r>
              <a:rPr lang="en-US" dirty="0" smtClean="0"/>
              <a:t>Two reasons many Americans began to move westward:</a:t>
            </a:r>
          </a:p>
          <a:p>
            <a:pPr lvl="1"/>
            <a:r>
              <a:rPr lang="en-US" b="1" dirty="0" smtClean="0"/>
              <a:t>Religious reasons</a:t>
            </a:r>
          </a:p>
          <a:p>
            <a:pPr lvl="3"/>
            <a:r>
              <a:rPr lang="en-US" b="1" dirty="0" smtClean="0"/>
              <a:t>Missionaries</a:t>
            </a:r>
          </a:p>
          <a:p>
            <a:pPr lvl="3"/>
            <a:r>
              <a:rPr lang="en-US" b="1" dirty="0" smtClean="0"/>
              <a:t>Mormons</a:t>
            </a:r>
          </a:p>
          <a:p>
            <a:pPr lvl="1"/>
            <a:r>
              <a:rPr lang="en-US" b="1" dirty="0" smtClean="0"/>
              <a:t>Economic reasons</a:t>
            </a:r>
          </a:p>
          <a:p>
            <a:pPr lvl="3"/>
            <a:r>
              <a:rPr lang="en-US" dirty="0" smtClean="0"/>
              <a:t>opportunity to begin own farm</a:t>
            </a:r>
          </a:p>
          <a:p>
            <a:pPr lvl="3"/>
            <a:r>
              <a:rPr lang="en-US" b="1" dirty="0" smtClean="0"/>
              <a:t>Squatters</a:t>
            </a:r>
          </a:p>
          <a:p>
            <a:pPr lvl="3"/>
            <a:r>
              <a:rPr lang="en-US" b="1" dirty="0" smtClean="0"/>
              <a:t>Preemptive Act of 1830 </a:t>
            </a:r>
          </a:p>
          <a:p>
            <a:pPr lvl="3"/>
            <a:r>
              <a:rPr lang="en-US" dirty="0" smtClean="0"/>
              <a:t>Invention of iron and steel bladed plows and mechanical reaper</a:t>
            </a:r>
          </a:p>
          <a:p>
            <a:pPr lvl="3"/>
            <a:r>
              <a:rPr lang="en-US" dirty="0" err="1" smtClean="0"/>
              <a:t>Jethro</a:t>
            </a:r>
            <a:r>
              <a:rPr lang="en-US" dirty="0" smtClean="0"/>
              <a:t> Wood, John Deere, and Cyrus McCormick</a:t>
            </a:r>
          </a:p>
          <a:p>
            <a:pPr lvl="1"/>
            <a:r>
              <a:rPr lang="en-US" b="1" dirty="0" smtClean="0"/>
              <a:t>Followed</a:t>
            </a:r>
            <a:r>
              <a:rPr lang="en-US" dirty="0" smtClean="0"/>
              <a:t> </a:t>
            </a:r>
            <a:r>
              <a:rPr lang="en-US" b="1" dirty="0" smtClean="0"/>
              <a:t>John </a:t>
            </a:r>
            <a:r>
              <a:rPr lang="en-US" b="1" dirty="0" err="1" smtClean="0"/>
              <a:t>O’Sullivan’s</a:t>
            </a:r>
            <a:r>
              <a:rPr lang="en-US" dirty="0" smtClean="0"/>
              <a:t> concept of </a:t>
            </a:r>
            <a:r>
              <a:rPr lang="en-US" b="1" dirty="0" smtClean="0"/>
              <a:t>Manifest Destiny</a:t>
            </a:r>
          </a:p>
        </p:txBody>
      </p:sp>
      <p:pic>
        <p:nvPicPr>
          <p:cNvPr id="4" name="Picture 3" descr="image001.jpg"/>
          <p:cNvPicPr>
            <a:picLocks noChangeAspect="1"/>
          </p:cNvPicPr>
          <p:nvPr/>
        </p:nvPicPr>
        <p:blipFill>
          <a:blip r:embed="rId3"/>
          <a:stretch>
            <a:fillRect/>
          </a:stretch>
        </p:blipFill>
        <p:spPr>
          <a:xfrm>
            <a:off x="5410200" y="2667000"/>
            <a:ext cx="3392424" cy="242760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 Coast!</a:t>
            </a:r>
            <a:endParaRPr lang="en-US" dirty="0"/>
          </a:p>
        </p:txBody>
      </p:sp>
      <p:sp>
        <p:nvSpPr>
          <p:cNvPr id="3" name="Content Placeholder 2"/>
          <p:cNvSpPr>
            <a:spLocks noGrp="1"/>
          </p:cNvSpPr>
          <p:nvPr>
            <p:ph idx="1"/>
          </p:nvPr>
        </p:nvSpPr>
        <p:spPr>
          <a:xfrm>
            <a:off x="4419600" y="1905000"/>
            <a:ext cx="4435475" cy="4419600"/>
          </a:xfrm>
        </p:spPr>
        <p:txBody>
          <a:bodyPr>
            <a:normAutofit/>
          </a:bodyPr>
          <a:lstStyle/>
          <a:p>
            <a:r>
              <a:rPr lang="en-US" dirty="0" smtClean="0"/>
              <a:t>Missionaries began to settle in Oregon</a:t>
            </a:r>
          </a:p>
          <a:p>
            <a:r>
              <a:rPr lang="en-US" dirty="0" smtClean="0"/>
              <a:t>John Sutter established Sutter’s Fort in California to attract more settlers</a:t>
            </a:r>
          </a:p>
          <a:p>
            <a:r>
              <a:rPr lang="en-US" dirty="0" smtClean="0"/>
              <a:t>Trade routes made by </a:t>
            </a:r>
            <a:r>
              <a:rPr lang="en-US" b="1" dirty="0" smtClean="0"/>
              <a:t>mountain men </a:t>
            </a:r>
            <a:r>
              <a:rPr lang="en-US" dirty="0" smtClean="0"/>
              <a:t>helped settler travel through the wilderness</a:t>
            </a:r>
          </a:p>
          <a:p>
            <a:pPr lvl="1"/>
            <a:r>
              <a:rPr lang="en-US" dirty="0" smtClean="0"/>
              <a:t>Oregon Trail (Kit Carson)</a:t>
            </a:r>
            <a:endParaRPr lang="en-US" dirty="0"/>
          </a:p>
        </p:txBody>
      </p:sp>
      <p:pic>
        <p:nvPicPr>
          <p:cNvPr id="4" name="Picture 3" descr="oregon-trail.jpg"/>
          <p:cNvPicPr>
            <a:picLocks noChangeAspect="1"/>
          </p:cNvPicPr>
          <p:nvPr/>
        </p:nvPicPr>
        <p:blipFill>
          <a:blip r:embed="rId2"/>
          <a:stretch>
            <a:fillRect/>
          </a:stretch>
        </p:blipFill>
        <p:spPr>
          <a:xfrm>
            <a:off x="304800" y="2514600"/>
            <a:ext cx="4114800" cy="2921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Settler Life</a:t>
            </a:r>
            <a:endParaRPr lang="en-US" dirty="0"/>
          </a:p>
        </p:txBody>
      </p:sp>
      <p:sp>
        <p:nvSpPr>
          <p:cNvPr id="3" name="Content Placeholder 2"/>
          <p:cNvSpPr>
            <a:spLocks noGrp="1"/>
          </p:cNvSpPr>
          <p:nvPr>
            <p:ph idx="1"/>
          </p:nvPr>
        </p:nvSpPr>
        <p:spPr>
          <a:xfrm>
            <a:off x="457200" y="1905000"/>
            <a:ext cx="4191001" cy="4160521"/>
          </a:xfrm>
        </p:spPr>
        <p:txBody>
          <a:bodyPr>
            <a:normAutofit fontScale="70000" lnSpcReduction="20000"/>
          </a:bodyPr>
          <a:lstStyle/>
          <a:p>
            <a:r>
              <a:rPr lang="en-US" dirty="0" smtClean="0"/>
              <a:t>Emigrants made journey in covered wagons</a:t>
            </a:r>
          </a:p>
          <a:p>
            <a:pPr lvl="1"/>
            <a:r>
              <a:rPr lang="en-US" dirty="0" smtClean="0"/>
              <a:t>assembled trains in staging areas in towns, where they also exchanged information about routes and supplies</a:t>
            </a:r>
          </a:p>
          <a:p>
            <a:pPr lvl="1"/>
            <a:r>
              <a:rPr lang="en-US" dirty="0" smtClean="0"/>
              <a:t>hired </a:t>
            </a:r>
            <a:r>
              <a:rPr lang="en-US" b="1" dirty="0" smtClean="0"/>
              <a:t>mountain men </a:t>
            </a:r>
            <a:r>
              <a:rPr lang="en-US" dirty="0" smtClean="0"/>
              <a:t>to guide them, but once familiar with land, </a:t>
            </a:r>
            <a:r>
              <a:rPr lang="en-US" b="1" dirty="0" smtClean="0"/>
              <a:t>over-</a:t>
            </a:r>
            <a:r>
              <a:rPr lang="en-US" b="1" dirty="0" err="1" smtClean="0"/>
              <a:t>landers</a:t>
            </a:r>
            <a:r>
              <a:rPr lang="en-US" dirty="0" smtClean="0"/>
              <a:t> continued the journey with the help of guidebooks</a:t>
            </a:r>
          </a:p>
          <a:p>
            <a:pPr lvl="2"/>
            <a:r>
              <a:rPr lang="en-US" dirty="0" smtClean="0"/>
              <a:t>Sometimes, the guidebooks were wrong (</a:t>
            </a:r>
            <a:r>
              <a:rPr lang="en-US" b="1" dirty="0" smtClean="0"/>
              <a:t>Donner Party</a:t>
            </a:r>
            <a:r>
              <a:rPr lang="en-US" dirty="0" smtClean="0"/>
              <a:t>)</a:t>
            </a:r>
          </a:p>
          <a:p>
            <a:r>
              <a:rPr lang="en-US" dirty="0" smtClean="0"/>
              <a:t>Emigrant had little attacks from Native Americans</a:t>
            </a:r>
          </a:p>
          <a:p>
            <a:pPr lvl="1"/>
            <a:r>
              <a:rPr lang="en-US" dirty="0" smtClean="0"/>
              <a:t>Natives became angry over continued immigration</a:t>
            </a:r>
          </a:p>
          <a:p>
            <a:pPr lvl="1"/>
            <a:r>
              <a:rPr lang="en-US" dirty="0" smtClean="0"/>
              <a:t>Treat of Fort Laramie (1851)</a:t>
            </a:r>
          </a:p>
          <a:p>
            <a:pPr lvl="2"/>
            <a:r>
              <a:rPr lang="en-US" dirty="0" smtClean="0"/>
              <a:t>Agreed to specific geographical boundaries</a:t>
            </a:r>
          </a:p>
        </p:txBody>
      </p:sp>
      <p:pic>
        <p:nvPicPr>
          <p:cNvPr id="4" name="Picture 3" descr="Covered Wagon.jpg"/>
          <p:cNvPicPr>
            <a:picLocks noChangeAspect="1"/>
          </p:cNvPicPr>
          <p:nvPr/>
        </p:nvPicPr>
        <p:blipFill>
          <a:blip r:embed="rId2"/>
          <a:stretch>
            <a:fillRect/>
          </a:stretch>
        </p:blipFill>
        <p:spPr>
          <a:xfrm>
            <a:off x="4648201" y="2362200"/>
            <a:ext cx="4267200" cy="32004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Donner: Party of 87…uh 48 ?</a:t>
            </a:r>
            <a:endParaRPr lang="en-US" dirty="0"/>
          </a:p>
        </p:txBody>
      </p:sp>
      <p:sp>
        <p:nvSpPr>
          <p:cNvPr id="3" name="Content Placeholder 2"/>
          <p:cNvSpPr>
            <a:spLocks noGrp="1"/>
          </p:cNvSpPr>
          <p:nvPr>
            <p:ph idx="1"/>
          </p:nvPr>
        </p:nvSpPr>
        <p:spPr>
          <a:xfrm>
            <a:off x="900112" y="2133600"/>
            <a:ext cx="7345363" cy="4495799"/>
          </a:xfrm>
        </p:spPr>
        <p:txBody>
          <a:bodyPr/>
          <a:lstStyle/>
          <a:p>
            <a:pPr>
              <a:buNone/>
            </a:pPr>
            <a:r>
              <a:rPr lang="en-US" dirty="0" smtClean="0"/>
              <a:t>LESSON: KNOW YOUR SOURCES!</a:t>
            </a:r>
          </a:p>
          <a:p>
            <a:pPr>
              <a:buNone/>
            </a:pPr>
            <a:r>
              <a:rPr lang="en-US" dirty="0" smtClean="0"/>
              <a:t>The Donner Party (87 people) took a shortcut found in </a:t>
            </a:r>
          </a:p>
          <a:p>
            <a:pPr>
              <a:buNone/>
            </a:pPr>
            <a:r>
              <a:rPr lang="en-US" dirty="0" smtClean="0"/>
              <a:t>this Book                       by Lansford Hastings.</a:t>
            </a:r>
          </a:p>
          <a:p>
            <a:pPr>
              <a:buNone/>
            </a:pPr>
            <a:endParaRPr lang="en-US" dirty="0" smtClean="0"/>
          </a:p>
          <a:p>
            <a:pPr>
              <a:buNone/>
            </a:pPr>
            <a:endParaRPr lang="en-US" dirty="0" smtClean="0"/>
          </a:p>
          <a:p>
            <a:pPr>
              <a:buNone/>
            </a:pPr>
            <a:endParaRPr lang="en-US" dirty="0" smtClean="0"/>
          </a:p>
          <a:p>
            <a:pPr>
              <a:buNone/>
            </a:pPr>
            <a:r>
              <a:rPr lang="en-US" dirty="0" smtClean="0"/>
              <a:t>But Hasting Never Took the Shortcut Himself!</a:t>
            </a:r>
            <a:endParaRPr lang="en-US" dirty="0"/>
          </a:p>
        </p:txBody>
      </p:sp>
      <p:pic>
        <p:nvPicPr>
          <p:cNvPr id="4" name="Content Placeholder 7"/>
          <p:cNvPicPr>
            <a:picLocks noGrp="1" noChangeAspect="1"/>
          </p:cNvPicPr>
          <p:nvPr/>
        </p:nvPicPr>
        <p:blipFill>
          <a:blip r:embed="rId2"/>
          <a:srcRect/>
          <a:stretch>
            <a:fillRect/>
          </a:stretch>
        </p:blipFill>
        <p:spPr bwMode="auto">
          <a:xfrm>
            <a:off x="2286000" y="3200400"/>
            <a:ext cx="1676400" cy="2649450"/>
          </a:xfrm>
          <a:prstGeom prst="rect">
            <a:avLst/>
          </a:prstGeom>
          <a:noFill/>
          <a:ln w="9525">
            <a:noFill/>
            <a:miter lim="800000"/>
            <a:headEnd/>
            <a:tailEnd/>
          </a:ln>
        </p:spPr>
      </p:pic>
      <p:pic>
        <p:nvPicPr>
          <p:cNvPr id="6" name="Content Placeholder 6"/>
          <p:cNvPicPr>
            <a:picLocks noGrp="1" noChangeAspect="1"/>
          </p:cNvPicPr>
          <p:nvPr/>
        </p:nvPicPr>
        <p:blipFill>
          <a:blip r:embed="rId3"/>
          <a:srcRect/>
          <a:stretch>
            <a:fillRect/>
          </a:stretch>
        </p:blipFill>
        <p:spPr bwMode="auto">
          <a:xfrm>
            <a:off x="6934200" y="3560446"/>
            <a:ext cx="1819821" cy="25050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Having a Friend for Dinner?</a:t>
            </a:r>
            <a:endParaRPr lang="en-US" dirty="0"/>
          </a:p>
        </p:txBody>
      </p:sp>
      <p:sp>
        <p:nvSpPr>
          <p:cNvPr id="3" name="Content Placeholder 2"/>
          <p:cNvSpPr>
            <a:spLocks noGrp="1"/>
          </p:cNvSpPr>
          <p:nvPr>
            <p:ph idx="1"/>
          </p:nvPr>
        </p:nvSpPr>
        <p:spPr/>
        <p:txBody>
          <a:bodyPr/>
          <a:lstStyle/>
          <a:p>
            <a:r>
              <a:rPr lang="en-US" dirty="0" smtClean="0"/>
              <a:t>When </a:t>
            </a:r>
            <a:r>
              <a:rPr lang="en-US" dirty="0" smtClean="0"/>
              <a:t>Faced </a:t>
            </a:r>
            <a:r>
              <a:rPr lang="en-US" dirty="0" smtClean="0"/>
              <a:t>with Starvation, some in the Donner Party resorted to eating those who had died (cannibalism). A little more than half of the group made it to Sutter’s Fort in California.</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Mormon Migration</a:t>
            </a:r>
            <a:endParaRPr lang="en-US" dirty="0"/>
          </a:p>
        </p:txBody>
      </p:sp>
      <p:sp>
        <p:nvSpPr>
          <p:cNvPr id="3" name="Content Placeholder 2"/>
          <p:cNvSpPr>
            <a:spLocks noGrp="1"/>
          </p:cNvSpPr>
          <p:nvPr>
            <p:ph idx="1"/>
          </p:nvPr>
        </p:nvSpPr>
        <p:spPr>
          <a:xfrm>
            <a:off x="4038600" y="2133601"/>
            <a:ext cx="4206875" cy="3931920"/>
          </a:xfrm>
        </p:spPr>
        <p:txBody>
          <a:bodyPr/>
          <a:lstStyle/>
          <a:p>
            <a:r>
              <a:rPr lang="en-US" dirty="0" smtClean="0"/>
              <a:t>After the murder of their leader, Joseph Smith, Brigham Young took the Mormons west to escape persecution</a:t>
            </a:r>
          </a:p>
          <a:p>
            <a:pPr lvl="1"/>
            <a:r>
              <a:rPr lang="en-US" dirty="0" smtClean="0"/>
              <a:t>Mormon Trail</a:t>
            </a:r>
          </a:p>
          <a:p>
            <a:pPr lvl="1"/>
            <a:r>
              <a:rPr lang="en-US" dirty="0" smtClean="0"/>
              <a:t>Ended up near the Great Salt Lake in Utah (called it Deseret)</a:t>
            </a:r>
          </a:p>
        </p:txBody>
      </p:sp>
      <p:pic>
        <p:nvPicPr>
          <p:cNvPr id="4" name="Picture 3" descr="mormon.jpg"/>
          <p:cNvPicPr>
            <a:picLocks noChangeAspect="1"/>
          </p:cNvPicPr>
          <p:nvPr/>
        </p:nvPicPr>
        <p:blipFill>
          <a:blip r:embed="rId2"/>
          <a:stretch>
            <a:fillRect/>
          </a:stretch>
        </p:blipFill>
        <p:spPr>
          <a:xfrm>
            <a:off x="900113" y="1830071"/>
            <a:ext cx="2933606" cy="423545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FFFFFF"/>
      </a:dk1>
      <a:lt1>
        <a:srgbClr val="000000"/>
      </a:lt1>
      <a:dk2>
        <a:srgbClr val="7C8F97"/>
      </a:dk2>
      <a:lt2>
        <a:srgbClr val="D1D0C8"/>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majorFont>
      <a:minorFont>
        <a:latin typeface="Calisto MT"/>
        <a:ea typeface=""/>
        <a:cs typeface=""/>
        <a:font script="Jpan" typeface="ＭＳ 明朝"/>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13330</TotalTime>
  <Words>435</Words>
  <Application>Microsoft Macintosh PowerPoint</Application>
  <PresentationFormat>On-screen Show (4:3)</PresentationFormat>
  <Paragraphs>51</Paragraphs>
  <Slides>8</Slides>
  <Notes>1</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Capital</vt:lpstr>
      <vt:lpstr>Chapter 9: Manifest Destiny</vt:lpstr>
      <vt:lpstr>Schedule</vt:lpstr>
      <vt:lpstr>Heading Westward</vt:lpstr>
      <vt:lpstr>West Coast!</vt:lpstr>
      <vt:lpstr>Settler Life</vt:lpstr>
      <vt:lpstr>Donner: Party of 87…uh 48 ?</vt:lpstr>
      <vt:lpstr>Having a Friend for Dinner?</vt:lpstr>
      <vt:lpstr>Mormon Migration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 Manifest Destiny</dc:title>
  <dc:creator>Christopher Hoffer</dc:creator>
  <cp:lastModifiedBy>michael tuttle</cp:lastModifiedBy>
  <cp:revision>129</cp:revision>
  <dcterms:created xsi:type="dcterms:W3CDTF">2016-01-25T18:01:40Z</dcterms:created>
  <dcterms:modified xsi:type="dcterms:W3CDTF">2016-01-25T20:01:39Z</dcterms:modified>
</cp:coreProperties>
</file>