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97" r:id="rId2"/>
    <p:sldId id="298" r:id="rId3"/>
    <p:sldId id="299" r:id="rId4"/>
    <p:sldId id="300" r:id="rId5"/>
    <p:sldId id="301" r:id="rId6"/>
    <p:sldId id="319" r:id="rId7"/>
    <p:sldId id="320" r:id="rId8"/>
    <p:sldId id="321" r:id="rId9"/>
    <p:sldId id="322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25" r:id="rId19"/>
    <p:sldId id="326" r:id="rId20"/>
    <p:sldId id="334" r:id="rId21"/>
    <p:sldId id="328" r:id="rId22"/>
    <p:sldId id="329" r:id="rId23"/>
    <p:sldId id="330" r:id="rId24"/>
    <p:sldId id="331" r:id="rId25"/>
    <p:sldId id="332" r:id="rId26"/>
    <p:sldId id="305" r:id="rId27"/>
    <p:sldId id="306" r:id="rId28"/>
    <p:sldId id="307" r:id="rId29"/>
    <p:sldId id="308" r:id="rId30"/>
    <p:sldId id="309" r:id="rId31"/>
    <p:sldId id="310" r:id="rId32"/>
    <p:sldId id="303" r:id="rId33"/>
    <p:sldId id="304" r:id="rId34"/>
    <p:sldId id="335" r:id="rId35"/>
    <p:sldId id="336" r:id="rId36"/>
    <p:sldId id="337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1" autoAdjust="0"/>
    <p:restoredTop sz="94660"/>
  </p:normalViewPr>
  <p:slideViewPr>
    <p:cSldViewPr>
      <p:cViewPr varScale="1">
        <p:scale>
          <a:sx n="101" d="100"/>
          <a:sy n="101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42577A-777A-4A59-80F2-8CAB88EA1A68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A556DE9-8948-4875-AB53-25F12A0E8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EFD45-5D94-4A8A-8352-AD8E60D1E092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4E973-9C79-46D4-97AD-9D5B7CAD2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66504-E119-4044-A858-EB0DDB6CE43A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AAD90-2987-4EDB-8C1F-01C09163F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91906-E58B-4D02-B63F-03A223CEBE87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9CEC1-E406-4FB0-81BC-8395094CC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F2E92D-0541-4F48-BB76-93FB4C22CF3C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C55DB9-94E0-48F4-AB97-EB46F9554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3C8976-C138-4183-9F4E-D39DF59178A4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97C091-FD4D-4576-A279-D9EBFB4EB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75BD60-1ECC-4FB8-B7CA-EEB4185D5B4B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33A4C2-37CE-4F15-A24D-762EF247A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1877A7-F9E4-4914-802F-2EBF5E5DA3A5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BF7D23-D998-4B26-B25A-780F45CD9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BE96B-758E-4243-BB2C-6291F7CA83FF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22709-544F-4B31-B398-A16368452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877EFD-3B45-489B-9B3C-5B91C0B5CF64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5A6757-06C6-458F-8686-BDE115E73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3975A0C-9E9D-4698-9714-E16370B64DF0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5482A0-1DCE-4D48-B82F-AA64D3EEE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2A6ABC4-BAB3-43DC-80A4-FF29E7776351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C7493E5-0CF2-4AEB-98BC-E86F06427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22" r:id="rId4"/>
    <p:sldLayoutId id="2147483723" r:id="rId5"/>
    <p:sldLayoutId id="2147483724" r:id="rId6"/>
    <p:sldLayoutId id="2147483718" r:id="rId7"/>
    <p:sldLayoutId id="2147483725" r:id="rId8"/>
    <p:sldLayoutId id="2147483726" r:id="rId9"/>
    <p:sldLayoutId id="2147483717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13" Type="http://schemas.openxmlformats.org/officeDocument/2006/relationships/slide" Target="slide30.xml"/><Relationship Id="rId3" Type="http://schemas.openxmlformats.org/officeDocument/2006/relationships/slide" Target="slide1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" Type="http://schemas.openxmlformats.org/officeDocument/2006/relationships/slide" Target="slide2.xml"/><Relationship Id="rId16" Type="http://schemas.openxmlformats.org/officeDocument/2006/relationships/slide" Target="slide24.xml"/><Relationship Id="rId1" Type="http://schemas.openxmlformats.org/officeDocument/2006/relationships/slideLayout" Target="../slideLayouts/slideLayout4.xml"/><Relationship Id="rId6" Type="http://schemas.openxmlformats.org/officeDocument/2006/relationships/slide" Target="slide4.xml"/><Relationship Id="rId11" Type="http://schemas.openxmlformats.org/officeDocument/2006/relationships/slide" Target="slide14.xml"/><Relationship Id="rId5" Type="http://schemas.openxmlformats.org/officeDocument/2006/relationships/slide" Target="slide26.xml"/><Relationship Id="rId15" Type="http://schemas.openxmlformats.org/officeDocument/2006/relationships/slide" Target="slide16.xml"/><Relationship Id="rId10" Type="http://schemas.openxmlformats.org/officeDocument/2006/relationships/slide" Target="slide6.xml"/><Relationship Id="rId4" Type="http://schemas.openxmlformats.org/officeDocument/2006/relationships/slide" Target="slide18.xml"/><Relationship Id="rId9" Type="http://schemas.openxmlformats.org/officeDocument/2006/relationships/slide" Target="slide28.xml"/><Relationship Id="rId1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47" name="Group 35"/>
          <p:cNvGraphicFramePr>
            <a:graphicFrameLocks noGrp="1"/>
          </p:cNvGraphicFramePr>
          <p:nvPr>
            <p:ph sz="half" idx="1"/>
          </p:nvPr>
        </p:nvGraphicFramePr>
        <p:xfrm>
          <a:off x="457200" y="533400"/>
          <a:ext cx="8305800" cy="5564190"/>
        </p:xfrm>
        <a:graphic>
          <a:graphicData uri="http://schemas.openxmlformats.org/drawingml/2006/table">
            <a:tbl>
              <a:tblPr/>
              <a:tblGrid>
                <a:gridCol w="2133600"/>
                <a:gridCol w="2019300"/>
                <a:gridCol w="2076450"/>
                <a:gridCol w="2076450"/>
              </a:tblGrid>
              <a:tr h="1112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MISC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MISC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MISC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MISC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12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hlinkClick r:id="rId2" action="ppaction://hlinksldjump"/>
                        </a:rPr>
                        <a:t>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hlinkClick r:id="rId3" action="ppaction://hlinksldjump"/>
                        </a:rPr>
                        <a:t>00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hlinkClick r:id="rId4" action="ppaction://hlinksldjump"/>
                        </a:rPr>
                        <a:t>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hlinkClick r:id="rId5" action="ppaction://hlinksldjump"/>
                        </a:rPr>
                        <a:t>00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1112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hlinkClick r:id="rId6" action="ppaction://hlinksldjump"/>
                        </a:rPr>
                        <a:t>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hlinkClick r:id="rId7" action="ppaction://hlinksldjump"/>
                        </a:rPr>
                        <a:t>00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hlinkClick r:id="rId8" action="ppaction://hlinksldjump"/>
                        </a:rPr>
                        <a:t>00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hlinkClick r:id="rId9" action="ppaction://hlinksldjump"/>
                        </a:rPr>
                        <a:t>00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1112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hlinkClick r:id="rId10" action="ppaction://hlinksldjump"/>
                        </a:rPr>
                        <a:t>00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hlinkClick r:id="rId11" action="ppaction://hlinksldjump"/>
                        </a:rPr>
                        <a:t>00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hlinkClick r:id="rId12" action="ppaction://hlinksldjump"/>
                        </a:rPr>
                        <a:t>00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hlinkClick r:id="rId13" action="ppaction://hlinksldjump"/>
                        </a:rPr>
                        <a:t>00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1112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hlinkClick r:id="rId14" action="ppaction://hlinksldjump"/>
                        </a:rPr>
                        <a:t>00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hlinkClick r:id="rId15" action="ppaction://hlinksldjump"/>
                        </a:rPr>
                        <a:t>00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hlinkClick r:id="rId16" action="ppaction://hlinksldjump"/>
                        </a:rPr>
                        <a:t>00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hlinkClick r:id="rId17" action="ppaction://hlinksldjump"/>
                        </a:rPr>
                        <a:t>00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200</a:t>
            </a:r>
          </a:p>
        </p:txBody>
      </p:sp>
      <p:sp>
        <p:nvSpPr>
          <p:cNvPr id="22530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4000" dirty="0" smtClean="0"/>
              <a:t>Ethnocentrism is the tendency to view one’s own culture and group as superior.</a:t>
            </a:r>
          </a:p>
          <a:p>
            <a:pPr eaLnBrk="1" hangingPunct="1">
              <a:buFont typeface="Wingdings 3" pitchFamily="18" charset="2"/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7848600" y="5867400"/>
            <a:ext cx="914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3556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200</a:t>
            </a:r>
          </a:p>
        </p:txBody>
      </p:sp>
      <p:sp>
        <p:nvSpPr>
          <p:cNvPr id="23555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8000" dirty="0" smtClean="0"/>
              <a:t>TRUE- AMERICANS ARE THE BEST</a:t>
            </a:r>
          </a:p>
        </p:txBody>
      </p:sp>
      <p:pic>
        <p:nvPicPr>
          <p:cNvPr id="26626" name="Picture 2" descr="http://www.textually.org/ringtonia/archives/images/set3/american-flag-2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048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400</a:t>
            </a:r>
          </a:p>
        </p:txBody>
      </p:sp>
      <p:sp>
        <p:nvSpPr>
          <p:cNvPr id="24578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4000" dirty="0" smtClean="0"/>
              <a:t>What is nature vs. nurture?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7848600" y="5867400"/>
            <a:ext cx="914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5604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400</a:t>
            </a:r>
          </a:p>
        </p:txBody>
      </p:sp>
      <p:sp>
        <p:nvSpPr>
          <p:cNvPr id="25603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3400" u="sng" dirty="0" smtClean="0"/>
              <a:t>½ of personal traits are determined by genetics and ½ from environment</a:t>
            </a:r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8686800" cy="23161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8000" dirty="0" smtClean="0">
                <a:effectLst/>
              </a:rPr>
              <a:t>DAILY DOUBLE!!!!</a:t>
            </a:r>
            <a:endParaRPr lang="en-US" sz="8000" dirty="0" smtClean="0">
              <a:effectLst/>
            </a:endParaRPr>
          </a:p>
        </p:txBody>
      </p:sp>
      <p:sp>
        <p:nvSpPr>
          <p:cNvPr id="26626" name="Rectangle 4"/>
          <p:cNvSpPr>
            <a:spLocks noGrp="1"/>
          </p:cNvSpPr>
          <p:nvPr>
            <p:ph type="body" idx="4294967295"/>
          </p:nvPr>
        </p:nvSpPr>
        <p:spPr>
          <a:xfrm>
            <a:off x="228600" y="2057400"/>
            <a:ext cx="8534400" cy="4373562"/>
          </a:xfrm>
        </p:spPr>
        <p:txBody>
          <a:bodyPr/>
          <a:lstStyle/>
          <a:p>
            <a:pPr marL="365125" lvl="1" indent="-255588" eaLnBrk="1" hangingPunct="1">
              <a:spcBef>
                <a:spcPts val="400"/>
              </a:spcBef>
              <a:buSzPct val="68000"/>
              <a:buNone/>
            </a:pPr>
            <a:r>
              <a:rPr lang="en-US" sz="4000" dirty="0" smtClean="0"/>
              <a:t>There are 8 </a:t>
            </a:r>
            <a:r>
              <a:rPr lang="en-US" sz="4000" dirty="0" smtClean="0"/>
              <a:t>components of universal </a:t>
            </a:r>
            <a:r>
              <a:rPr lang="en-US" sz="4000" dirty="0" smtClean="0"/>
              <a:t>culture</a:t>
            </a:r>
            <a:r>
              <a:rPr lang="en-US" sz="4000" dirty="0" smtClean="0"/>
              <a:t>. For each component named you get $100.</a:t>
            </a:r>
            <a:endParaRPr lang="en-US" sz="3200" u="sng" dirty="0" smtClean="0">
              <a:solidFill>
                <a:schemeClr val="tx1">
                  <a:lumMod val="95000"/>
                </a:schemeClr>
              </a:solidFill>
              <a:latin typeface="Arial Black" pitchFamily="34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7848600" y="5867400"/>
            <a:ext cx="914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7652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600</a:t>
            </a:r>
          </a:p>
        </p:txBody>
      </p:sp>
      <p:sp>
        <p:nvSpPr>
          <p:cNvPr id="27651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/>
            <a:r>
              <a:rPr lang="en-US" sz="3200" b="1" dirty="0" smtClean="0"/>
              <a:t>ECONOMY</a:t>
            </a:r>
            <a:endParaRPr lang="en-US" sz="3200" dirty="0" smtClean="0"/>
          </a:p>
          <a:p>
            <a:pPr eaLnBrk="1"/>
            <a:r>
              <a:rPr lang="en-US" sz="3200" b="1" dirty="0" smtClean="0"/>
              <a:t>INSTITUTIONS</a:t>
            </a:r>
            <a:endParaRPr lang="en-US" sz="3200" dirty="0" smtClean="0"/>
          </a:p>
          <a:p>
            <a:pPr eaLnBrk="1"/>
            <a:r>
              <a:rPr lang="en-US" sz="3200" b="1" dirty="0" smtClean="0"/>
              <a:t>ARTS</a:t>
            </a:r>
            <a:endParaRPr lang="en-US" sz="3200" dirty="0" smtClean="0"/>
          </a:p>
          <a:p>
            <a:pPr eaLnBrk="1"/>
            <a:r>
              <a:rPr lang="en-US" sz="3200" b="1" dirty="0" smtClean="0"/>
              <a:t>LANGUAGE</a:t>
            </a:r>
            <a:endParaRPr lang="en-US" sz="3200" dirty="0" smtClean="0"/>
          </a:p>
          <a:p>
            <a:pPr eaLnBrk="1"/>
            <a:r>
              <a:rPr lang="en-US" sz="3200" b="1" dirty="0" smtClean="0"/>
              <a:t>ENVIRONMENT</a:t>
            </a:r>
            <a:endParaRPr lang="en-US" sz="3200" dirty="0" smtClean="0"/>
          </a:p>
          <a:p>
            <a:pPr eaLnBrk="1"/>
            <a:r>
              <a:rPr lang="en-US" sz="3200" b="1" dirty="0" smtClean="0"/>
              <a:t>RECREATION</a:t>
            </a:r>
            <a:endParaRPr lang="en-US" sz="3200" dirty="0" smtClean="0"/>
          </a:p>
          <a:p>
            <a:pPr eaLnBrk="1"/>
            <a:r>
              <a:rPr lang="en-US" sz="3200" b="1" dirty="0" smtClean="0"/>
              <a:t>BELIEFS</a:t>
            </a:r>
            <a:endParaRPr lang="en-US" sz="3200" dirty="0" smtClean="0"/>
          </a:p>
          <a:p>
            <a:pPr eaLnBrk="1" hangingPunct="1">
              <a:buFont typeface="Wingdings 3" pitchFamily="18" charset="2"/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800</a:t>
            </a:r>
          </a:p>
        </p:txBody>
      </p:sp>
      <p:sp>
        <p:nvSpPr>
          <p:cNvPr id="28674" name="Rectangle 4"/>
          <p:cNvSpPr>
            <a:spLocks noGrp="1"/>
          </p:cNvSpPr>
          <p:nvPr>
            <p:ph type="body" idx="4294967295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marL="365125" lvl="1" indent="-255588" eaLnBrk="1" hangingPunct="1">
              <a:spcBef>
                <a:spcPts val="400"/>
              </a:spcBef>
              <a:buSzPct val="68000"/>
              <a:buNone/>
            </a:pPr>
            <a:r>
              <a:rPr lang="en-US" sz="4000" dirty="0" smtClean="0"/>
              <a:t>What are norms?</a:t>
            </a:r>
            <a:endParaRPr lang="en-US" sz="3400" u="sng" dirty="0" smtClean="0">
              <a:latin typeface="Arial Black" pitchFamily="34" charset="0"/>
            </a:endParaRPr>
          </a:p>
          <a:p>
            <a:pPr marL="365125" lvl="1" indent="-255588" eaLnBrk="1" hangingPunct="1">
              <a:spcBef>
                <a:spcPts val="400"/>
              </a:spcBef>
              <a:buSzPct val="68000"/>
              <a:buNone/>
            </a:pPr>
            <a:endParaRPr lang="en-US" sz="4000" dirty="0" smtClean="0"/>
          </a:p>
          <a:p>
            <a:pPr eaLnBrk="1" hangingPunct="1">
              <a:buFont typeface="Wingdings 3" pitchFamily="18" charset="2"/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7848600" y="5867400"/>
            <a:ext cx="914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9700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800</a:t>
            </a:r>
          </a:p>
        </p:txBody>
      </p:sp>
      <p:sp>
        <p:nvSpPr>
          <p:cNvPr id="29699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4000" u="sng" dirty="0" smtClean="0"/>
              <a:t>Norms are rules that define appropriate and inappropriate behavior</a:t>
            </a:r>
          </a:p>
          <a:p>
            <a:pPr eaLnBrk="1" hangingPunct="1">
              <a:buFont typeface="Wingdings 3" pitchFamily="18" charset="2"/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6553200" cy="4525963"/>
          </a:xfrm>
        </p:spPr>
        <p:txBody>
          <a:bodyPr/>
          <a:lstStyle/>
          <a:p>
            <a:pPr>
              <a:buNone/>
            </a:pPr>
            <a:r>
              <a:rPr lang="en-US" sz="4000" u="sng" dirty="0" smtClean="0"/>
              <a:t>Which of the following is an example of nonmaterial culture?</a:t>
            </a:r>
          </a:p>
          <a:p>
            <a:r>
              <a:rPr lang="en-US" sz="4000" dirty="0" smtClean="0"/>
              <a:t>a.	computer	</a:t>
            </a:r>
          </a:p>
          <a:p>
            <a:r>
              <a:rPr lang="en-US" sz="4000" dirty="0" smtClean="0"/>
              <a:t>b.	rule	</a:t>
            </a:r>
          </a:p>
          <a:p>
            <a:r>
              <a:rPr lang="en-US" sz="4000" dirty="0" smtClean="0"/>
              <a:t>c.	book	</a:t>
            </a:r>
          </a:p>
          <a:p>
            <a:r>
              <a:rPr lang="en-US" sz="4000" dirty="0" smtClean="0"/>
              <a:t>d.	car	</a:t>
            </a:r>
          </a:p>
          <a:p>
            <a:endParaRPr lang="en-US" sz="4000" dirty="0" smtClean="0"/>
          </a:p>
          <a:p>
            <a:endParaRPr lang="en-US" sz="3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162800" y="1481328"/>
            <a:ext cx="1524000" cy="4525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7848600" y="5867400"/>
            <a:ext cx="914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1748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200</a:t>
            </a:r>
          </a:p>
        </p:txBody>
      </p:sp>
      <p:sp>
        <p:nvSpPr>
          <p:cNvPr id="31747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8000" dirty="0" smtClean="0"/>
              <a:t>B.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200</a:t>
            </a:r>
          </a:p>
        </p:txBody>
      </p:sp>
      <p:sp>
        <p:nvSpPr>
          <p:cNvPr id="14338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4000" dirty="0" smtClean="0"/>
              <a:t>TRUE OR FALSE:</a:t>
            </a:r>
          </a:p>
          <a:p>
            <a:pPr eaLnBrk="1" hangingPunct="1">
              <a:buNone/>
            </a:pPr>
            <a:r>
              <a:rPr lang="en-US" sz="4000" dirty="0" smtClean="0"/>
              <a:t>Ideas and language are examples of material culture.</a:t>
            </a:r>
          </a:p>
          <a:p>
            <a:pPr eaLnBrk="1" hangingPunct="1">
              <a:buFont typeface="Wingdings 3" pitchFamily="18" charset="2"/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400</a:t>
            </a:r>
          </a:p>
        </p:txBody>
      </p:sp>
      <p:sp>
        <p:nvSpPr>
          <p:cNvPr id="32770" name="Rectangle 4"/>
          <p:cNvSpPr>
            <a:spLocks noGrp="1"/>
          </p:cNvSpPr>
          <p:nvPr>
            <p:ph type="body" idx="4294967295"/>
          </p:nvPr>
        </p:nvSpPr>
        <p:spPr>
          <a:xfrm>
            <a:off x="304800" y="1447800"/>
            <a:ext cx="8305800" cy="4525962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How would you classify </a:t>
            </a:r>
            <a:r>
              <a:rPr lang="en-US" sz="4000" dirty="0" smtClean="0"/>
              <a:t>individual freedom </a:t>
            </a:r>
            <a:r>
              <a:rPr lang="en-US" sz="4000" dirty="0" smtClean="0"/>
              <a:t>and material comfort?</a:t>
            </a:r>
          </a:p>
          <a:p>
            <a:r>
              <a:rPr lang="en-US" sz="4000" dirty="0" smtClean="0"/>
              <a:t>a.	European norms	</a:t>
            </a:r>
          </a:p>
          <a:p>
            <a:r>
              <a:rPr lang="en-US" sz="4000" dirty="0" smtClean="0"/>
              <a:t>b.	American values	</a:t>
            </a:r>
          </a:p>
          <a:p>
            <a:r>
              <a:rPr lang="en-US" sz="4000" dirty="0" smtClean="0"/>
              <a:t>c.	universal laws	</a:t>
            </a:r>
          </a:p>
          <a:p>
            <a:r>
              <a:rPr lang="en-US" sz="4000" dirty="0" smtClean="0"/>
              <a:t>d.	counterculture attitudes	</a:t>
            </a:r>
          </a:p>
          <a:p>
            <a:endParaRPr lang="en-US" sz="4000" dirty="0" smtClean="0"/>
          </a:p>
          <a:p>
            <a:pPr eaLnBrk="1" hangingPunct="1">
              <a:buFont typeface="Wingdings 3" pitchFamily="18" charset="2"/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7848600" y="5867400"/>
            <a:ext cx="914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3796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400</a:t>
            </a:r>
          </a:p>
        </p:txBody>
      </p:sp>
      <p:sp>
        <p:nvSpPr>
          <p:cNvPr id="33795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8000" dirty="0" smtClean="0"/>
              <a:t>American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600</a:t>
            </a:r>
          </a:p>
        </p:txBody>
      </p:sp>
      <p:sp>
        <p:nvSpPr>
          <p:cNvPr id="34818" name="Rectangle 5"/>
          <p:cNvSpPr>
            <a:spLocks noGrp="1"/>
          </p:cNvSpPr>
          <p:nvPr>
            <p:ph type="body" idx="4294967295"/>
          </p:nvPr>
        </p:nvSpPr>
        <p:spPr>
          <a:xfrm>
            <a:off x="228600" y="1481138"/>
            <a:ext cx="8458200" cy="4525962"/>
          </a:xfrm>
        </p:spPr>
        <p:txBody>
          <a:bodyPr/>
          <a:lstStyle/>
          <a:p>
            <a:r>
              <a:rPr lang="en-US" sz="4000" dirty="0" smtClean="0"/>
              <a:t>Which statement best describes the purpose of the family?</a:t>
            </a:r>
          </a:p>
          <a:p>
            <a:r>
              <a:rPr lang="en-US" sz="4000" dirty="0" smtClean="0"/>
              <a:t>a.	protect territory	</a:t>
            </a:r>
          </a:p>
          <a:p>
            <a:r>
              <a:rPr lang="en-US" sz="4000" dirty="0" smtClean="0"/>
              <a:t>b.	stabilize population	</a:t>
            </a:r>
          </a:p>
          <a:p>
            <a:r>
              <a:rPr lang="en-US" sz="4000" dirty="0" smtClean="0"/>
              <a:t>c.	expose members to new cultures	</a:t>
            </a:r>
          </a:p>
          <a:p>
            <a:r>
              <a:rPr lang="en-US" sz="4000" dirty="0" smtClean="0"/>
              <a:t>d.	care for children	</a:t>
            </a:r>
          </a:p>
          <a:p>
            <a:endParaRPr lang="en-US" sz="4000" dirty="0" smtClean="0"/>
          </a:p>
          <a:p>
            <a:pPr eaLnBrk="1" hangingPunct="1">
              <a:buFont typeface="Wingdings 3" pitchFamily="18" charset="2"/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7848600" y="5867400"/>
            <a:ext cx="914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5844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600</a:t>
            </a:r>
          </a:p>
        </p:txBody>
      </p:sp>
      <p:sp>
        <p:nvSpPr>
          <p:cNvPr id="35843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8000" dirty="0" smtClean="0"/>
              <a:t>D. Care for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800</a:t>
            </a:r>
          </a:p>
        </p:txBody>
      </p:sp>
      <p:sp>
        <p:nvSpPr>
          <p:cNvPr id="36866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4000" dirty="0" smtClean="0"/>
              <a:t>List 6 American Values.</a:t>
            </a:r>
          </a:p>
          <a:p>
            <a:pPr eaLnBrk="1" hangingPunct="1">
              <a:buFont typeface="Wingdings 3" pitchFamily="18" charset="2"/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7848600" y="5867400"/>
            <a:ext cx="914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7892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8229600" cy="5635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800</a:t>
            </a:r>
          </a:p>
        </p:txBody>
      </p:sp>
      <p:sp>
        <p:nvSpPr>
          <p:cNvPr id="37891" name="Rectangle 5"/>
          <p:cNvSpPr>
            <a:spLocks noGrp="1"/>
          </p:cNvSpPr>
          <p:nvPr>
            <p:ph type="body" idx="4294967295"/>
          </p:nvPr>
        </p:nvSpPr>
        <p:spPr>
          <a:xfrm>
            <a:off x="152400" y="762000"/>
            <a:ext cx="8991600" cy="5245100"/>
          </a:xfrm>
        </p:spPr>
        <p:txBody>
          <a:bodyPr/>
          <a:lstStyle/>
          <a:p>
            <a:pPr marL="566737" indent="-457200">
              <a:buNone/>
            </a:pPr>
            <a:r>
              <a:rPr lang="en-US" sz="1800" dirty="0" smtClean="0"/>
              <a:t>Along with education, religion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1800" dirty="0" smtClean="0"/>
              <a:t>Achievement and success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1800" dirty="0" smtClean="0"/>
              <a:t>activity and work favored above leisure and laziness, 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1800" dirty="0" smtClean="0"/>
              <a:t>moral orientation i.e. absolute judgments of good/bad, right/wrong  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1800" dirty="0" smtClean="0"/>
              <a:t>humanitarian motives as shown in charity and crisis aid  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1800" dirty="0" smtClean="0"/>
              <a:t>efficiency and practicality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1800" dirty="0" smtClean="0"/>
              <a:t>progress and technology 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1800" dirty="0" smtClean="0"/>
              <a:t>material comfort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1800" dirty="0" smtClean="0"/>
              <a:t>equality as an abstract ideal OR equal opportunity, (not equality of condition) 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1800" dirty="0" smtClean="0"/>
              <a:t>freedom as a person’s right against the state  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1800" dirty="0" smtClean="0"/>
              <a:t>science and rationality, as the means of masterminding the environment and securing more material comforts 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1800" dirty="0" smtClean="0"/>
              <a:t>nationalism, a belief that US values and institutions represent the best on earth  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1800" dirty="0" smtClean="0"/>
              <a:t>democracy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1800" dirty="0" smtClean="0"/>
              <a:t>individualism emphasizing personal rights and responsibilities  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1800" dirty="0" smtClean="0"/>
              <a:t>racism and group superiority</a:t>
            </a:r>
          </a:p>
          <a:p>
            <a:pPr eaLnBrk="1" hangingPunct="1">
              <a:buNone/>
            </a:pPr>
            <a:endParaRPr lang="en-US" sz="1400" dirty="0" smtClean="0"/>
          </a:p>
          <a:p>
            <a:pPr eaLnBrk="1" hangingPunct="1">
              <a:buFont typeface="Wingdings 3" pitchFamily="18" charset="2"/>
              <a:buNone/>
            </a:pPr>
            <a:endParaRPr lang="en-US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title" idx="4294967295"/>
          </p:nvPr>
        </p:nvSpPr>
        <p:spPr bwMode="auto">
          <a:xfrm>
            <a:off x="457200" y="0"/>
            <a:ext cx="8229600" cy="1219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200</a:t>
            </a:r>
          </a:p>
        </p:txBody>
      </p:sp>
      <p:sp>
        <p:nvSpPr>
          <p:cNvPr id="38914" name="Rectangle 4"/>
          <p:cNvSpPr>
            <a:spLocks noGrp="1"/>
          </p:cNvSpPr>
          <p:nvPr>
            <p:ph type="body" idx="4294967295"/>
          </p:nvPr>
        </p:nvSpPr>
        <p:spPr>
          <a:xfrm>
            <a:off x="0" y="1219200"/>
            <a:ext cx="8839200" cy="5638800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What is a norm of American society?</a:t>
            </a:r>
          </a:p>
          <a:p>
            <a:r>
              <a:rPr lang="en-US" sz="3600" dirty="0" smtClean="0"/>
              <a:t>a.	financial responsibility	</a:t>
            </a:r>
          </a:p>
          <a:p>
            <a:r>
              <a:rPr lang="en-US" sz="3600" dirty="0" smtClean="0"/>
              <a:t>b.	not paying bills	</a:t>
            </a:r>
          </a:p>
          <a:p>
            <a:r>
              <a:rPr lang="en-US" sz="3600" dirty="0" smtClean="0"/>
              <a:t>c.	dancing	</a:t>
            </a:r>
          </a:p>
          <a:p>
            <a:r>
              <a:rPr lang="en-US" sz="3600" dirty="0" smtClean="0"/>
              <a:t>d.	stealing from one’s neighbor</a:t>
            </a:r>
          </a:p>
          <a:p>
            <a:pPr eaLnBrk="1" hangingPunct="1">
              <a:buFont typeface="Wingdings 3" pitchFamily="18" charset="2"/>
              <a:buNone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7848600" y="5867400"/>
            <a:ext cx="914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9940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200</a:t>
            </a:r>
          </a:p>
        </p:txBody>
      </p:sp>
      <p:sp>
        <p:nvSpPr>
          <p:cNvPr id="39939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8000" dirty="0" smtClean="0"/>
              <a:t>A. Financial Responsibility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400</a:t>
            </a:r>
          </a:p>
        </p:txBody>
      </p:sp>
      <p:sp>
        <p:nvSpPr>
          <p:cNvPr id="40962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4000" dirty="0" smtClean="0"/>
              <a:t>A friend says, “My country is the best of all.” What does this statement reflect?</a:t>
            </a:r>
          </a:p>
          <a:p>
            <a:r>
              <a:rPr lang="en-US" sz="4000" dirty="0" smtClean="0"/>
              <a:t>a.	subculture	</a:t>
            </a:r>
          </a:p>
          <a:p>
            <a:r>
              <a:rPr lang="en-US" sz="4000" dirty="0" smtClean="0"/>
              <a:t>b.	relativism	</a:t>
            </a:r>
          </a:p>
          <a:p>
            <a:r>
              <a:rPr lang="en-US" sz="4000" dirty="0" smtClean="0"/>
              <a:t>c.	ethnocentrism	</a:t>
            </a:r>
          </a:p>
          <a:p>
            <a:r>
              <a:rPr lang="en-US" sz="4000" dirty="0" smtClean="0"/>
              <a:t>d.	cultural universal</a:t>
            </a:r>
          </a:p>
          <a:p>
            <a:pPr eaLnBrk="1" hangingPunct="1">
              <a:buFont typeface="Wingdings 3" pitchFamily="18" charset="2"/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7848600" y="5867400"/>
            <a:ext cx="914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1988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400</a:t>
            </a:r>
          </a:p>
        </p:txBody>
      </p:sp>
      <p:sp>
        <p:nvSpPr>
          <p:cNvPr id="41987" name="Rectangle 5"/>
          <p:cNvSpPr>
            <a:spLocks noGrp="1"/>
          </p:cNvSpPr>
          <p:nvPr>
            <p:ph type="body" idx="4294967295"/>
          </p:nvPr>
        </p:nvSpPr>
        <p:spPr>
          <a:xfrm>
            <a:off x="0" y="1481138"/>
            <a:ext cx="9144000" cy="4525962"/>
          </a:xfrm>
        </p:spPr>
        <p:txBody>
          <a:bodyPr/>
          <a:lstStyle/>
          <a:p>
            <a:pPr eaLnBrk="1" hangingPunct="1">
              <a:buNone/>
            </a:pPr>
            <a:r>
              <a:rPr lang="en-US" sz="8000" dirty="0" smtClean="0"/>
              <a:t>c.	ethnocentrism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7848600" y="5867400"/>
            <a:ext cx="914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5364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200</a:t>
            </a:r>
          </a:p>
        </p:txBody>
      </p:sp>
      <p:sp>
        <p:nvSpPr>
          <p:cNvPr id="15363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FALSE- culture includes both material and nonmaterial elements. Ask them what comes to mind when they think of the word </a:t>
            </a:r>
            <a:r>
              <a:rPr lang="en-US" sz="3200" i="1" dirty="0" smtClean="0"/>
              <a:t>material.</a:t>
            </a:r>
          </a:p>
          <a:p>
            <a:pPr eaLnBrk="1" hangingPunct="1">
              <a:buFont typeface="Wingdings 3" pitchFamily="18" charset="2"/>
              <a:buNone/>
            </a:pPr>
            <a:endParaRPr lang="en-US" sz="3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286000" y="-7697122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/>
              <a:t>culture includes both material and nonmaterial elements. Ask them what comes to mind when they think of the word </a:t>
            </a:r>
            <a:r>
              <a:rPr lang="en-US" sz="3200" i="1" dirty="0" smtClean="0"/>
              <a:t>material.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600</a:t>
            </a:r>
          </a:p>
        </p:txBody>
      </p:sp>
      <p:sp>
        <p:nvSpPr>
          <p:cNvPr id="43010" name="Rectangle 4"/>
          <p:cNvSpPr>
            <a:spLocks noGrp="1"/>
          </p:cNvSpPr>
          <p:nvPr>
            <p:ph type="body" idx="4294967295"/>
          </p:nvPr>
        </p:nvSpPr>
        <p:spPr>
          <a:xfrm>
            <a:off x="0" y="990600"/>
            <a:ext cx="9144000" cy="5059363"/>
          </a:xfrm>
        </p:spPr>
        <p:txBody>
          <a:bodyPr/>
          <a:lstStyle/>
          <a:p>
            <a:pPr>
              <a:buNone/>
            </a:pPr>
            <a:r>
              <a:rPr lang="en-US" sz="3700" dirty="0" smtClean="0"/>
              <a:t>Some groups in society share values, norms, and behaviors that are not shared by the entire population. The unique cultural characteristics of these groups form what?</a:t>
            </a:r>
          </a:p>
          <a:p>
            <a:r>
              <a:rPr lang="en-US" sz="3700" dirty="0" smtClean="0"/>
              <a:t>a.	more	</a:t>
            </a:r>
          </a:p>
          <a:p>
            <a:r>
              <a:rPr lang="en-US" sz="3700" dirty="0" smtClean="0"/>
              <a:t>b.	cultural lag	</a:t>
            </a:r>
          </a:p>
          <a:p>
            <a:r>
              <a:rPr lang="en-US" sz="3700" dirty="0" smtClean="0"/>
              <a:t>c.	subculture	</a:t>
            </a:r>
          </a:p>
          <a:p>
            <a:r>
              <a:rPr lang="en-US" sz="3700" dirty="0" smtClean="0"/>
              <a:t>d.	cultural trait</a:t>
            </a:r>
          </a:p>
          <a:p>
            <a:pPr eaLnBrk="1" hangingPunct="1">
              <a:buFont typeface="Wingdings 3" pitchFamily="18" charset="2"/>
              <a:buNone/>
            </a:pPr>
            <a:endParaRPr lang="en-US" sz="3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7848600" y="5867400"/>
            <a:ext cx="914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4036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600</a:t>
            </a:r>
          </a:p>
        </p:txBody>
      </p:sp>
      <p:sp>
        <p:nvSpPr>
          <p:cNvPr id="44035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8000" dirty="0" smtClean="0"/>
              <a:t>c. Subculture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/>
          </p:cNvSpPr>
          <p:nvPr>
            <p:ph type="title" idx="4294967295"/>
          </p:nvPr>
        </p:nvSpPr>
        <p:spPr bwMode="auto">
          <a:xfrm>
            <a:off x="457200" y="0"/>
            <a:ext cx="8229600" cy="10668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800</a:t>
            </a:r>
          </a:p>
        </p:txBody>
      </p:sp>
      <p:sp>
        <p:nvSpPr>
          <p:cNvPr id="45058" name="Rectangle 4"/>
          <p:cNvSpPr>
            <a:spLocks noGrp="1"/>
          </p:cNvSpPr>
          <p:nvPr>
            <p:ph type="body" idx="4294967295"/>
          </p:nvPr>
        </p:nvSpPr>
        <p:spPr>
          <a:xfrm>
            <a:off x="0" y="838200"/>
            <a:ext cx="9144000" cy="5168900"/>
          </a:xfrm>
        </p:spPr>
        <p:txBody>
          <a:bodyPr/>
          <a:lstStyle/>
          <a:p>
            <a:pPr>
              <a:buNone/>
            </a:pPr>
            <a:r>
              <a:rPr lang="en-US" sz="3500" dirty="0" smtClean="0"/>
              <a:t>Which statement best describes cultural universals?</a:t>
            </a:r>
          </a:p>
          <a:p>
            <a:r>
              <a:rPr lang="en-US" sz="3500" dirty="0" smtClean="0"/>
              <a:t>a.	They ensure fulfillment of needs and are unique to certain cultures.	</a:t>
            </a:r>
          </a:p>
          <a:p>
            <a:r>
              <a:rPr lang="en-US" sz="3500" dirty="0" smtClean="0"/>
              <a:t>b.	They ensure fulfillment of some needs and are common to all cultures.</a:t>
            </a:r>
          </a:p>
          <a:p>
            <a:r>
              <a:rPr lang="en-US" sz="3500" dirty="0" smtClean="0"/>
              <a:t>c.	They describe interactions between countercultures.	</a:t>
            </a:r>
          </a:p>
          <a:p>
            <a:r>
              <a:rPr lang="en-US" sz="3500" dirty="0" smtClean="0"/>
              <a:t>d.	They are common only in North American countries.	</a:t>
            </a:r>
          </a:p>
          <a:p>
            <a:endParaRPr lang="en-US" sz="3500" dirty="0" smtClean="0"/>
          </a:p>
          <a:p>
            <a:pPr eaLnBrk="1" hangingPunct="1">
              <a:buFont typeface="Wingdings 3" pitchFamily="18" charset="2"/>
              <a:buNone/>
            </a:pPr>
            <a:endParaRPr lang="en-US" sz="3500" dirty="0" smtClean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9588" y="2433638"/>
            <a:ext cx="3933825" cy="29527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7848600" y="5867400"/>
            <a:ext cx="914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6084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800</a:t>
            </a:r>
          </a:p>
        </p:txBody>
      </p:sp>
      <p:sp>
        <p:nvSpPr>
          <p:cNvPr id="46083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6000" dirty="0" smtClean="0"/>
              <a:t>b.	They ensure fulfillment of some needs and are common to all cultures.</a:t>
            </a:r>
          </a:p>
          <a:p>
            <a:pPr eaLnBrk="1" hangingPunct="1">
              <a:buFont typeface="Wingdings 3" pitchFamily="18" charset="2"/>
              <a:buNone/>
            </a:pPr>
            <a:endParaRPr lang="en-US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/>
          </p:cNvSpPr>
          <p:nvPr>
            <p:ph type="ctrTitle" idx="4294967295"/>
          </p:nvPr>
        </p:nvSpPr>
        <p:spPr bwMode="auto">
          <a:xfrm>
            <a:off x="685800" y="2130425"/>
            <a:ext cx="7772400" cy="14700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6600" smtClean="0">
                <a:effectLst/>
              </a:rPr>
              <a:t>Final Jeopardy</a:t>
            </a:r>
          </a:p>
        </p:txBody>
      </p:sp>
      <p:sp>
        <p:nvSpPr>
          <p:cNvPr id="47106" name="Rectangle 5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109538" indent="0" algn="ctr">
              <a:buFont typeface="Wingdings 3" pitchFamily="18" charset="2"/>
              <a:buNone/>
            </a:pPr>
            <a:r>
              <a:rPr lang="en-US" dirty="0" smtClean="0"/>
              <a:t>See jeopardy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>
                <a:effectLst/>
              </a:rPr>
              <a:t>Final Jeopardy</a:t>
            </a:r>
          </a:p>
        </p:txBody>
      </p:sp>
      <p:sp>
        <p:nvSpPr>
          <p:cNvPr id="481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None/>
            </a:pPr>
            <a:r>
              <a:rPr lang="en-US" sz="4000" u="sng" dirty="0" smtClean="0"/>
              <a:t>Name the 3 reasons why cultural universal exist?</a:t>
            </a:r>
          </a:p>
          <a:p>
            <a:pPr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effectLst/>
              </a:rPr>
              <a:t>Final Jeopardy</a:t>
            </a:r>
          </a:p>
        </p:txBody>
      </p:sp>
      <p:sp>
        <p:nvSpPr>
          <p:cNvPr id="4915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831850" lvl="1" indent="-323850" eaLnBrk="1">
              <a:buClr>
                <a:srgbClr val="FFFF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600" dirty="0" smtClean="0"/>
              <a:t>1) B</a:t>
            </a:r>
            <a:r>
              <a:rPr lang="en-US" sz="2600" u="sng" dirty="0" smtClean="0"/>
              <a:t>iology shared by all humans</a:t>
            </a:r>
          </a:p>
          <a:p>
            <a:pPr marL="1727200" lvl="1" indent="-573088" eaLnBrk="1">
              <a:buClr>
                <a:srgbClr val="FFFF00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600" dirty="0" smtClean="0"/>
              <a:t>If a society is to survive children must be born, the sick must be cared for, and the dead honored</a:t>
            </a:r>
          </a:p>
          <a:p>
            <a:pPr marL="831850" lvl="1" indent="-323850" eaLnBrk="1">
              <a:buClr>
                <a:srgbClr val="FFFF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600" dirty="0" smtClean="0"/>
              <a:t>2) </a:t>
            </a:r>
            <a:r>
              <a:rPr lang="en-US" sz="2600" u="sng" dirty="0" smtClean="0"/>
              <a:t>Physical environment</a:t>
            </a:r>
          </a:p>
          <a:p>
            <a:pPr marL="1727200" lvl="1" indent="-573088" eaLnBrk="1">
              <a:buClr>
                <a:srgbClr val="FFFF00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600" dirty="0" smtClean="0"/>
              <a:t>Humans cannot survive without protection from the environment</a:t>
            </a:r>
          </a:p>
          <a:p>
            <a:pPr marL="831850" lvl="1" indent="-323850" eaLnBrk="1">
              <a:buClr>
                <a:srgbClr val="FFFF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600" dirty="0" smtClean="0"/>
              <a:t>3) </a:t>
            </a:r>
            <a:r>
              <a:rPr lang="en-US" sz="2600" u="sng" dirty="0" smtClean="0"/>
              <a:t>The same social problems</a:t>
            </a:r>
          </a:p>
          <a:p>
            <a:pPr>
              <a:buFont typeface="Wingdings 3" pitchFamily="18" charset="2"/>
              <a:buNone/>
            </a:pPr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400</a:t>
            </a:r>
          </a:p>
        </p:txBody>
      </p:sp>
      <p:sp>
        <p:nvSpPr>
          <p:cNvPr id="16386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4000" dirty="0" smtClean="0"/>
              <a:t>TRUE OR FALSE:</a:t>
            </a:r>
          </a:p>
          <a:p>
            <a:pPr eaLnBrk="1" hangingPunct="1">
              <a:buNone/>
            </a:pPr>
            <a:r>
              <a:rPr lang="en-US" sz="4000" dirty="0" smtClean="0"/>
              <a:t>The words </a:t>
            </a:r>
            <a:r>
              <a:rPr lang="en-US" sz="4000" i="1" dirty="0" smtClean="0"/>
              <a:t>society and culture are interchangeable.</a:t>
            </a:r>
          </a:p>
          <a:p>
            <a:pPr eaLnBrk="1" hangingPunct="1">
              <a:buFont typeface="Wingdings 3" pitchFamily="18" charset="2"/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7848600" y="5867400"/>
            <a:ext cx="914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7412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400</a:t>
            </a:r>
          </a:p>
        </p:txBody>
      </p:sp>
      <p:sp>
        <p:nvSpPr>
          <p:cNvPr id="17411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3200" dirty="0" smtClean="0"/>
              <a:t>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600</a:t>
            </a:r>
          </a:p>
        </p:txBody>
      </p:sp>
      <p:sp>
        <p:nvSpPr>
          <p:cNvPr id="18434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4000" dirty="0" smtClean="0"/>
              <a:t>TRUE OR FALSE:</a:t>
            </a:r>
          </a:p>
          <a:p>
            <a:pPr eaLnBrk="1" hangingPunct="1">
              <a:buNone/>
            </a:pPr>
            <a:r>
              <a:rPr lang="en-US" sz="4000" dirty="0" smtClean="0"/>
              <a:t>The most serious mores are formalized as laws.</a:t>
            </a:r>
          </a:p>
          <a:p>
            <a:pPr eaLnBrk="1" hangingPunct="1">
              <a:buFont typeface="Wingdings 3" pitchFamily="18" charset="2"/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7848600" y="5867400"/>
            <a:ext cx="914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9460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600</a:t>
            </a:r>
          </a:p>
        </p:txBody>
      </p:sp>
      <p:sp>
        <p:nvSpPr>
          <p:cNvPr id="19459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3200" dirty="0" smtClean="0"/>
              <a:t>TRUE-</a:t>
            </a:r>
          </a:p>
          <a:p>
            <a:pPr eaLnBrk="1" hangingPunct="1">
              <a:buNone/>
            </a:pPr>
            <a:r>
              <a:rPr lang="en-US" sz="3200" dirty="0" smtClean="0"/>
              <a:t>norms can be classified as folkways, mores, or laws.</a:t>
            </a:r>
          </a:p>
          <a:p>
            <a:pPr eaLnBrk="1" hangingPunct="1">
              <a:buFont typeface="Wingdings 3" pitchFamily="18" charset="2"/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800</a:t>
            </a:r>
          </a:p>
        </p:txBody>
      </p:sp>
      <p:sp>
        <p:nvSpPr>
          <p:cNvPr id="20482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4000" dirty="0" smtClean="0"/>
              <a:t>TRUE OR FALSE:</a:t>
            </a:r>
          </a:p>
          <a:p>
            <a:pPr eaLnBrk="1" hangingPunct="1">
              <a:buNone/>
            </a:pPr>
            <a:r>
              <a:rPr lang="en-US" sz="4000" dirty="0" smtClean="0"/>
              <a:t>A only a subculture can have a counterculture, the ruling majority cannot have a counterculture</a:t>
            </a:r>
          </a:p>
          <a:p>
            <a:pPr eaLnBrk="1" hangingPunct="1">
              <a:buFont typeface="Wingdings 3" pitchFamily="18" charset="2"/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7848600" y="5867400"/>
            <a:ext cx="914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1508" name="Rectangle 4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800</a:t>
            </a:r>
          </a:p>
        </p:txBody>
      </p:sp>
      <p:sp>
        <p:nvSpPr>
          <p:cNvPr id="21507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3200" dirty="0" smtClean="0"/>
              <a:t>TRUE TRUE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6362</TotalTime>
  <Words>476</Words>
  <Application>Microsoft Office PowerPoint</Application>
  <PresentationFormat>On-screen Show (4:3)</PresentationFormat>
  <Paragraphs>148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Concourse</vt:lpstr>
      <vt:lpstr>PowerPoint Presentation</vt:lpstr>
      <vt:lpstr>200</vt:lpstr>
      <vt:lpstr>200</vt:lpstr>
      <vt:lpstr>400</vt:lpstr>
      <vt:lpstr>400</vt:lpstr>
      <vt:lpstr>600</vt:lpstr>
      <vt:lpstr>600</vt:lpstr>
      <vt:lpstr>800</vt:lpstr>
      <vt:lpstr>800</vt:lpstr>
      <vt:lpstr>200</vt:lpstr>
      <vt:lpstr>200</vt:lpstr>
      <vt:lpstr>400</vt:lpstr>
      <vt:lpstr>400</vt:lpstr>
      <vt:lpstr>DAILY DOUBLE!!!!</vt:lpstr>
      <vt:lpstr>600</vt:lpstr>
      <vt:lpstr>800</vt:lpstr>
      <vt:lpstr>800</vt:lpstr>
      <vt:lpstr>200</vt:lpstr>
      <vt:lpstr>200</vt:lpstr>
      <vt:lpstr>400</vt:lpstr>
      <vt:lpstr>400</vt:lpstr>
      <vt:lpstr>600</vt:lpstr>
      <vt:lpstr>600</vt:lpstr>
      <vt:lpstr>800</vt:lpstr>
      <vt:lpstr>800</vt:lpstr>
      <vt:lpstr>200</vt:lpstr>
      <vt:lpstr>200</vt:lpstr>
      <vt:lpstr>400</vt:lpstr>
      <vt:lpstr>400</vt:lpstr>
      <vt:lpstr>600</vt:lpstr>
      <vt:lpstr>600</vt:lpstr>
      <vt:lpstr>800</vt:lpstr>
      <vt:lpstr>800</vt:lpstr>
      <vt:lpstr>Final Jeopardy</vt:lpstr>
      <vt:lpstr>Final Jeopardy</vt:lpstr>
      <vt:lpstr>Final Jeopardy</vt:lpstr>
    </vt:vector>
  </TitlesOfParts>
  <Company>US Antidoping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Standard for Testing</dc:title>
  <dc:creator>mhart</dc:creator>
  <cp:lastModifiedBy>Chad Cooper</cp:lastModifiedBy>
  <cp:revision>154</cp:revision>
  <dcterms:created xsi:type="dcterms:W3CDTF">2008-07-18T13:35:11Z</dcterms:created>
  <dcterms:modified xsi:type="dcterms:W3CDTF">2013-02-19T19:56:32Z</dcterms:modified>
</cp:coreProperties>
</file>