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4"/>
  </p:notesMasterIdLst>
  <p:sldIdLst>
    <p:sldId id="256" r:id="rId2"/>
    <p:sldId id="263" r:id="rId3"/>
    <p:sldId id="257" r:id="rId4"/>
    <p:sldId id="258" r:id="rId5"/>
    <p:sldId id="259" r:id="rId6"/>
    <p:sldId id="260" r:id="rId7"/>
    <p:sldId id="262" r:id="rId8"/>
    <p:sldId id="265" r:id="rId9"/>
    <p:sldId id="266" r:id="rId10"/>
    <p:sldId id="267" r:id="rId11"/>
    <p:sldId id="268" r:id="rId12"/>
    <p:sldId id="269" r:id="rId13"/>
    <p:sldId id="271" r:id="rId14"/>
    <p:sldId id="273" r:id="rId15"/>
    <p:sldId id="274" r:id="rId16"/>
    <p:sldId id="275" r:id="rId17"/>
    <p:sldId id="330" r:id="rId18"/>
    <p:sldId id="276" r:id="rId19"/>
    <p:sldId id="277" r:id="rId20"/>
    <p:sldId id="278" r:id="rId21"/>
    <p:sldId id="279" r:id="rId22"/>
    <p:sldId id="282" r:id="rId23"/>
    <p:sldId id="283" r:id="rId24"/>
    <p:sldId id="280" r:id="rId25"/>
    <p:sldId id="281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4" r:id="rId36"/>
    <p:sldId id="295" r:id="rId37"/>
    <p:sldId id="296" r:id="rId38"/>
    <p:sldId id="297" r:id="rId39"/>
    <p:sldId id="298" r:id="rId40"/>
    <p:sldId id="299" r:id="rId41"/>
    <p:sldId id="302" r:id="rId42"/>
    <p:sldId id="303" r:id="rId43"/>
    <p:sldId id="304" r:id="rId44"/>
    <p:sldId id="305" r:id="rId45"/>
    <p:sldId id="307" r:id="rId46"/>
    <p:sldId id="308" r:id="rId47"/>
    <p:sldId id="309" r:id="rId48"/>
    <p:sldId id="310" r:id="rId49"/>
    <p:sldId id="312" r:id="rId50"/>
    <p:sldId id="313" r:id="rId51"/>
    <p:sldId id="314" r:id="rId52"/>
    <p:sldId id="315" r:id="rId53"/>
    <p:sldId id="316" r:id="rId54"/>
    <p:sldId id="319" r:id="rId55"/>
    <p:sldId id="322" r:id="rId56"/>
    <p:sldId id="323" r:id="rId57"/>
    <p:sldId id="324" r:id="rId58"/>
    <p:sldId id="325" r:id="rId59"/>
    <p:sldId id="329" r:id="rId60"/>
    <p:sldId id="326" r:id="rId61"/>
    <p:sldId id="327" r:id="rId62"/>
    <p:sldId id="331" r:id="rId63"/>
    <p:sldId id="332" r:id="rId64"/>
    <p:sldId id="333" r:id="rId65"/>
    <p:sldId id="334" r:id="rId66"/>
    <p:sldId id="335" r:id="rId67"/>
    <p:sldId id="337" r:id="rId68"/>
    <p:sldId id="338" r:id="rId69"/>
    <p:sldId id="339" r:id="rId70"/>
    <p:sldId id="340" r:id="rId71"/>
    <p:sldId id="341" r:id="rId72"/>
    <p:sldId id="342" r:id="rId73"/>
    <p:sldId id="343" r:id="rId74"/>
    <p:sldId id="345" r:id="rId75"/>
    <p:sldId id="346" r:id="rId76"/>
    <p:sldId id="347" r:id="rId77"/>
    <p:sldId id="364" r:id="rId78"/>
    <p:sldId id="349" r:id="rId79"/>
    <p:sldId id="350" r:id="rId80"/>
    <p:sldId id="351" r:id="rId81"/>
    <p:sldId id="352" r:id="rId82"/>
    <p:sldId id="353" r:id="rId83"/>
    <p:sldId id="354" r:id="rId84"/>
    <p:sldId id="355" r:id="rId85"/>
    <p:sldId id="356" r:id="rId86"/>
    <p:sldId id="357" r:id="rId87"/>
    <p:sldId id="358" r:id="rId88"/>
    <p:sldId id="359" r:id="rId89"/>
    <p:sldId id="360" r:id="rId90"/>
    <p:sldId id="361" r:id="rId91"/>
    <p:sldId id="362" r:id="rId92"/>
    <p:sldId id="363" r:id="rId9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4BE81-086F-40AA-AB68-62019CB28D6E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A0E53-6E1A-4652-82DB-5A5A452C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5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A0E53-6E1A-4652-82DB-5A5A452CC7E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33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A0E53-6E1A-4652-82DB-5A5A452CC7E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86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59408-4384-4DBB-8707-59F6111C9BC3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20D0BF8-D7CA-4AA2-83A6-1CB4287B0B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59408-4384-4DBB-8707-59F6111C9BC3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0BF8-D7CA-4AA2-83A6-1CB4287B0B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59408-4384-4DBB-8707-59F6111C9BC3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0BF8-D7CA-4AA2-83A6-1CB4287B0B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981200"/>
            <a:ext cx="38481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78DAC74-8999-46F0-9A8A-BE50D32A0B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34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59408-4384-4DBB-8707-59F6111C9BC3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0BF8-D7CA-4AA2-83A6-1CB4287B0B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59408-4384-4DBB-8707-59F6111C9BC3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20D0BF8-D7CA-4AA2-83A6-1CB4287B0B5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59408-4384-4DBB-8707-59F6111C9BC3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0BF8-D7CA-4AA2-83A6-1CB4287B0B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59408-4384-4DBB-8707-59F6111C9BC3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0BF8-D7CA-4AA2-83A6-1CB4287B0B5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59408-4384-4DBB-8707-59F6111C9BC3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0BF8-D7CA-4AA2-83A6-1CB4287B0B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59408-4384-4DBB-8707-59F6111C9BC3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0BF8-D7CA-4AA2-83A6-1CB4287B0B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59408-4384-4DBB-8707-59F6111C9BC3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0BF8-D7CA-4AA2-83A6-1CB4287B0B5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59408-4384-4DBB-8707-59F6111C9BC3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20D0BF8-D7CA-4AA2-83A6-1CB4287B0B5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C859408-4384-4DBB-8707-59F6111C9BC3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20D0BF8-D7CA-4AA2-83A6-1CB4287B0B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frm=1&amp;source=images&amp;cd=&amp;cad=rja&amp;docid=HS1unoZd16gjRM&amp;tbnid=cNktHaQKEErohM:&amp;ved=0CAUQjRw&amp;url=http://www.eagleton.rutgers.edu/research/americanhistory/ap_carter.php&amp;ei=wi6BUZbaMbSK2QXGxYGIBw&amp;bvm=bv.45921128,d.aWM&amp;psig=AFQjCNE1mFSo4FDgzTdlNqc1GoB_tZF1SQ&amp;ust=136750692514103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britannica.com/EBchecked/media/72195/Running-mates-Jimmy-Carter-and-Walter-Mondale-on-the-platfor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&amp;esrc=s&amp;frm=1&amp;source=images&amp;cd=&amp;cad=rja&amp;docid=tXX23vLy5aJV-M&amp;tbnid=Vn4xxR1dyW6yiM:&amp;ved=0CAUQjRw&amp;url=http://tw.rpi.edu/web/org/DOE&amp;ei=cjSBUZrOJqHe2QWcqoHICw&amp;psig=AFQjCNGvF919PYk9RLZeyrFgf3lDEFPqtw&amp;ust=136750845620819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&amp;esrc=s&amp;frm=1&amp;source=images&amp;cd=&amp;cad=rja&amp;docid=BD3GSbc9ntLqmM&amp;tbnid=CqOag2Pp_WcPrM:&amp;ved=0CAUQjRw&amp;url=http://www.economydecoded.com/2013/04/is-india-heading-towards-stagflation.html&amp;ei=7TqBUaeLC4jZ2AWHo4GIAg&amp;bvm=bv.45921128,d.aWM&amp;psig=AFQjCNEz5CdYeE4ovmVtuyPpw1Z15RGaUQ&amp;ust=136751009461554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&amp;esrc=s&amp;frm=1&amp;source=images&amp;cd=&amp;cad=rja&amp;docid=9P-FnLXXjYBINM&amp;tbnid=YrR_AB5yhuOEJM:&amp;ved=0CAUQjRw&amp;url=http://pbsthisdayinhistory.tumblr.com/post/31057455784/september-7-1977-panama-canal-treaties-are&amp;ei=B0KBUZ76IeWg2QWwzYGoCw&amp;bvm=bv.45921128,d.aWc&amp;psig=AFQjCNFM0c3amwI2uhRXvIVImdPB2Cuahw&amp;ust=136751193610321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www.votoenblanco.com/La-esperada-ampliacion-del-Canal-de-Panama_a757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pbs.org/wnet/wideangle/episodes/greetings-from-grozny/fighting-for-chechnya-is-islam-a-factor/3078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url?sa=i&amp;rct=j&amp;q=&amp;esrc=s&amp;frm=1&amp;source=images&amp;cd=&amp;cad=rja&amp;docid=xxXuGvZjVgaIaM&amp;tbnid=FwHQs7Soq-TZ_M:&amp;ved=0CAUQjRw&amp;url=http://www.nowtheendbegins.com/blog/?tag=camp-david-accord&amp;ei=DEOBUcGfO4ri2AX4-4EQ&amp;bvm=bv.45921128,d.aWc&amp;psig=AFQjCNH2si7337vxMMgEOw8UNCkzoz7pgg&amp;ust=1367512199148185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&amp;esrc=s&amp;frm=1&amp;source=images&amp;cd=&amp;cad=rja&amp;docid=YUiwf848bjZwPM&amp;tbnid=FOmmKQ5MzAlxhM:&amp;ved=0CAUQjRw&amp;url=http://www.historyinanhour.com/2011/03/17/shah-of-iran-road-to-the-1979-iranian-revolution/&amp;ei=vkOBUbKhNoae2gXQjIGIDg&amp;bvm=bv.45921128,d.aWc&amp;psig=AFQjCNHyOYXpRKeiDkpbSFihQzqNXJXVOg&amp;ust=136751237083878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://www.google.com/url?sa=i&amp;rct=j&amp;q=&amp;esrc=s&amp;frm=1&amp;source=images&amp;cd=&amp;cad=rja&amp;docid=eNsOtmldkp2MrM&amp;tbnid=QM6-P6Pi4BC8AM:&amp;ved=0CAUQjRw&amp;url=http://www.answers.com/topic/ruhollah-khomeini&amp;ei=BESBUcfwJKGU2AWl1oC4CQ&amp;bvm=bv.45921128,d.aWc&amp;psig=AFQjCNF8EEKAaU3VXWi2QtIwDi0x9_r9fg&amp;ust=1367512429547249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/url?sa=i&amp;rct=j&amp;q=&amp;esrc=s&amp;frm=1&amp;source=images&amp;cd=&amp;cad=rja&amp;docid=MgiB8_nUEghZJM&amp;tbnid=OzGlj4GITx5RKM:&amp;ved=0CAUQjRw&amp;url=http://www.britannica.com/blogs/2011/01/444-days-in-captivity-the-iran-hostage-crisis-photo-of-the-day/&amp;ei=Y0WBUdGmFqLi2QXjnoCoBg&amp;bvm=bv.45921128,d.aWc&amp;psig=AFQjCNG7ahmfgaG9wmOtghFXpZ8lNS4dqQ&amp;ust=136751277440344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hyperlink" Target="http://www.google.com/url?sa=i&amp;rct=j&amp;q=&amp;esrc=s&amp;frm=1&amp;source=images&amp;cd=&amp;cad=rja&amp;docid=RDMe0jViRaArIM&amp;tbnid=_0sgK5BTWS0XHM:&amp;ved=0CAUQjRw&amp;url=http://www.conservapedia.com/Iran_Hostage_Crisis&amp;ei=hUWBUenpCqiy2gWyoIGgDQ&amp;bvm=bv.45921128,d.aWc&amp;psig=AFQjCNG7ahmfgaG9wmOtghFXpZ8lNS4dqQ&amp;ust=136751277440344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/url?sa=i&amp;rct=j&amp;q=&amp;esrc=s&amp;frm=1&amp;source=images&amp;cd=&amp;cad=rja&amp;docid=eI7iG5wDthqxjM&amp;tbnid=oOIToNq4lZ39ZM:&amp;ved=0CAUQjRw&amp;url=http://justcrunchy.blogspot.com/2011/01/30th-anniversary-of-iran-hostage-crisis.html&amp;ei=GEaBUdzTKoKF2gXP1oG4AQ&amp;bvm=bv.45921128,d.aWc&amp;psig=AFQjCNF9joKZ0VGIYX-4nXDTQol4hcxnpA&amp;ust=136751293066133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nCFxxljUh5kzqM&amp;tbnid=7IwUGt4Smvy9eM:&amp;ved=0CAUQjRw&amp;url=http://www.conservapedia.com/United_States_presidential_election,_1980&amp;ei=20eBUcPmM4rF2QXr2IHADg&amp;bvm=bv.45921128,d.aWc&amp;psig=AFQjCNEWwMWCz0XW9F5hJ4guAkuGXmKvdQ&amp;ust=1367513139330249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ogle.com/url?sa=i&amp;rct=j&amp;q=&amp;esrc=s&amp;frm=1&amp;source=images&amp;cd=&amp;cad=rja&amp;docid=51_8sKTYlgooPM&amp;tbnid=CctubYTLx9wlsM:&amp;ved=0CAUQjRw&amp;url=http://www.cafepress.com/+reagan_1980_election_yard_sign,405350388&amp;ei=VkmBUfewBaqp2QWm8YH4Dg&amp;bvm=bv.45921128,d.aWM&amp;psig=AFQjCNEDp3XF3TDN7lGGv0Z4SU_fGwuP8A&amp;ust=136751380171290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hyperlink" Target="http://www.google.com/url?sa=i&amp;rct=j&amp;q=&amp;esrc=s&amp;frm=1&amp;source=images&amp;cd=&amp;cad=rja&amp;docid=DWRkAifdI49sNM&amp;tbnid=JPeDwkqwxiIqpM:&amp;ved=0CAUQjRw&amp;url=http://zh.wikipedia.org/wiki/1980%E5%B9%B4%E7%BE%8E%E5%9B%BD%E6%80%BB%E7%BB%9F%E9%80%89%E4%B8%BE&amp;ei=gEmBUZ3uJ-Gi2gWt4oDIDQ&amp;bvm=bv.45921128,d.aWM&amp;psig=AFQjCNEDp3XF3TDN7lGGv0Z4SU_fGwuP8A&amp;ust=1367513801712904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google.com/url?sa=i&amp;rct=j&amp;q=&amp;esrc=s&amp;frm=1&amp;source=images&amp;cd=&amp;cad=rja&amp;docid=JJMGOy_drmKiFM&amp;tbnid=LEuR3YX5w1r6NM:&amp;ved=0CAUQjRw&amp;url=http://www.dailykos.com/story/2008/09/21/605493/-The-Collapse-of-Reaganomics-is-it-Over-yet&amp;ei=iEqBUearFanQ2AWk3ICwBA&amp;bvm=bv.45921128,d.aWM&amp;psig=AFQjCNH_61nqv1TrdLgpMzSbSp1H9vmS6w&amp;ust=136751388817928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dcaligari.blogspot.com/2012/10/happy-beginning-of-european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google.com/url?sa=i&amp;rct=j&amp;q=&amp;esrc=s&amp;frm=1&amp;source=images&amp;cd=&amp;cad=rja&amp;docid=kWa5mt0u6W4dvM&amp;tbnid=jXaGCnURrOnThM:&amp;ved=0CAUQjRw&amp;url=http://atbl1.blogspot.com/2009/09/rip-reaganomics.html&amp;ei=rkmBUde_KOfU2AWZ14GICQ&amp;bvm=bv.45921128,d.aWM&amp;psig=AFQjCNH_61nqv1TrdLgpMzSbSp1H9vmS6w&amp;ust=1367513888179287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thedailyrot.blogspot.com/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ILEHa8oFz3ojpM&amp;tbnid=Tab4vtV8OuRbgM:&amp;ved=0CAUQjRw&amp;url=http://blog.heritage.org/2013/04/01/reagans-inspiring-words-on-defense-peace-through-strength/&amp;ei=xkuBUbS5EuXu2AX5yIDQCw&amp;bvm=bv.45921128,d.aWM&amp;psig=AFQjCNGX5AU-D1cWJ_3Sh8YR0ZKRTFFjHA&amp;ust=1367514387530330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YxXwa7ZNsQiVOM&amp;tbnid=F98q_5SyJ3OP4M:&amp;ved=0CAUQjRw&amp;url=http://it.stlawu.edu/~quack/seminar/home.htm&amp;ei=kkyBUZfSHer42AW27oBQ&amp;bvm=bv.45921128,d.aWM&amp;psig=AFQjCNHd7JzJOobUHDK_mf2UJVTJRikkIQ&amp;ust=1367514632261663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hyperlink" Target="http://www.google.com/url?sa=i&amp;rct=j&amp;q=&amp;esrc=s&amp;frm=1&amp;source=images&amp;cd=&amp;cad=rja&amp;docid=eBDyjQ6LRLTBoM&amp;tbnid=NRF8uhDX4sC6vM:&amp;ved=0CAUQjRw&amp;url=http://www.therightperspective.org/2011/03/26/geraldine-ferrario-dead-at-75/&amp;ei=-0yBUfvCJ4rN2QXDs4CQAg&amp;bvm=bv.45921128,d.aWM&amp;psig=AFQjCNHo2FZDyXZqq7mXtIl_CHj01psHuw&amp;ust=1367514709087804" TargetMode="External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vingroomcandidate.org/commercials/1984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google.com/url?sa=i&amp;rct=j&amp;q=&amp;esrc=s&amp;frm=1&amp;source=images&amp;cd=&amp;cad=rja&amp;docid=bLshSPN6ZZzaFM&amp;tbnid=SAFex_1CxbsvPM:&amp;ved=0CAUQjRw&amp;url=http://truedemocracyparty.net/2012/08/damage-done-the-drug-war-odyssey-40-years-of-drug-war-hasnt-worked-time-for-a-change-says-9-year-veteran/&amp;ei=f06BUevbFMai2gXEwIDADg&amp;bvm=bv.45921128,d.aWc&amp;psig=AFQjCNEj4AoLJHgWkz8oy69pEvvr1vVUuw&amp;ust=136751508376363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3FtNm9CgA6U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0.jpeg"/><Relationship Id="rId4" Type="http://schemas.openxmlformats.org/officeDocument/2006/relationships/hyperlink" Target="http://www.google.com/url?sa=i&amp;rct=j&amp;q=&amp;esrc=s&amp;frm=1&amp;source=images&amp;cd=&amp;cad=rja&amp;docid=6pm4hfbTQIPlTM&amp;tbnid=0w3rms8gZMSScM:&amp;ved=0CAUQjRw&amp;url=http://thepoliticalwarzone.blogspot.com/2012/11/iron-dome-reagans-star-wars-program.html&amp;ei=ulOBUYD4L-fR2AXXiYEw&amp;bvm=bv.45921128,d.aWc&amp;psig=AFQjCNFHfyhqjk3U6zotBSBh0H7U6jGI8g&amp;ust=136751620059774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e5wn8Lexzx8lwM&amp;tbnid=Il0ijh-fVtVImM:&amp;ved=0CAUQjRw&amp;url=http://www.nytimes.com/2009/08/15/us/15release.html&amp;ei=4SmBUZ3yLIjw2QWO8YGYDw&amp;bvm=bv.45921128,d.aWM&amp;psig=AFQjCNF0hJqVgbYsX3yivddtSgJguKMGfw&amp;ust=1367505684743630" TargetMode="External"/><Relationship Id="rId2" Type="http://schemas.openxmlformats.org/officeDocument/2006/relationships/hyperlink" Target="https://www.youtube.com/watch?v=jlz0he9rtK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google.com/url?sa=i&amp;rct=j&amp;q=ford+assassination+attempt+fromme&amp;source=images&amp;cd=&amp;cad=rja&amp;uact=8&amp;docid=xrGurAwt6OSN1M&amp;tbnid=xdDgAspPqe5HcM:&amp;ved=0CAUQjRw&amp;url=http://www.bizpacreview.com/2013/08/27/judge-releases-president-fords-1975-video-testimony-on-attempted-assassination-82287&amp;ei=brZqU9TIGsK48QHVxYHoBQ&amp;bvm=bv.66330100,d.aWw&amp;psig=AFQjCNHbQahiv80pooQNZf-50hlwql65Bw&amp;ust=1399588812881347" TargetMode="Externa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me.com/time/specials/packages/article/0,28804,1842608_1842698_1842657,00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2.jpeg"/><Relationship Id="rId5" Type="http://schemas.openxmlformats.org/officeDocument/2006/relationships/hyperlink" Target="http://www.google.com/url?sa=i&amp;rct=j&amp;q=us+embassy+beruit+bombing&amp;source=images&amp;cd=&amp;cad=rja&amp;docid=TtJs2Fmzwvi4QM&amp;tbnid=YzAJQslLH_e9zM:&amp;ved=0CAUQjRw&amp;url=http://middleeast.about.com/od/thisdayinmideasthistory/ig/September-18-to-September-24-i/Hezbollah-Attacks-US-Embassy-.htm&amp;ei=a2OBUe7RCKa62AX614DYBw&amp;bvm=bv.45921128,d.aWc&amp;psig=AFQjCNHE1_JE6Em4iz8RJaMoAl5qMAoCAg&amp;ust=1367520438978912" TargetMode="External"/><Relationship Id="rId4" Type="http://schemas.openxmlformats.org/officeDocument/2006/relationships/image" Target="../media/image5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hyperlink" Target="http://www.google.com/url?sa=i&amp;rct=j&amp;q=nicaragua+reagan+contra&amp;source=images&amp;cd=&amp;cad=rja&amp;docid=UpbmMCDlQqXX5M&amp;tbnid=DjTTmEUkVdHMWM:&amp;ved=0CAUQjRw&amp;url=http://eightiesclub.tripod.com/id327.htm&amp;ei=d2WBUemFDoPM2AX45IGwBQ&amp;bvm=bv.45921128,d.aWc&amp;psig=AFQjCNHApEKFnEIU0xiSLL5f4MabHGiawQ&amp;ust=1367520914826029" TargetMode="External"/><Relationship Id="rId5" Type="http://schemas.openxmlformats.org/officeDocument/2006/relationships/image" Target="../media/image53.jpeg"/><Relationship Id="rId4" Type="http://schemas.openxmlformats.org/officeDocument/2006/relationships/hyperlink" Target="http://www.google.com/url?sa=i&amp;rct=j&amp;q=nicaragua+reagan+contra&amp;source=images&amp;cd=&amp;cad=rja&amp;docid=wkqb5j0mMhtXkM&amp;tbnid=umJcvqDGKTNuKM:&amp;ved=0CAUQjRw&amp;url=http://www.authentichistory.com/1974-1992/3-reagan/5-irancontra/&amp;ei=GGWBUb2hJsHY2wXKyIHYAg&amp;bvm=bv.45921128,d.aWc&amp;psig=AFQjCNHApEKFnEIU0xiSLL5f4MabHGiawQ&amp;ust=1367520914826029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55.jpeg"/><Relationship Id="rId4" Type="http://schemas.openxmlformats.org/officeDocument/2006/relationships/hyperlink" Target="http://www.google.com/url?sa=i&amp;rct=j&amp;q=iran+contra+scandal&amp;source=images&amp;cd=&amp;cad=rja&amp;docid=2Hxe4pGL_hnoDM&amp;tbnid=cVKj-JDNvWn-DM:&amp;ved=0CAUQjRw&amp;url=http://newstalgia.crooksandliars.com/gordonskene/1986-christmas-meant-iran-contra&amp;ei=XWeBUcKJO-TW2AW004DoDQ&amp;bvm=bv.45921128,d.aWc&amp;psig=AFQjCNFNsFqIkrMnO0aeM_wMpQbj54oKQQ&amp;ust=1367521407455411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56.jpeg"/><Relationship Id="rId4" Type="http://schemas.openxmlformats.org/officeDocument/2006/relationships/hyperlink" Target="http://www.google.com/url?sa=i&amp;rct=j&amp;q=iran+contra+scandal&amp;source=images&amp;cd=&amp;cad=rja&amp;docid=In4E1ydisymz4M&amp;tbnid=VK4Ltujp9kFAsM:&amp;ved=0CAUQjRw&amp;url=http://dangerousminds.net/tag/Paul-Slansky&amp;ei=vGeBUZ7VCqHL2QWUmIDgDw&amp;bvm=bv.45921128,d.aWc&amp;psig=AFQjCNFNsFqIkrMnO0aeM_wMpQbj54oKQQ&amp;ust=1367521407455411" TargetMode="Externa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iran+contra+scandal&amp;source=images&amp;cd=&amp;cad=rja&amp;docid=2P28RZqC8DYPDM&amp;tbnid=jrmZyNYmmedZsM:&amp;ved=0CAUQjRw&amp;url=http://hamrickisms.blogspot.com/2012/07/photo-that-splashed-on-front-pages-in.html&amp;ei=8WiBUeGWIajv2QX0zYC4Bw&amp;bvm=bv.45921128,d.aWc&amp;psig=AFQjCNFNsFqIkrMnO0aeM_wMpQbj54oKQQ&amp;ust=1367521407455411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7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59.jpeg"/><Relationship Id="rId5" Type="http://schemas.openxmlformats.org/officeDocument/2006/relationships/audio" Target="../media/audio7.wav"/><Relationship Id="rId10" Type="http://schemas.openxmlformats.org/officeDocument/2006/relationships/hyperlink" Target="http://www.google.com/url?sa=i&amp;rct=j&amp;q=reagan+teflon+president&amp;source=images&amp;cd=&amp;cad=rja&amp;docid=gCY-pVG-H_DxzM&amp;tbnid=bdMoR3DJ1VThCM:&amp;ved=0CAUQjRw&amp;url=http://deep.mastersfamily.org/2004-06/that-80s-show/&amp;ei=cGmBUd-QJcai2wXZ_oCYDw&amp;bvm=bv.45921128,d.aWc&amp;psig=AFQjCNHRGc3Sj5O_Tyf7DJuzCi4SlLrcIw&amp;ust=1367521977224151" TargetMode="External"/><Relationship Id="rId4" Type="http://schemas.openxmlformats.org/officeDocument/2006/relationships/audio" Target="../media/audio8.wav"/><Relationship Id="rId9" Type="http://schemas.openxmlformats.org/officeDocument/2006/relationships/image" Target="../media/image5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60.jpeg"/><Relationship Id="rId4" Type="http://schemas.openxmlformats.org/officeDocument/2006/relationships/hyperlink" Target="http://www.google.com/url?sa=i&amp;rct=j&amp;q=&amp;esrc=s&amp;frm=1&amp;source=images&amp;cd=&amp;cad=rja&amp;docid=stTXigpCjijgNM&amp;tbnid=GvokXvvaT2iLFM:&amp;ved=0CAUQjRw&amp;url=http://www.kingsacademy.com/mhodges/03_The-World-since-1900/13_The-Reagan-80s/13c_The-Soviets-Attempt-Reform.htm&amp;ei=2HaBUbzpGefu2wWs74BQ&amp;bvm=bv.45921128,d.aWc&amp;psig=AFQjCNEj6elpWfWJ2wc84fo5AmyhOxrhrw&amp;ust=136752545498166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frm=1&amp;source=images&amp;cd=&amp;cad=rja&amp;docid=6hyjwHUDDmoztM&amp;tbnid=diYwuMcyekT66M:&amp;ved=0CAUQjRw&amp;url=http://en.wikipedia.org/wiki/Fall_of_Saigon&amp;ei=USqBUZKAKMbK2AXM0IHoBA&amp;bvm=bv.45921128,d.aWM&amp;psig=AFQjCNELQSdpNoYOjjQub_K-Rjo8yoGMaw&amp;ust=136750586657968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hyperlink" Target="http://www.google.com/url?sa=i&amp;rct=j&amp;q=&amp;esrc=s&amp;frm=1&amp;source=images&amp;cd=&amp;cad=rja&amp;docid=xnMBalFhiIkf8M&amp;tbnid=gRtLN2wAPK-bgM:&amp;ved=0CAUQjRw&amp;url=http://www.usmm.org/mayaguez.html&amp;ei=0SqBUbbfOeX32wX0m4HgDQ&amp;bvm=bv.45921128,d.aWM&amp;psig=AFQjCNHCPaXyaB0M0dEf4FRL4ZhIbvulKg&amp;ust=1367505913076345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6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www.google.com/url?sa=i&amp;rct=j&amp;q=&amp;esrc=s&amp;frm=1&amp;source=images&amp;cd=&amp;cad=rja&amp;docid=a41ljHHoo7XdXM&amp;tbnid=vyp4EudEtJmV5M:&amp;ved=0CAUQjRw&amp;url=http://www.flishfun.com/blog/real-world/a-history-lesson/&amp;ei=2nyBUZ2YM4Lp2QX86oG4CQ&amp;bvm=bv.45921128,d.aWc&amp;psig=AFQjCNGrp7Zv54PO8wsNs8Abt9UGX1YYzw&amp;ust=1367526989668418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://www.google.com/url?sa=i&amp;rct=j&amp;q=&amp;esrc=s&amp;frm=1&amp;source=images&amp;cd=&amp;cad=rja&amp;docid=GErv7WcGIkiz6M&amp;tbnid=SJCYI_poZHFPqM:&amp;ved=0CAUQjRw&amp;url=http://blog.inpolis.com/2013/02/27/urban-foresight-in-times-of-meteorites/&amp;ei=KX-BUZK1HOek2AXvt4GIDA&amp;bvm=bv.45921128,d.aWc&amp;psig=AFQjCNEF8b0UftA8hQiCY07w3o2eliQ3xQ&amp;ust=1367527526726030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hyperlink" Target="http://www.google.com/url?sa=i&amp;rct=j&amp;q=&amp;esrc=s&amp;frm=1&amp;source=images&amp;cd=&amp;cad=rja&amp;docid=WxyP6oo6WZ0GUM&amp;tbnid=2iP_yt0z4DMZ6M:&amp;ved=0CAUQjRw&amp;url=http://www.journal.forces.gc.ca/vo4/no1/research-recherch-eng.asp&amp;ei=IYGBUaG9B8XR2AWq0oCACA&amp;bvm=bv.45921128,d.aWc&amp;psig=AFQjCNG0-fZzUFKOxyuzds3Y1d_PSOZKLg&amp;ust=136752796905050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docid=Yh_-7IEh68j3GM&amp;tbnid=pII6AYUrTclXYM:&amp;ved=0CAUQjRw&amp;url=http://www.silive.com/specialreports/index.ssf/2011/03/during_the_recession_gas_lines.html&amp;ei=ESuBUdzSKMTR2QXmmoD4AQ&amp;bvm=bv.45921128,d.aWM&amp;psig=AFQjCNGag3J1tIS8G3hzOxf4zq3paJ_-RA&amp;ust=136750605049363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redriverradio.org/post/gas-lines-evoke-memories-oil-crises-1970s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el3qCqX1VHxg3M&amp;tbnid=GvBjePJy_Wt3kM:&amp;ved=0CAUQjRw&amp;url=http://en.wikipedia.org/wiki/Gulf_War&amp;ei=vYGBUY7_Kark2wW5gYGIDg&amp;bvm=bv.45921128,d.aWc&amp;psig=AFQjCNG7Kfat_NmODlrGG007VskkmT6Ycw&amp;ust=136752820465875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http://www.google.com/url?sa=i&amp;rct=j&amp;q=&amp;esrc=s&amp;frm=1&amp;source=images&amp;cd=&amp;cad=rja&amp;docid=D6H_EfFJBycH3M&amp;tbnid=eZSU8tEHbCBRQM:&amp;ved=0CAUQjRw&amp;url=http://www.debates.org/index.php?page=1992-debates&amp;ei=RvyHUZasBYSw8ASBpYGADw&amp;bvm=bv.45960087,d.dmQ&amp;psig=AFQjCNEQxRHPyXXukKdkEKmwPssgPhYT4Q&amp;ust=1367952626735253" TargetMode="Externa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hyperlink" Target="http://www.google.com/url?sa=i&amp;rct=j&amp;q=&amp;esrc=s&amp;frm=1&amp;source=images&amp;cd=&amp;cad=rja&amp;docid=UgDj-BVlZrDDLM&amp;tbnid=e89H7V4RVXs2SM:&amp;ved=0CAUQjRw&amp;url=http://atoztheusa.blogspot.com/2013/03/us-presidents-william-j-clinton.html&amp;ei=4fuHUaKyApOE8ASfz4CgDg&amp;bvm=bv.45960087,d.dmQ&amp;psig=AFQjCNEQxRHPyXXukKdkEKmwPssgPhYT4Q&amp;ust=1367952626735253" TargetMode="Externa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://www.google.com/url?sa=i&amp;rct=j&amp;q=&amp;esrc=s&amp;frm=1&amp;source=images&amp;cd=&amp;cad=rja&amp;docid=FE2oSCnRsWwluM&amp;tbnid=PITYhbeIYpkwEM:&amp;ved=0CAUQjRw&amp;url=http://plaidklaus.blogspot.com/2010/10/military-operation-closet-freedom.html&amp;ei=8fyHUc-GGoW-9QTkqYCQCQ&amp;bvm=bv.45960087,d.dmQ&amp;psig=AFQjCNFuISPQmVZe9cgntTLes2XnlrGU6A&amp;ust=1367952980701260" TargetMode="Externa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hyperlink" Target="http://www.google.com/url?sa=i&amp;rct=j&amp;q=&amp;esrc=s&amp;frm=1&amp;source=images&amp;cd=&amp;docid=Uc-LMFc8yddFFM&amp;tbnid=TyBPJLPfvuoMMM:&amp;ved=0CAUQjRw&amp;url=http://noahpinionblog.blogspot.com/2013/01/are-jobless-recoveries-feds-fault.html&amp;ei=8P2HUebIH4qk9AS384GoDA&amp;psig=AFQjCNG97w-NMjCRa7PY58kMkzOWloSjyQ&amp;ust=1367953243699370" TargetMode="Externa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hyperlink" Target="http://www.google.com/url?sa=i&amp;rct=j&amp;q=&amp;esrc=s&amp;frm=1&amp;source=images&amp;cd=&amp;cad=rja&amp;docid=E1TGalD9Ke2tLM&amp;tbnid=_zTREMvkUrq2eM:&amp;ved=0CAUQjRw&amp;url=http://news.bbc.co.uk/2/hi/americas/407332.stm&amp;ei=j_-HUaPaBI7G9gTn3YFI&amp;psig=AFQjCNHJFpyIiA0jhkWe7fkb5JpfP41yrA&amp;ust=1367953545729347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hyperlink" Target="http://www.google.com/url?sa=i&amp;rct=j&amp;q=&amp;esrc=s&amp;frm=1&amp;source=images&amp;cd=&amp;cad=rja&amp;docid=3E6d4PLLKLSa0M&amp;tbnid=NirW-QJpaUeK_M:&amp;ved=0CAUQjRw&amp;url=http://www.nytimes.com/top/reference/timestopics/people/r/pat_robertson/&amp;ei=OgCIUbjCMoiQ9QTyr4CoBw&amp;psig=AFQjCNGRjDdE8TDLO0sE-thVzfTEs9mdvg&amp;ust=136795375326777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frm=1&amp;source=images&amp;cd=&amp;cad=rja&amp;docid=ocMl4alAxTjpWM&amp;tbnid=meG2_-CJ424t-M:&amp;ved=0CAUQjRw&amp;url=http://www.etsy.com/listing/89678078/free-shipping-gerald-ford-campaign&amp;ei=giiBUdO6IMO82gWlroH4Dw&amp;bvm=bv.45921128,d.aWM&amp;psig=AFQjCNHbnrV8K_N_4vR1BIf_WhpP6kjFdA&amp;ust=136750538742465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google.com/url?sa=i&amp;rct=j&amp;q=&amp;esrc=s&amp;frm=1&amp;source=images&amp;cd=&amp;cad=rja&amp;docid=b9vT9zMG8UN_aM&amp;tbnid=mmnPQ8S6SgvamM:&amp;ved=0CAUQjRw&amp;url=http://www.authentichistory.com/1974-1992/1-ford/4-1976election/&amp;ei=YC2BUay7FrOr2AWNgIHgBw&amp;bvm=bv.45921128,d.aWM&amp;psig=AFQjCNGeMcuD3bxeb5g35SUTLA3LMHON_A&amp;ust=1367506424661081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hyperlink" Target="http://www.google.com/url?sa=i&amp;rct=j&amp;q=&amp;esrc=s&amp;frm=1&amp;source=images&amp;cd=&amp;cad=rja&amp;docid=djJ8fptQ-1drSM&amp;tbnid=ycci9jbimHxErM:&amp;ved=0CAUQjRw&amp;url=http://www.npr.org/2011/11/18/142472806/to-imagine-a-gingrich-presidency-look-to-the-90s&amp;ei=ywCIUdvjBI_a8ASO64D4Bg&amp;psig=AFQjCNGLI1pCR2Rhsd5smSOhVPRF_ALJFQ&amp;ust=1367953971669912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hyperlink" Target="http://www.google.com/url?sa=i&amp;rct=j&amp;q=&amp;esrc=s&amp;frm=1&amp;source=images&amp;cd=&amp;cad=rja&amp;docid=9Oq3mp645FY4nM&amp;tbnid=4h8-yZ9VAGpC6M:&amp;ved=0CAUQjRw&amp;url=http://bs.com/blog/2010/01/25/walmart-greeter-ed-bauman-fired-for-defending-himself-after-getting-punched-by-customer/&amp;ei=MgKIUdjZF4Wy8QSzqIGQDQ&amp;psig=AFQjCNH9R2k1iHL33em3ZqMwv0TfvA8UiQ&amp;ust=1367954333999206" TargetMode="Externa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hyperlink" Target="http://www.google.com/url?sa=i&amp;rct=j&amp;q=&amp;esrc=s&amp;frm=1&amp;source=images&amp;cd=&amp;cad=rja&amp;docid=tmAyleXmeAYYFM&amp;tbnid=czf9TvJlHfRg6M:&amp;ved=0CAUQjRw&amp;url=http://www.facebook.com/pages/Ellen-Degeneres/36772172240&amp;ei=vwKIUZbcG4y-9QS2sYGYBQ&amp;psig=AFQjCNGfGIfTqlBcz8v0GuFX9yiY5smODQ&amp;ust=136795447657291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hyperlink" Target="http://www.google.com/url?sa=i&amp;rct=j&amp;q=&amp;esrc=s&amp;frm=1&amp;source=images&amp;cd=&amp;cad=rja&amp;docid=Mih4CiXRVGg6mM&amp;tbnid=Xm-tqL2LsIj_xM:&amp;ved=0CAUQjRw&amp;url=http://en.wikipedia.org/wiki/Who_Wants_to_Be_a_Millionaire?&amp;ei=GwOIUYmrLY6g8gS-zIHQBQ&amp;psig=AFQjCNEFqLecYu03p5S2vxxSVcHLLWEOzg&amp;ust=1367954545261420" TargetMode="Externa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hyperlink" Target="https://www.google.com/url?sa=i&amp;rct=j&amp;q=&amp;esrc=s&amp;frm=1&amp;source=images&amp;cd=&amp;cad=rja&amp;docid=WeYBU1rPS0JIOM&amp;tbnid=HQUX0GAEWvsxKM:&amp;ved=0CAUQjRw&amp;url=https://www.cs.uiowa.edu/~jones/cards/chad.html&amp;ei=sRyIUY-6No7KywG5xICQCg&amp;bvm=bv.45960087,d.aWc&amp;psig=AFQjCNG4upUbeKffudzyzx8frn0JOz8hVQ&amp;ust=136796112331446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hyperlink" Target="http://honolulunotes.com/2012/10/01/gop-cooking-the-voter-books/florida_hanging_chad-sized/" TargetMode="Externa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5.jpeg"/><Relationship Id="rId2" Type="http://schemas.openxmlformats.org/officeDocument/2006/relationships/hyperlink" Target="http://www.google.com/url?sa=i&amp;rct=j&amp;q=&amp;esrc=s&amp;frm=1&amp;source=images&amp;cd=&amp;cad=rja&amp;docid=Ns9jrxngg_TOdM&amp;tbnid=FWGp8qY5k3aI3M:&amp;ved=0CAUQjRw&amp;url=http://politic365.com/2012/10/06/colin-powell/&amp;ei=oxuIUbzAJqLiyAGx4oCYDg&amp;bvm=bv.45960087,d.aWc&amp;psig=AFQjCNG-vIHbJD3I6g1adCMHW9XKJiXRiQ&amp;ust=136796085531434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cZq9Id6l1mDFfM&amp;tbnid=JFxJva3uLuTv6M:&amp;ved=0CAUQjRw&amp;url=http://www.fordhallforum.org/condoleezza-rice&amp;ei=VRyIUe-3DYWzywGm7IGQAw&amp;bvm=bv.45960087,d.aWc&amp;psig=AFQjCNFXOUsH6ry4uIRUnXQVETfWJqi1Ew&amp;ust=1367960962466142" TargetMode="External"/><Relationship Id="rId5" Type="http://schemas.openxmlformats.org/officeDocument/2006/relationships/image" Target="../media/image84.jpeg"/><Relationship Id="rId4" Type="http://schemas.openxmlformats.org/officeDocument/2006/relationships/hyperlink" Target="http://www.google.com/url?sa=i&amp;rct=j&amp;q=&amp;esrc=s&amp;frm=1&amp;source=images&amp;cd=&amp;cad=rja&amp;docid=dO_BGgBVqx0fvM&amp;tbnid=jaAqYv8TRNMdAM:&amp;ved=0CAUQjRw&amp;url=http://en.wikipedia.org/wiki/Dick_Cheney&amp;ei=2RuIUZWRKcqNyAGozoD4CA&amp;bvm=bv.45960087,d.aWc&amp;psig=AFQjCNEBQ9BCbpfYMIkRQDelhxk5C7Y0MA&amp;ust=1367960897624818" TargetMode="Externa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hyperlink" Target="http://www.google.com/url?sa=i&amp;rct=j&amp;q=&amp;esrc=s&amp;frm=1&amp;source=images&amp;cd=&amp;cad=rja&amp;docid=ESfAezBQsQpRBM&amp;tbnid=aW7QjvtUHR1eqM:&amp;ved=0CAUQjRw&amp;url=http://www.september112001.com/&amp;ei=LBmIUeziDOLcyQHt-ICoDg&amp;bvm=bv.45960087,d.aWc&amp;psig=AFQjCNF_gPPzdBLxTKZHdF7MppzLwtib6w&amp;ust=1367960227584728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hyperlink" Target="http://www.google.com/url?sa=i&amp;rct=j&amp;q=&amp;esrc=s&amp;frm=1&amp;source=images&amp;cd=&amp;cad=rja&amp;docid=GEpUinmydptC6M&amp;tbnid=bEV4AYbiNtalcM:&amp;ved=0CAUQjRw&amp;url=http://www.history.army.mil/brochures/Afghanistan/Operation%20Enduring%20Freedom.htm&amp;ei=XRmIUYnVNceqyQHwwYDgDg&amp;bvm=bv.45960087,d.aWc&amp;psig=AFQjCNHER52Lv3obpNuNiXyh3ezzeBIB1A&amp;ust=1367960282008649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hyperlink" Target="http://www.google.com/url?sa=i&amp;rct=j&amp;q=&amp;esrc=s&amp;frm=1&amp;source=images&amp;cd=&amp;cad=rja&amp;docid=1FTW2ztTZgFe3M&amp;tbnid=iQePlsndAcfPiM:&amp;ved=0CAUQjRw&amp;url=http://www.newyorker.com/online/blogs/newsdesk/2013/04/did-the-iraq-war-bring-the-arab-spring.html&amp;ei=iRmIUe_mPK6PyAHVyIB4&amp;bvm=bv.45960087,d.aWc&amp;psig=AFQjCNEoJN715pJgbVKeXGCQ-o6W7Qesqg&amp;ust=136796031671315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jpeg"/><Relationship Id="rId4" Type="http://schemas.openxmlformats.org/officeDocument/2006/relationships/hyperlink" Target="http://www.google.com/url?sa=i&amp;rct=j&amp;q=&amp;esrc=s&amp;frm=1&amp;source=images&amp;cd=&amp;cad=rja&amp;docid=P5o26eQLMpHe6M&amp;tbnid=zMU5KE7fsnoISM:&amp;ved=0CAUQjRw&amp;url=http://mycatbirdseat.com/2013/04/37993-confronting-the-moral-bankruptcy-of-iraq-wars-liberal-supporters/&amp;ei=sRmIUezwB4zNywGmp4CIDQ&amp;bvm=bv.45960087,d.aWc&amp;psig=AFQjCNEoJN715pJgbVKeXGCQ-o6W7Qesqg&amp;ust=1367960316713151" TargetMode="Externa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hyperlink" Target="http://www.google.com/url?sa=i&amp;rct=j&amp;q=&amp;esrc=s&amp;frm=1&amp;source=images&amp;cd=&amp;cad=rja&amp;docid=56zWxe7_hnJY5M&amp;tbnid=I9mOc5TXuyyDUM:&amp;ved=0CAUQjRw&amp;url=http://nicholsoncartoons.com.au/weapons-mass-destruction-iraq-syria-korea-1.html&amp;ei=VxuIUa66I4WzywGm7IGQAw&amp;bvm=bv.45960087,d.aWc&amp;psig=AFQjCNGlppzJ9FPbI5oiui4ubAlo8afH8g&amp;ust=1367960779070874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hyperlink" Target="http://www.google.com/url?sa=i&amp;rct=j&amp;q=&amp;esrc=s&amp;frm=1&amp;source=images&amp;cd=&amp;cad=rja&amp;docid=jfnqGr_pR6yepM&amp;tbnid=dDAKuodhfjyG1M:&amp;ved=0CAUQjRw&amp;url=http://en.wikipedia.org/wiki/No_Child_Left_Behind_Act&amp;ei=ERqIUbiCBMO3ywHYj4GACQ&amp;bvm=bv.45960087,d.aWc&amp;psig=AFQjCNH8E4wxxPpzNg64X6maplexhS9-lw&amp;ust=1367960460743977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frm=1&amp;source=images&amp;cd=&amp;cad=rja&amp;docid=RvdmDQqi61vAAM&amp;tbnid=I_d-SGT_Wrdi9M:&amp;ved=0CAUQjRw&amp;url=http://www.clas.ufl.edu/users/mjacobs/AMH2020/Spring2010/Conservatives-II.html&amp;ei=Ky6BUcPFOoqB2gXzpIHoDA&amp;bvm=bv.45921128,d.aWM&amp;psig=AFQjCNGeMcuD3bxeb5g35SUTLA3LMHON_A&amp;ust=1367506424661081" TargetMode="Externa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hyperlink" Target="http://www.nbcnews.com/id/4448630/ns/politics/t/bush-vs-kerry-glanc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jpeg"/><Relationship Id="rId4" Type="http://schemas.openxmlformats.org/officeDocument/2006/relationships/hyperlink" Target="http://www.non-democrat.com/" TargetMode="Externa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hyperlink" Target="http://www.google.com/url?sa=i&amp;rct=j&amp;q=hurricane+katrina&amp;source=images&amp;cd=&amp;cad=rja&amp;uact=8&amp;docid=NxFueTb9sgLclM&amp;tbnid=niV1KacC3hKTHM:&amp;ved=0CAUQjRw&amp;url=http://www.glogster.com/aerikacheek/hurricane-katrina-floods/g-6le8i65p7om7r4gntid8ra0&amp;ei=lBVoU7mPHMfb8gG3nIH4CQ&amp;bvm=bv.65788261,d.aWw&amp;psig=AFQjCNE7aPc4W0G4vnj69s_38_qF3J20uQ&amp;ust=139941659075314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hyperlink" Target="http://www.google.com/url?sa=i&amp;rct=j&amp;q=&amp;esrc=s&amp;frm=1&amp;source=images&amp;cd=&amp;cad=rja&amp;docid=QvJOBq_1ne0_7M&amp;tbnid=lSkSonHASt69lM:&amp;ved=0CAUQjRw&amp;url=http://www.supremecourthistory.org/history-of-the-court/the-current-court/chief-justice-john-roberts-jr/&amp;ei=JvuHUYybCY_m8gSk_YHgDQ&amp;bvm=bv.45960087,d.dmQ&amp;psig=AFQjCNHR5P9gMoEJ1jIoOKSQzg1IuqP1DQ&amp;ust=136795254438770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jpeg"/><Relationship Id="rId4" Type="http://schemas.openxmlformats.org/officeDocument/2006/relationships/hyperlink" Target="http://www.google.com/url?sa=i&amp;rct=j&amp;q=&amp;esrc=s&amp;frm=1&amp;source=images&amp;cd=&amp;cad=rja&amp;docid=u7N2mRi0d2Wj-M&amp;tbnid=LiKMd2MQnGZcIM:&amp;ved=0CAUQjRw&amp;url=http://www.supremecourthistory.org/history-of-the-court/the-current-court/justice-samuel-anthony-alito-jr/&amp;ei=PvuHUe_sEI669gS68oHYDQ&amp;bvm=bv.45960087,d.dmQ&amp;psig=AFQjCNHc_cybPxgs7eKshORrlXJPQ_e2jg&amp;ust=136795256805476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Ford – G.W. </a:t>
            </a:r>
            <a:r>
              <a:rPr lang="en-US" smtClean="0"/>
              <a:t>Bush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8796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" y="-342900"/>
            <a:ext cx="7772400" cy="1143000"/>
          </a:xfrm>
        </p:spPr>
        <p:txBody>
          <a:bodyPr/>
          <a:lstStyle/>
          <a:p>
            <a:r>
              <a:rPr lang="en-US" dirty="0" smtClean="0"/>
              <a:t>1976 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4191000" cy="5943600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Democrats ran a little-known former governor from Georgia</a:t>
            </a:r>
          </a:p>
          <a:p>
            <a:pPr lvl="1"/>
            <a:r>
              <a:rPr lang="en-US" sz="2800" b="1" dirty="0"/>
              <a:t>James “Jimmy” Carter</a:t>
            </a:r>
            <a:endParaRPr lang="en-US" sz="2800" dirty="0"/>
          </a:p>
          <a:p>
            <a:pPr lvl="2"/>
            <a:r>
              <a:rPr lang="en-US" sz="2400" dirty="0"/>
              <a:t>Seen as an “</a:t>
            </a:r>
            <a:r>
              <a:rPr lang="en-US" sz="2400" b="1" dirty="0"/>
              <a:t>outsider</a:t>
            </a:r>
            <a:r>
              <a:rPr lang="en-US" sz="2400" dirty="0"/>
              <a:t>” – not corrupted by D.C. politics</a:t>
            </a:r>
          </a:p>
          <a:p>
            <a:pPr lvl="2"/>
            <a:r>
              <a:rPr lang="en-US" sz="2400" dirty="0"/>
              <a:t>Fundamentalist Christian – seen as very </a:t>
            </a:r>
            <a:r>
              <a:rPr lang="en-US" sz="2400" b="1" dirty="0"/>
              <a:t>moral</a:t>
            </a:r>
            <a:endParaRPr lang="en-US" sz="2400" dirty="0"/>
          </a:p>
          <a:p>
            <a:pPr lvl="2"/>
            <a:r>
              <a:rPr lang="en-US" sz="2400" dirty="0"/>
              <a:t>Good record on Civil Rights as Georgia’s Governor</a:t>
            </a:r>
          </a:p>
          <a:p>
            <a:pPr lvl="2"/>
            <a:r>
              <a:rPr lang="en-US" sz="2400" dirty="0"/>
              <a:t>A warm, friendly personality</a:t>
            </a:r>
          </a:p>
          <a:p>
            <a:pPr lvl="1"/>
            <a:r>
              <a:rPr lang="en-US" sz="2800" dirty="0"/>
              <a:t>Carter’s running mate – </a:t>
            </a:r>
            <a:r>
              <a:rPr lang="en-US" sz="2800" b="1" dirty="0"/>
              <a:t>Walter Mondale</a:t>
            </a:r>
            <a:r>
              <a:rPr lang="en-US" sz="2800" dirty="0"/>
              <a:t> of Minnesota</a:t>
            </a:r>
          </a:p>
          <a:p>
            <a:endParaRPr lang="en-US" dirty="0"/>
          </a:p>
        </p:txBody>
      </p:sp>
      <p:pic>
        <p:nvPicPr>
          <p:cNvPr id="11266" name="Picture 2" descr="http://www.eagleton.rutgers.edu/research/americanhistory/images/car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228600"/>
            <a:ext cx="4010025" cy="307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media-1.web.britannica.com/eb-media/07/71307-004-1A071A59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38400"/>
            <a:ext cx="3476625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756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657"/>
            <a:ext cx="7772400" cy="1143000"/>
          </a:xfrm>
        </p:spPr>
        <p:txBody>
          <a:bodyPr/>
          <a:lstStyle/>
          <a:p>
            <a:r>
              <a:rPr lang="en-US" dirty="0" smtClean="0"/>
              <a:t>1976 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sz="3600" dirty="0"/>
              <a:t>1976 Election issues =  </a:t>
            </a:r>
            <a:r>
              <a:rPr lang="en-US" sz="3600" b="1" dirty="0"/>
              <a:t>economy</a:t>
            </a:r>
            <a:r>
              <a:rPr lang="en-US" sz="3600" dirty="0"/>
              <a:t>, </a:t>
            </a:r>
            <a:r>
              <a:rPr lang="en-US" sz="3600" b="1" dirty="0"/>
              <a:t>energy</a:t>
            </a:r>
            <a:r>
              <a:rPr lang="en-US" sz="3600" dirty="0"/>
              <a:t>, and </a:t>
            </a:r>
            <a:r>
              <a:rPr lang="en-US" sz="3600" b="1" dirty="0"/>
              <a:t>unemployment</a:t>
            </a:r>
            <a:endParaRPr lang="en-US" sz="3600" dirty="0"/>
          </a:p>
          <a:p>
            <a:pPr lvl="1"/>
            <a:r>
              <a:rPr lang="en-US" sz="3600" dirty="0"/>
              <a:t>Carter won </a:t>
            </a:r>
            <a:endParaRPr lang="en-US" sz="3600" dirty="0" smtClean="0"/>
          </a:p>
          <a:p>
            <a:pPr lvl="2"/>
            <a:r>
              <a:rPr lang="en-US" sz="2800" dirty="0" smtClean="0"/>
              <a:t>Little </a:t>
            </a:r>
            <a:r>
              <a:rPr lang="en-US" sz="2800" dirty="0"/>
              <a:t>practical experience w/ D.C. politics</a:t>
            </a:r>
          </a:p>
          <a:p>
            <a:pPr lvl="3"/>
            <a:r>
              <a:rPr lang="en-US" sz="3200" dirty="0"/>
              <a:t>Tough to get support for programs</a:t>
            </a:r>
          </a:p>
          <a:p>
            <a:pPr lvl="1"/>
            <a:r>
              <a:rPr lang="en-US" sz="3600" dirty="0"/>
              <a:t>Appointed many women and minorities to govt. positions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994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1771"/>
            <a:ext cx="3581400" cy="1143000"/>
          </a:xfrm>
        </p:spPr>
        <p:txBody>
          <a:bodyPr/>
          <a:lstStyle/>
          <a:p>
            <a:r>
              <a:rPr lang="en-US" dirty="0" smtClean="0"/>
              <a:t>Energy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28600"/>
            <a:ext cx="4572000" cy="6781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An energy crisis developed during the 70’s</a:t>
            </a:r>
          </a:p>
          <a:p>
            <a:pPr lvl="1"/>
            <a:r>
              <a:rPr lang="en-US" b="1" dirty="0"/>
              <a:t>Shortages due to OPEC control of world oil supply</a:t>
            </a:r>
            <a:endParaRPr lang="en-US" dirty="0"/>
          </a:p>
          <a:p>
            <a:pPr lvl="2"/>
            <a:r>
              <a:rPr lang="en-US" sz="2800" dirty="0"/>
              <a:t>Carter sought to regulate “gas guzzler” cars w/ taxes</a:t>
            </a:r>
          </a:p>
          <a:p>
            <a:pPr lvl="2"/>
            <a:r>
              <a:rPr lang="en-US" sz="2800" dirty="0"/>
              <a:t>Proposed gas rationing program</a:t>
            </a:r>
          </a:p>
          <a:p>
            <a:pPr lvl="3"/>
            <a:r>
              <a:rPr lang="en-US" sz="2800" dirty="0"/>
              <a:t>Congress refuses to act – Carter does instead</a:t>
            </a:r>
          </a:p>
          <a:p>
            <a:pPr lvl="4"/>
            <a:r>
              <a:rPr lang="en-US" sz="2800" dirty="0"/>
              <a:t>Creates cabinet-level </a:t>
            </a:r>
            <a:r>
              <a:rPr lang="en-US" sz="2800" b="1" dirty="0"/>
              <a:t>Department of Energy (1977)</a:t>
            </a:r>
            <a:endParaRPr lang="en-US" sz="2800" dirty="0"/>
          </a:p>
          <a:p>
            <a:pPr lvl="5"/>
            <a:r>
              <a:rPr lang="en-US" sz="2400" dirty="0"/>
              <a:t>Responsible for energy policy in U.S.</a:t>
            </a:r>
          </a:p>
          <a:p>
            <a:endParaRPr lang="en-US" dirty="0"/>
          </a:p>
        </p:txBody>
      </p:sp>
      <p:pic>
        <p:nvPicPr>
          <p:cNvPr id="12290" name="Picture 2" descr="https://encrypted-tbn1.gstatic.com/images?q=tbn:ANd9GcQVHH5c7_h73nXvnddonw7Yz3X38VrT4IFJBUnSMe2Gb-AiJj8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15" y="1524000"/>
            <a:ext cx="435428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444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733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Economic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2895600" cy="5257800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Carter also faced economic problems - Stagflation</a:t>
            </a:r>
          </a:p>
          <a:p>
            <a:pPr lvl="1"/>
            <a:r>
              <a:rPr lang="en-US" dirty="0"/>
              <a:t>Inflation = increase in prices &amp; wages coupled with decline in purchasing power of money</a:t>
            </a:r>
          </a:p>
          <a:p>
            <a:pPr lvl="1"/>
            <a:r>
              <a:rPr lang="en-US" dirty="0"/>
              <a:t>High unemployment</a:t>
            </a:r>
          </a:p>
          <a:p>
            <a:pPr lvl="1"/>
            <a:r>
              <a:rPr lang="en-US" dirty="0"/>
              <a:t>Low productivity &amp; a trade deficit (more imports than exports)</a:t>
            </a:r>
          </a:p>
          <a:p>
            <a:endParaRPr lang="en-US" dirty="0"/>
          </a:p>
        </p:txBody>
      </p:sp>
      <p:pic>
        <p:nvPicPr>
          <p:cNvPr id="5122" name="Picture 2" descr="http://3.bp.blogspot.com/-IDqfSGLWr4s/Tpf-YK25EXI/AAAAAAAARdE/w9l8_t2lj5g/s1600/stagfl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30" y="1066800"/>
            <a:ext cx="601917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280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7772400" cy="1143000"/>
          </a:xfrm>
        </p:spPr>
        <p:txBody>
          <a:bodyPr/>
          <a:lstStyle/>
          <a:p>
            <a:r>
              <a:rPr lang="en-US" dirty="0" smtClean="0"/>
              <a:t>Foreign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14400"/>
            <a:ext cx="7772400" cy="4876800"/>
          </a:xfrm>
        </p:spPr>
        <p:txBody>
          <a:bodyPr/>
          <a:lstStyle/>
          <a:p>
            <a:pPr lvl="0"/>
            <a:r>
              <a:rPr lang="en-US" sz="2800" dirty="0"/>
              <a:t>Carter better known for foreign policy matters</a:t>
            </a:r>
          </a:p>
          <a:p>
            <a:pPr lvl="1"/>
            <a:r>
              <a:rPr lang="en-US" sz="2800" dirty="0"/>
              <a:t>Stressed importance of human rights in U.S. foreign relations</a:t>
            </a:r>
          </a:p>
          <a:p>
            <a:pPr lvl="2"/>
            <a:r>
              <a:rPr lang="en-US" sz="2800" dirty="0"/>
              <a:t>Signed treaty returning Panama Canal to Panamanian control</a:t>
            </a:r>
          </a:p>
          <a:p>
            <a:pPr lvl="3"/>
            <a:r>
              <a:rPr lang="en-US" sz="2800" dirty="0"/>
              <a:t>Ratified in 1978 - Effective 12/31/1999</a:t>
            </a:r>
          </a:p>
          <a:p>
            <a:endParaRPr lang="en-US" dirty="0"/>
          </a:p>
        </p:txBody>
      </p:sp>
      <p:pic>
        <p:nvPicPr>
          <p:cNvPr id="7170" name="Picture 2" descr="http://25.media.tumblr.com/tumblr_m9zhqouPnR1r2u8sso1_128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09733"/>
            <a:ext cx="3788563" cy="259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votoenblanco.com/photo/art/default/359332-442986.jpg?v=1289442966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21145"/>
            <a:ext cx="4648200" cy="308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789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545" y="0"/>
            <a:ext cx="3112851" cy="2743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Foreign Policy 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- SALT II</a:t>
            </a:r>
            <a:br>
              <a:rPr lang="en-US" dirty="0" smtClean="0"/>
            </a:br>
            <a:r>
              <a:rPr lang="en-US" dirty="0" smtClean="0"/>
              <a:t>Negotiations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24200" y="3243"/>
            <a:ext cx="6059596" cy="6854757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Continued SALT negotiations w/ USSR</a:t>
            </a:r>
          </a:p>
          <a:p>
            <a:pPr lvl="1"/>
            <a:r>
              <a:rPr lang="en-US" dirty="0"/>
              <a:t>US &amp; USSR began making medium range nukes</a:t>
            </a:r>
          </a:p>
          <a:p>
            <a:pPr lvl="2"/>
            <a:r>
              <a:rPr lang="en-US" sz="2400" dirty="0"/>
              <a:t>Placed them in W &amp; E Europe, endangering SALT I treaty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Agreed </a:t>
            </a:r>
            <a:r>
              <a:rPr lang="en-US" b="1" dirty="0"/>
              <a:t>to new limitations on missiles &amp; launchers (SALT II)</a:t>
            </a:r>
            <a:endParaRPr lang="en-US" dirty="0"/>
          </a:p>
          <a:p>
            <a:pPr lvl="2"/>
            <a:r>
              <a:rPr lang="en-US" sz="2400" dirty="0"/>
              <a:t>Many in Congress against SALT II – thought US was already behind - limiting new nukes would keep US from catching up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Soviet </a:t>
            </a:r>
            <a:r>
              <a:rPr lang="en-US" b="1" dirty="0"/>
              <a:t>invasion of Afghanistan killed the deal (12/1979)</a:t>
            </a:r>
            <a:endParaRPr lang="en-US" dirty="0"/>
          </a:p>
          <a:p>
            <a:pPr lvl="2"/>
            <a:r>
              <a:rPr lang="en-US" sz="2400" dirty="0"/>
              <a:t>USSR tried to stop the takeover of pro-Soviet govt.</a:t>
            </a:r>
          </a:p>
          <a:p>
            <a:pPr lvl="2"/>
            <a:r>
              <a:rPr lang="en-US" sz="2400" dirty="0"/>
              <a:t>Turned into their “Vietnam”</a:t>
            </a:r>
          </a:p>
          <a:p>
            <a:pPr lvl="3"/>
            <a:r>
              <a:rPr lang="en-US" sz="2400" dirty="0"/>
              <a:t>US placed embargo on grain sales to USSR</a:t>
            </a:r>
          </a:p>
          <a:p>
            <a:pPr lvl="3"/>
            <a:r>
              <a:rPr lang="en-US" sz="2400" dirty="0"/>
              <a:t>Boycotted 1980 Summer Olympics in </a:t>
            </a:r>
            <a:r>
              <a:rPr lang="en-US" sz="2400" dirty="0" smtClean="0"/>
              <a:t>Moscow</a:t>
            </a:r>
            <a:endParaRPr lang="en-US" dirty="0"/>
          </a:p>
        </p:txBody>
      </p:sp>
      <p:pic>
        <p:nvPicPr>
          <p:cNvPr id="8196" name="Picture 4" descr="http://www-tc.pbs.org/wnet/wideangle/files/2008/09/wa_img_greetgrozny_essay_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3236804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736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Camp David Accords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3886200" cy="5638800"/>
          </a:xfrm>
        </p:spPr>
        <p:txBody>
          <a:bodyPr>
            <a:normAutofit fontScale="92500"/>
          </a:bodyPr>
          <a:lstStyle/>
          <a:p>
            <a:pPr lvl="0"/>
            <a:r>
              <a:rPr lang="en-US" sz="2800" dirty="0">
                <a:solidFill>
                  <a:schemeClr val="accent1"/>
                </a:solidFill>
              </a:rPr>
              <a:t>1979 - Brokered peace between Egypt &amp; Israel (Camp David Accords)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Ended </a:t>
            </a:r>
            <a:r>
              <a:rPr lang="en-US" sz="2800" dirty="0"/>
              <a:t>war between </a:t>
            </a:r>
            <a:r>
              <a:rPr lang="en-US" sz="2800" dirty="0" smtClean="0"/>
              <a:t>Egypt </a:t>
            </a:r>
            <a:r>
              <a:rPr lang="en-US" sz="2800" dirty="0"/>
              <a:t>&amp; </a:t>
            </a:r>
            <a:r>
              <a:rPr lang="en-US" sz="2800" dirty="0" smtClean="0"/>
              <a:t>Israel </a:t>
            </a:r>
            <a:r>
              <a:rPr lang="en-US" sz="2800" dirty="0"/>
              <a:t>and returned Sinai Peninsula to </a:t>
            </a:r>
            <a:r>
              <a:rPr lang="en-US" sz="2800" dirty="0" smtClean="0"/>
              <a:t>Egypt</a:t>
            </a:r>
            <a:endParaRPr lang="en-US" sz="2800" dirty="0"/>
          </a:p>
          <a:p>
            <a:pPr lvl="2"/>
            <a:r>
              <a:rPr lang="en-US" sz="2400" dirty="0"/>
              <a:t>Start of other efforts to settle Arab/Israeli fighting</a:t>
            </a:r>
          </a:p>
          <a:p>
            <a:pPr lvl="3"/>
            <a:r>
              <a:rPr lang="en-US" sz="2400" dirty="0"/>
              <a:t>Terrorism continued – sponsored by Palestinian Liberation Organization (PLO)</a:t>
            </a:r>
          </a:p>
          <a:p>
            <a:endParaRPr lang="en-US" dirty="0"/>
          </a:p>
        </p:txBody>
      </p:sp>
      <p:pic>
        <p:nvPicPr>
          <p:cNvPr id="9218" name="Picture 2" descr="http://www.nowtheendbegins.com/blog/wp-content/uploads/us_20_21_pic_carter_sadat_begi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151" y="1600200"/>
            <a:ext cx="5143500" cy="401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23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18724"/>
            <a:ext cx="6062661" cy="403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718" y="34636"/>
            <a:ext cx="469148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69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04800"/>
            <a:ext cx="7772400" cy="1143000"/>
          </a:xfrm>
        </p:spPr>
        <p:txBody>
          <a:bodyPr/>
          <a:lstStyle/>
          <a:p>
            <a:r>
              <a:rPr lang="en-US" dirty="0" smtClean="0"/>
              <a:t>Issues with Iran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7772400" cy="4572000"/>
          </a:xfrm>
        </p:spPr>
        <p:txBody>
          <a:bodyPr/>
          <a:lstStyle/>
          <a:p>
            <a:pPr lvl="0"/>
            <a:r>
              <a:rPr lang="en-US" dirty="0"/>
              <a:t>Supported westernized Shah of Iran (Mohammed Reza Pahlavi) with $ and military hardware</a:t>
            </a:r>
          </a:p>
          <a:p>
            <a:pPr lvl="1"/>
            <a:r>
              <a:rPr lang="en-US" dirty="0"/>
              <a:t>A dictator &amp; abuser of human rights (counter to Carter policy)</a:t>
            </a:r>
          </a:p>
          <a:p>
            <a:pPr lvl="1"/>
            <a:r>
              <a:rPr lang="en-US" dirty="0"/>
              <a:t>A revolution led by the Islamic fundamentalist Ayatollah </a:t>
            </a:r>
            <a:r>
              <a:rPr lang="en-US" dirty="0" err="1"/>
              <a:t>Ruhollah</a:t>
            </a:r>
            <a:r>
              <a:rPr lang="en-US" dirty="0"/>
              <a:t> </a:t>
            </a:r>
            <a:r>
              <a:rPr lang="en-US" dirty="0" err="1"/>
              <a:t>Kohomeini</a:t>
            </a:r>
            <a:r>
              <a:rPr lang="en-US" dirty="0"/>
              <a:t> overthrew the Shah</a:t>
            </a:r>
          </a:p>
          <a:p>
            <a:pPr lvl="2"/>
            <a:r>
              <a:rPr lang="en-US" sz="2400" dirty="0"/>
              <a:t>Iran became an Islamic theocracy (run by clergy)</a:t>
            </a:r>
          </a:p>
        </p:txBody>
      </p:sp>
      <p:pic>
        <p:nvPicPr>
          <p:cNvPr id="10244" name="Picture 4" descr="http://www.historyinanhour.com/wp-content/uploads/2011/03/Mohammad-Reza-Shah-Pahlav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05200"/>
            <a:ext cx="231457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pcontent.answcdn.com/wikipedia/commons/thumb/6/6b/عکسی_از_خمینی.JPG/220px-عکسی_از_خمینی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05200"/>
            <a:ext cx="2562016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4477966"/>
            <a:ext cx="1343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Replaced by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750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7772400" cy="1143000"/>
          </a:xfrm>
        </p:spPr>
        <p:txBody>
          <a:bodyPr/>
          <a:lstStyle/>
          <a:p>
            <a:r>
              <a:rPr lang="en-US" dirty="0" smtClean="0"/>
              <a:t>Issues with Iran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915496"/>
            <a:ext cx="4352232" cy="5942504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When Carter allowed the Shah to come to U.S. – revolutionaries in Iran seized the U.S. embassy in Teheran (Fall 1979)</a:t>
            </a:r>
          </a:p>
          <a:p>
            <a:pPr lvl="1"/>
            <a:r>
              <a:rPr lang="en-US" b="1" dirty="0"/>
              <a:t>52 American hostages held</a:t>
            </a:r>
            <a:r>
              <a:rPr lang="en-US" dirty="0"/>
              <a:t> </a:t>
            </a:r>
            <a:r>
              <a:rPr lang="en-US" sz="2600" dirty="0"/>
              <a:t>– to be exchanged for the Shah</a:t>
            </a:r>
          </a:p>
          <a:p>
            <a:pPr lvl="2"/>
            <a:r>
              <a:rPr lang="en-US" sz="2600" dirty="0"/>
              <a:t>Carter refused to turn him over – would mean death </a:t>
            </a:r>
          </a:p>
          <a:p>
            <a:pPr lvl="2"/>
            <a:r>
              <a:rPr lang="en-US" sz="2600" dirty="0"/>
              <a:t>Froze Iranian assets, banned trade w/ Iran, cut off dip. relations</a:t>
            </a:r>
          </a:p>
          <a:p>
            <a:pPr lvl="1"/>
            <a:r>
              <a:rPr lang="en-US" sz="2800" dirty="0"/>
              <a:t>Mounted a failed rescue mission – 8 U.S. soldiers died</a:t>
            </a:r>
          </a:p>
          <a:p>
            <a:pPr lvl="1"/>
            <a:r>
              <a:rPr lang="en-US" sz="2800" dirty="0"/>
              <a:t>Shah died in 1980</a:t>
            </a:r>
          </a:p>
          <a:p>
            <a:endParaRPr lang="en-US" dirty="0"/>
          </a:p>
        </p:txBody>
      </p:sp>
      <p:pic>
        <p:nvPicPr>
          <p:cNvPr id="11266" name="Picture 2" descr="http://www.britannica.com/blogs/wp-content/uploads/2011/01/iran-hostage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232" y="3657600"/>
            <a:ext cx="4363143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conservapedia.com/images/7/7d/US_Iran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"/>
            <a:ext cx="2952750" cy="330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32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Gerald Ford - President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981200"/>
            <a:ext cx="4122551" cy="2971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Gerald Ford became the 38</a:t>
            </a:r>
            <a:r>
              <a:rPr lang="en-US" baseline="30000" dirty="0"/>
              <a:t>th</a:t>
            </a:r>
            <a:r>
              <a:rPr lang="en-US" dirty="0"/>
              <a:t> President of the U.S. after Nixon resigned – served 1974-1977</a:t>
            </a:r>
          </a:p>
          <a:p>
            <a:pPr lvl="1"/>
            <a:r>
              <a:rPr lang="en-US" dirty="0"/>
              <a:t>“Our long national nightmare is over” – Ford to nation after Nixon resignation</a:t>
            </a:r>
          </a:p>
          <a:p>
            <a:endParaRPr lang="en-US" dirty="0"/>
          </a:p>
        </p:txBody>
      </p:sp>
      <p:pic>
        <p:nvPicPr>
          <p:cNvPr id="1026" name="Picture 2" descr="A8064-1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18527"/>
            <a:ext cx="4694237" cy="375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520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562"/>
            <a:ext cx="7772400" cy="1143000"/>
          </a:xfrm>
        </p:spPr>
        <p:txBody>
          <a:bodyPr/>
          <a:lstStyle/>
          <a:p>
            <a:r>
              <a:rPr lang="en-US" dirty="0" smtClean="0"/>
              <a:t>Issues with Iran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38600" y="0"/>
            <a:ext cx="5105400" cy="6858000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U.N. condemned Iran</a:t>
            </a:r>
          </a:p>
          <a:p>
            <a:pPr lvl="1"/>
            <a:r>
              <a:rPr lang="en-US" sz="2800" dirty="0"/>
              <a:t>None of these solved the problem</a:t>
            </a:r>
          </a:p>
          <a:p>
            <a:pPr lvl="1"/>
            <a:r>
              <a:rPr lang="en-US" sz="2800" dirty="0"/>
              <a:t>Crisis dragged on – daily press coverage</a:t>
            </a:r>
          </a:p>
          <a:p>
            <a:pPr lvl="2"/>
            <a:r>
              <a:rPr lang="en-US" sz="2800" dirty="0"/>
              <a:t>Became a campaign issue in 1980 - cost Carter the election</a:t>
            </a:r>
          </a:p>
          <a:p>
            <a:pPr lvl="1"/>
            <a:r>
              <a:rPr lang="en-US" sz="2800" dirty="0"/>
              <a:t>Negotiations continued, even after Carter lost the election</a:t>
            </a:r>
          </a:p>
          <a:p>
            <a:pPr lvl="2"/>
            <a:r>
              <a:rPr lang="en-US" sz="2800" dirty="0"/>
              <a:t>Delays and stalling by Iranians prevented hostages’ release until inauguration day – Jan 20, 1981</a:t>
            </a:r>
          </a:p>
          <a:p>
            <a:pPr lvl="3"/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day of Reagan’s presidency</a:t>
            </a:r>
          </a:p>
          <a:p>
            <a:pPr lvl="4"/>
            <a:r>
              <a:rPr lang="en-US" sz="2800" dirty="0"/>
              <a:t>Hostages were held for </a:t>
            </a:r>
            <a:r>
              <a:rPr lang="en-US" sz="2800" b="1" dirty="0"/>
              <a:t>444 days</a:t>
            </a:r>
            <a:endParaRPr lang="en-US" sz="2800" dirty="0"/>
          </a:p>
        </p:txBody>
      </p:sp>
      <p:pic>
        <p:nvPicPr>
          <p:cNvPr id="12290" name="Picture 2" descr="http://4.bp.blogspot.com/_V704HlITdPc/TTfzBwhmvEI/AAAAAAAASaM/X7-sy6ViKSM/s1600/Hostages+return+home_0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4267200" cy="393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164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1981 - 1989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Ronald W. Reagan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663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9417"/>
            <a:ext cx="7772400" cy="1143000"/>
          </a:xfrm>
        </p:spPr>
        <p:txBody>
          <a:bodyPr/>
          <a:lstStyle/>
          <a:p>
            <a:r>
              <a:rPr lang="en-US" dirty="0"/>
              <a:t>Early </a:t>
            </a:r>
            <a:r>
              <a:rPr lang="en-US" dirty="0" smtClean="0"/>
              <a:t>Life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2819400" cy="5410200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Made more than 50 Hollywood films and 400 army training films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Was never “blacklisted” - hated communism &amp; actively sought to remove “reds” from movie industry</a:t>
            </a:r>
          </a:p>
          <a:p>
            <a:pPr lvl="1"/>
            <a:r>
              <a:rPr lang="en-US" sz="3800" dirty="0"/>
              <a:t>Spoke before HUAC in 1947</a:t>
            </a:r>
          </a:p>
        </p:txBody>
      </p:sp>
      <p:pic>
        <p:nvPicPr>
          <p:cNvPr id="4" name="Picture 2" descr="Reagan at HU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573" y="3612589"/>
            <a:ext cx="4971827" cy="321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upload.wikimedia.org/wikipedia/commons/a/a0/Ronald_Reagan_and_General_Electric_Theater_1954-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61936"/>
            <a:ext cx="2617185" cy="331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i.wsj.net/public/resources/images/ED-AN003_noonan_G_201102031332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6396"/>
            <a:ext cx="376849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43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118996"/>
            <a:ext cx="7772400" cy="1143000"/>
          </a:xfrm>
        </p:spPr>
        <p:txBody>
          <a:bodyPr/>
          <a:lstStyle/>
          <a:p>
            <a:r>
              <a:rPr lang="en-US" dirty="0"/>
              <a:t>Transition to Politician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6400800" cy="5486400"/>
          </a:xfrm>
        </p:spPr>
        <p:txBody>
          <a:bodyPr>
            <a:normAutofit fontScale="92500"/>
          </a:bodyPr>
          <a:lstStyle/>
          <a:p>
            <a:r>
              <a:rPr lang="en-US" sz="4000" dirty="0"/>
              <a:t>Early radio &amp; screen exposure helped him enter politics</a:t>
            </a:r>
          </a:p>
          <a:p>
            <a:r>
              <a:rPr lang="en-US" sz="4000" dirty="0"/>
              <a:t>Job as corporate spokesman (G.E.) brought him natl. attention.</a:t>
            </a:r>
          </a:p>
          <a:p>
            <a:r>
              <a:rPr lang="en-US" sz="4000" dirty="0"/>
              <a:t>Gave TV speech for Goldwater in ‘64</a:t>
            </a:r>
          </a:p>
          <a:p>
            <a:r>
              <a:rPr lang="en-US" sz="4000" dirty="0"/>
              <a:t>Businessmen encouraged him to run for governor of CA - he did and won 2 terms (1966-1975)</a:t>
            </a:r>
          </a:p>
        </p:txBody>
      </p:sp>
      <p:pic>
        <p:nvPicPr>
          <p:cNvPr id="4" name="Picture 1026" descr="Reagan A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88"/>
          <a:stretch/>
        </p:blipFill>
        <p:spPr bwMode="auto">
          <a:xfrm>
            <a:off x="6390684" y="2219864"/>
            <a:ext cx="2524715" cy="241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28" descr="Reagan and Monro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684" y="4770675"/>
            <a:ext cx="2489047" cy="201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27" descr="Reagan WH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684" y="0"/>
            <a:ext cx="2568635" cy="206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18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7772400" cy="1143000"/>
          </a:xfrm>
        </p:spPr>
        <p:txBody>
          <a:bodyPr/>
          <a:lstStyle/>
          <a:p>
            <a:r>
              <a:rPr lang="en-US" dirty="0"/>
              <a:t>1980 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51054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 smtClean="0"/>
              <a:t>Reagan /George </a:t>
            </a:r>
            <a:r>
              <a:rPr lang="en-US" sz="4000" dirty="0"/>
              <a:t>H.W. Bush </a:t>
            </a:r>
            <a:r>
              <a:rPr lang="en-US" sz="4000" dirty="0" smtClean="0"/>
              <a:t>(V.P.)</a:t>
            </a:r>
            <a:endParaRPr lang="en-US" sz="4000" dirty="0"/>
          </a:p>
          <a:p>
            <a:r>
              <a:rPr lang="en-US" sz="4000" dirty="0"/>
              <a:t>Ran against Carter/Mondale</a:t>
            </a:r>
          </a:p>
          <a:p>
            <a:endParaRPr lang="en-US" sz="4000" dirty="0" smtClean="0"/>
          </a:p>
          <a:p>
            <a:r>
              <a:rPr lang="en-US" sz="4000" dirty="0" smtClean="0"/>
              <a:t>People </a:t>
            </a:r>
            <a:r>
              <a:rPr lang="en-US" sz="4000" dirty="0"/>
              <a:t>unhappy w/ Carter domestic &amp; foreign policy woes</a:t>
            </a:r>
          </a:p>
          <a:p>
            <a:pPr lvl="1"/>
            <a:r>
              <a:rPr lang="en-US" sz="3800" dirty="0"/>
              <a:t>Stagflation, Energy Crisis, Hostages</a:t>
            </a:r>
            <a:endParaRPr lang="en-US" sz="4000" dirty="0"/>
          </a:p>
          <a:p>
            <a:endParaRPr lang="en-US" sz="4000" dirty="0" smtClean="0"/>
          </a:p>
          <a:p>
            <a:r>
              <a:rPr lang="en-US" sz="4000" dirty="0" smtClean="0"/>
              <a:t>Reagan </a:t>
            </a:r>
            <a:r>
              <a:rPr lang="en-US" sz="4000" dirty="0"/>
              <a:t>promised smaller govt., less taxes, less social spending</a:t>
            </a:r>
          </a:p>
          <a:p>
            <a:endParaRPr lang="en-US" dirty="0"/>
          </a:p>
        </p:txBody>
      </p:sp>
      <p:pic>
        <p:nvPicPr>
          <p:cNvPr id="4" name="Picture 2" descr="RONALD~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0"/>
            <a:ext cx="3658602" cy="40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www.conservapedia.com/images/thumb/6/61/00000000.jpg/300px-0000000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81755"/>
            <a:ext cx="3658602" cy="250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621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1143000"/>
          </a:xfrm>
        </p:spPr>
        <p:txBody>
          <a:bodyPr/>
          <a:lstStyle/>
          <a:p>
            <a:r>
              <a:rPr lang="en-US" dirty="0"/>
              <a:t>Reagan’s Appeal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accent1"/>
                </a:solidFill>
              </a:rPr>
              <a:t>Carter approval rating 26%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Blamed econ. woes on “crisis of confidence”</a:t>
            </a:r>
          </a:p>
          <a:p>
            <a:pPr lvl="2"/>
            <a:r>
              <a:rPr lang="en-US" dirty="0"/>
              <a:t>20% </a:t>
            </a:r>
            <a:r>
              <a:rPr lang="en-US" dirty="0" smtClean="0"/>
              <a:t>interest </a:t>
            </a:r>
            <a:r>
              <a:rPr lang="en-US" dirty="0"/>
              <a:t>rate, 8% </a:t>
            </a:r>
            <a:r>
              <a:rPr lang="en-US" dirty="0" smtClean="0"/>
              <a:t>unemployment </a:t>
            </a:r>
            <a:endParaRPr lang="en-US" dirty="0"/>
          </a:p>
          <a:p>
            <a:r>
              <a:rPr lang="en-US" sz="2800" dirty="0"/>
              <a:t>Reagan promised tax cut &amp; return to traditional values</a:t>
            </a:r>
          </a:p>
          <a:p>
            <a:pPr lvl="1"/>
            <a:r>
              <a:rPr lang="en-US" dirty="0"/>
              <a:t>Praised self-made Americans &amp; </a:t>
            </a:r>
            <a:r>
              <a:rPr lang="en-US" dirty="0" smtClean="0"/>
              <a:t>private </a:t>
            </a:r>
            <a:r>
              <a:rPr lang="en-US" dirty="0"/>
              <a:t>enterprise</a:t>
            </a:r>
          </a:p>
          <a:p>
            <a:pPr lvl="1"/>
            <a:r>
              <a:rPr lang="en-US" dirty="0"/>
              <a:t>Patriotic, likeable, &amp; a good communicator</a:t>
            </a:r>
          </a:p>
          <a:p>
            <a:endParaRPr lang="en-US" dirty="0"/>
          </a:p>
        </p:txBody>
      </p:sp>
      <p:pic>
        <p:nvPicPr>
          <p:cNvPr id="15362" name="Picture 2" descr="http://i1.cpcache.com/product/405350388/reagan_1980_election_yard_sign.jpg?color=NA&amp;height=460&amp;width=460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0" b="27508"/>
          <a:stretch/>
        </p:blipFill>
        <p:spPr bwMode="auto">
          <a:xfrm>
            <a:off x="4800600" y="4013532"/>
            <a:ext cx="4023401" cy="269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upload.wikimedia.org/wikipedia/commons/thumb/2/28/Reagan_1980_campaign.jpg/220px-Reagan_1980_campaig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87438"/>
            <a:ext cx="4035425" cy="262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065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Reagan Victory in 1980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4038600" cy="609600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Won 44 of 50 states</a:t>
            </a:r>
          </a:p>
          <a:p>
            <a:endParaRPr lang="en-US" sz="4000" dirty="0" smtClean="0"/>
          </a:p>
          <a:p>
            <a:r>
              <a:rPr lang="en-US" sz="4000" dirty="0" smtClean="0"/>
              <a:t>489-49 electoral votes</a:t>
            </a:r>
            <a:endParaRPr lang="en-US" sz="4000" dirty="0"/>
          </a:p>
          <a:p>
            <a:endParaRPr lang="en-US" sz="4000" dirty="0" smtClean="0"/>
          </a:p>
          <a:p>
            <a:r>
              <a:rPr lang="en-US" sz="4000" dirty="0" smtClean="0"/>
              <a:t>51</a:t>
            </a:r>
            <a:r>
              <a:rPr lang="en-US" sz="4000" dirty="0"/>
              <a:t>% of popular vote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U.S</a:t>
            </a:r>
            <a:r>
              <a:rPr lang="en-US" sz="4000" dirty="0"/>
              <a:t>. hostages in Iran released on Reagan’s </a:t>
            </a:r>
            <a:r>
              <a:rPr lang="en-US" sz="4000" dirty="0" smtClean="0"/>
              <a:t>Inauguration </a:t>
            </a:r>
            <a:r>
              <a:rPr lang="en-US" sz="4000" dirty="0"/>
              <a:t>Day</a:t>
            </a:r>
          </a:p>
        </p:txBody>
      </p:sp>
      <p:pic>
        <p:nvPicPr>
          <p:cNvPr id="4" name="Picture 2" descr="Reagan Ina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09800"/>
            <a:ext cx="4995854" cy="336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47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274638"/>
            <a:ext cx="4267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Assassination Attempt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0"/>
            <a:ext cx="4038600" cy="685800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March 1981 - shortly after inauguration</a:t>
            </a:r>
          </a:p>
          <a:p>
            <a:pPr lvl="1"/>
            <a:r>
              <a:rPr lang="en-US" sz="3800" dirty="0"/>
              <a:t>John </a:t>
            </a:r>
            <a:r>
              <a:rPr lang="en-US" sz="3800" dirty="0" err="1"/>
              <a:t>Hinkley</a:t>
            </a:r>
            <a:r>
              <a:rPr lang="en-US" sz="3800" dirty="0"/>
              <a:t> Jr. </a:t>
            </a:r>
          </a:p>
          <a:p>
            <a:r>
              <a:rPr lang="en-US" sz="4000" dirty="0"/>
              <a:t>Reagan wounded in chest</a:t>
            </a:r>
          </a:p>
          <a:p>
            <a:pPr lvl="1"/>
            <a:r>
              <a:rPr lang="en-US" sz="3800" dirty="0"/>
              <a:t>Faced the incident w/ courage and humor</a:t>
            </a:r>
          </a:p>
          <a:p>
            <a:r>
              <a:rPr lang="en-US" sz="4000" dirty="0" smtClean="0"/>
              <a:t>Commenting on doctors at hospital:  “I hope they are all Republicans</a:t>
            </a:r>
            <a:r>
              <a:rPr lang="en-US" sz="4000" dirty="0"/>
              <a:t>”</a:t>
            </a:r>
          </a:p>
        </p:txBody>
      </p:sp>
      <p:pic>
        <p:nvPicPr>
          <p:cNvPr id="4" name="Picture 2" descr="Reagan assass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47800"/>
            <a:ext cx="4267200" cy="289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Reagan Assassi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56833"/>
            <a:ext cx="4343400" cy="290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68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3645845" cy="2316162"/>
          </a:xfrm>
        </p:spPr>
        <p:txBody>
          <a:bodyPr>
            <a:normAutofit/>
          </a:bodyPr>
          <a:lstStyle/>
          <a:p>
            <a:r>
              <a:rPr lang="en-US" dirty="0"/>
              <a:t>Assassination Attempt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008438"/>
            <a:ext cx="9144000" cy="2849562"/>
          </a:xfrm>
        </p:spPr>
        <p:txBody>
          <a:bodyPr>
            <a:normAutofit fontScale="92500"/>
          </a:bodyPr>
          <a:lstStyle/>
          <a:p>
            <a:r>
              <a:rPr lang="en-US" sz="4000" dirty="0"/>
              <a:t>Reagan quickly returned to work</a:t>
            </a:r>
          </a:p>
          <a:p>
            <a:r>
              <a:rPr lang="en-US" sz="4000" dirty="0"/>
              <a:t>Very healthy for 70-year-old</a:t>
            </a:r>
          </a:p>
          <a:p>
            <a:r>
              <a:rPr lang="en-US" sz="4000" dirty="0" err="1"/>
              <a:t>Hinkley</a:t>
            </a:r>
            <a:r>
              <a:rPr lang="en-US" sz="4000" dirty="0"/>
              <a:t> found not guilty by reason of insanity</a:t>
            </a:r>
          </a:p>
          <a:p>
            <a:r>
              <a:rPr lang="en-US" sz="4000" dirty="0"/>
              <a:t>Public sympathy helps Reagan’s legislative agenda</a:t>
            </a:r>
          </a:p>
        </p:txBody>
      </p:sp>
      <p:pic>
        <p:nvPicPr>
          <p:cNvPr id="4" name="Picture 1026" descr="Reagan Get W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367" y="304800"/>
            <a:ext cx="5128633" cy="370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69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398" y="-152400"/>
            <a:ext cx="8534400" cy="1143000"/>
          </a:xfrm>
        </p:spPr>
        <p:txBody>
          <a:bodyPr/>
          <a:lstStyle/>
          <a:p>
            <a:r>
              <a:rPr lang="en-US" dirty="0"/>
              <a:t>Reaganomics &amp; Supply-Side Theory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4876800" cy="502920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spcAft>
                <a:spcPts val="700"/>
              </a:spcAft>
            </a:pPr>
            <a:r>
              <a:rPr lang="en-US" sz="3200" dirty="0"/>
              <a:t>Theory - the key to economic growth and prosperity is not over-taxing </a:t>
            </a:r>
            <a:r>
              <a:rPr lang="en-US" sz="3200" dirty="0" smtClean="0"/>
              <a:t>businesses </a:t>
            </a:r>
            <a:r>
              <a:rPr lang="en-US" sz="3200" dirty="0"/>
              <a:t>and encouraging entrepreneurship</a:t>
            </a:r>
          </a:p>
          <a:p>
            <a:pPr>
              <a:spcBef>
                <a:spcPct val="0"/>
              </a:spcBef>
              <a:spcAft>
                <a:spcPts val="700"/>
              </a:spcAft>
            </a:pPr>
            <a:endParaRPr lang="en-US" sz="3200" dirty="0" smtClean="0"/>
          </a:p>
          <a:p>
            <a:pPr>
              <a:spcBef>
                <a:spcPct val="0"/>
              </a:spcBef>
              <a:spcAft>
                <a:spcPts val="700"/>
              </a:spcAft>
            </a:pPr>
            <a:r>
              <a:rPr lang="en-US" sz="3200" dirty="0" smtClean="0"/>
              <a:t>Government </a:t>
            </a:r>
            <a:r>
              <a:rPr lang="en-US" sz="3200" dirty="0"/>
              <a:t>need not be concerned with stimulating the demand for goods and services</a:t>
            </a:r>
          </a:p>
          <a:p>
            <a:pPr lvl="1">
              <a:spcBef>
                <a:spcPct val="0"/>
              </a:spcBef>
              <a:spcAft>
                <a:spcPts val="700"/>
              </a:spcAft>
            </a:pPr>
            <a:r>
              <a:rPr lang="en-US" sz="3200" dirty="0"/>
              <a:t>Businesses would do so</a:t>
            </a:r>
          </a:p>
        </p:txBody>
      </p:sp>
      <p:pic>
        <p:nvPicPr>
          <p:cNvPr id="17410" name="Picture 2" descr="http://i158.photobucket.com/albums/t106/OnlyObvious/Reaganomics/1982ReaganomicsTim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47004"/>
            <a:ext cx="3848100" cy="508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02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 dirty="0" smtClean="0"/>
              <a:t>Off to a bad start…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219700" y="228600"/>
            <a:ext cx="3679371" cy="70866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200" dirty="0" smtClean="0"/>
              <a:t>Sept</a:t>
            </a:r>
            <a:r>
              <a:rPr lang="en-US" sz="3200" dirty="0"/>
              <a:t>. 9, 1974 – grants Nixon a “full, free, and absolute” pardon for Watergate</a:t>
            </a:r>
          </a:p>
          <a:p>
            <a:pPr lvl="1"/>
            <a:r>
              <a:rPr lang="en-US" sz="3200" dirty="0"/>
              <a:t>Many people angry – letting Nixon off too easy</a:t>
            </a:r>
          </a:p>
          <a:p>
            <a:pPr lvl="1"/>
            <a:r>
              <a:rPr lang="en-US" sz="3200" dirty="0"/>
              <a:t>Some thought it was good – it put an end to a bad time</a:t>
            </a:r>
          </a:p>
          <a:p>
            <a:pPr lvl="0"/>
            <a:r>
              <a:rPr lang="en-US" sz="3200" dirty="0" smtClean="0"/>
              <a:t>Ford </a:t>
            </a:r>
            <a:r>
              <a:rPr lang="en-US" sz="3200" dirty="0"/>
              <a:t>testified before Congress in investigation of pardon – “There was no deal, period.”</a:t>
            </a:r>
          </a:p>
          <a:p>
            <a:endParaRPr lang="en-US" dirty="0"/>
          </a:p>
        </p:txBody>
      </p:sp>
      <p:pic>
        <p:nvPicPr>
          <p:cNvPr id="4098" name="Picture 2" descr="http://3.bp.blogspot.com/-81vnHL7gRso/TpHHPX6nvSI/AAAAAAAAA_w/b8NVPULzrN0/s1600/President-Richard-Nixon-nominated-Gerald-Ford-to-become-the-Vice-President_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51435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96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48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Reaganomics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943600"/>
          </a:xfrm>
        </p:spPr>
        <p:txBody>
          <a:bodyPr/>
          <a:lstStyle/>
          <a:p>
            <a:r>
              <a:rPr lang="en-US" sz="4000" dirty="0">
                <a:solidFill>
                  <a:schemeClr val="accent1"/>
                </a:solidFill>
              </a:rPr>
              <a:t>Tax cuts meant to stimulate economy</a:t>
            </a:r>
          </a:p>
          <a:p>
            <a:pPr lvl="1"/>
            <a:r>
              <a:rPr lang="en-US" sz="3800" dirty="0"/>
              <a:t>Proposed 30% over 3 yrs.  Cong. gave him 25%</a:t>
            </a:r>
          </a:p>
          <a:p>
            <a:pPr lvl="2"/>
            <a:r>
              <a:rPr lang="en-US" sz="2800" dirty="0"/>
              <a:t>Economic Recovery Tax Act (1981)</a:t>
            </a:r>
            <a:endParaRPr lang="en-US" sz="4400" dirty="0"/>
          </a:p>
          <a:p>
            <a:r>
              <a:rPr lang="en-US" sz="3800" dirty="0">
                <a:solidFill>
                  <a:schemeClr val="accent1"/>
                </a:solidFill>
              </a:rPr>
              <a:t>Spending cuts ($40 billion) meant to trim govt. “fat”</a:t>
            </a:r>
          </a:p>
          <a:p>
            <a:pPr lvl="1"/>
            <a:r>
              <a:rPr lang="en-US" sz="3600" dirty="0"/>
              <a:t>Military spending excluded</a:t>
            </a:r>
          </a:p>
          <a:p>
            <a:pPr lvl="1"/>
            <a:r>
              <a:rPr lang="en-US" sz="3600" dirty="0"/>
              <a:t>Social spending cuts made Reagan unpopular w/ liberals</a:t>
            </a:r>
          </a:p>
        </p:txBody>
      </p:sp>
    </p:spTree>
    <p:extLst>
      <p:ext uri="{BB962C8B-B14F-4D97-AF65-F5344CB8AC3E}">
        <p14:creationId xmlns:p14="http://schemas.microsoft.com/office/powerpoint/2010/main" val="122962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728"/>
            <a:ext cx="7772400" cy="1143000"/>
          </a:xfrm>
        </p:spPr>
        <p:txBody>
          <a:bodyPr/>
          <a:lstStyle/>
          <a:p>
            <a:r>
              <a:rPr lang="en-US" dirty="0"/>
              <a:t>Reaganomics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7800" y="152400"/>
            <a:ext cx="3810000" cy="6705600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/>
              <a:t>Econ. plan included cuts in federal reg. of biz &amp; increase in </a:t>
            </a:r>
            <a:r>
              <a:rPr lang="en-US" sz="3600" dirty="0" smtClean="0"/>
              <a:t>interest </a:t>
            </a:r>
            <a:r>
              <a:rPr lang="en-US" sz="3600" dirty="0"/>
              <a:t>rate by the Fed.</a:t>
            </a:r>
          </a:p>
          <a:p>
            <a:pPr lvl="1"/>
            <a:r>
              <a:rPr lang="en-US" sz="3400" dirty="0"/>
              <a:t>A recession in 1981 was worse due to cuts in social programs</a:t>
            </a:r>
          </a:p>
          <a:p>
            <a:pPr lvl="1"/>
            <a:r>
              <a:rPr lang="en-US" sz="3400" dirty="0"/>
              <a:t>Lower exports, foreign </a:t>
            </a:r>
            <a:r>
              <a:rPr lang="en-US" sz="3400" dirty="0" smtClean="0"/>
              <a:t>competition, </a:t>
            </a:r>
            <a:r>
              <a:rPr lang="en-US" sz="3400" dirty="0"/>
              <a:t>&amp; tech. obsolescence led to massive layoffs</a:t>
            </a:r>
          </a:p>
          <a:p>
            <a:r>
              <a:rPr lang="en-US" sz="3600" dirty="0"/>
              <a:t>Trade deficit at $111 billion by 1984</a:t>
            </a:r>
          </a:p>
          <a:p>
            <a:r>
              <a:rPr lang="en-US" sz="3600" dirty="0"/>
              <a:t>Farm exports down = foreclosures</a:t>
            </a:r>
          </a:p>
        </p:txBody>
      </p:sp>
      <p:pic>
        <p:nvPicPr>
          <p:cNvPr id="16386" name="Picture 2" descr="http://3.bp.blogspot.com/_fiWJRneh4X4/SpyKxWOHPaI/AAAAAAAAClA/mHod4msKpGg/s400/reaganomics_work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00196"/>
            <a:ext cx="5181600" cy="445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57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1.bp.blogspot.com/_pjXpvosy6E0/TFC4xAkS78I/AAAAAAAAAG0/SR8Ool3MUFU/s1600/reaganomic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8" y="914400"/>
            <a:ext cx="6300782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1143000"/>
          </a:xfrm>
        </p:spPr>
        <p:txBody>
          <a:bodyPr/>
          <a:lstStyle/>
          <a:p>
            <a:r>
              <a:rPr lang="en-US" dirty="0"/>
              <a:t>Reaganomics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742872"/>
            <a:ext cx="2814035" cy="5105400"/>
          </a:xfrm>
        </p:spPr>
        <p:txBody>
          <a:bodyPr>
            <a:normAutofit fontScale="77500" lnSpcReduction="20000"/>
          </a:bodyPr>
          <a:lstStyle/>
          <a:p>
            <a:r>
              <a:rPr lang="en-US" sz="3800" dirty="0"/>
              <a:t>Fed. tax cuts forced states to raise taxes to make up for lost federal $</a:t>
            </a:r>
          </a:p>
          <a:p>
            <a:endParaRPr lang="en-US" sz="3800" dirty="0" smtClean="0"/>
          </a:p>
          <a:p>
            <a:r>
              <a:rPr lang="en-US" sz="3800" dirty="0" smtClean="0"/>
              <a:t>At </a:t>
            </a:r>
            <a:r>
              <a:rPr lang="en-US" sz="3800" dirty="0"/>
              <a:t>first, tax cuts did not result in greater consumer spending as predicted</a:t>
            </a:r>
          </a:p>
          <a:p>
            <a:endParaRPr lang="en-US" sz="38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3505200" y="4724400"/>
            <a:ext cx="5330190" cy="2590800"/>
          </a:xfrm>
        </p:spPr>
        <p:txBody>
          <a:bodyPr>
            <a:normAutofit fontScale="77500" lnSpcReduction="20000"/>
          </a:bodyPr>
          <a:lstStyle/>
          <a:p>
            <a:r>
              <a:rPr lang="en-US" sz="3800" dirty="0"/>
              <a:t>Federal budget deficit </a:t>
            </a:r>
            <a:r>
              <a:rPr lang="en-US" sz="3800" dirty="0">
                <a:sym typeface="Times New Roman Special G2" pitchFamily="18" charset="2"/>
              </a:rPr>
              <a:t>increased</a:t>
            </a:r>
            <a:r>
              <a:rPr lang="en-US" sz="3800" dirty="0"/>
              <a:t> - not enough $ coming in to pay debts</a:t>
            </a:r>
          </a:p>
          <a:p>
            <a:pPr lvl="1"/>
            <a:r>
              <a:rPr lang="en-US" sz="3800" dirty="0"/>
              <a:t>Helps Dems. in midterm elections</a:t>
            </a:r>
          </a:p>
          <a:p>
            <a:endParaRPr lang="en-US" sz="3800" dirty="0"/>
          </a:p>
          <a:p>
            <a:r>
              <a:rPr lang="en-US" sz="3800" dirty="0"/>
              <a:t>Rebound began in 1982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59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562"/>
            <a:ext cx="7772400" cy="1143000"/>
          </a:xfrm>
        </p:spPr>
        <p:txBody>
          <a:bodyPr/>
          <a:lstStyle/>
          <a:p>
            <a:r>
              <a:rPr lang="en-US" dirty="0"/>
              <a:t>“Peace through Strength”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35814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sz="3800" dirty="0"/>
              <a:t>Military spending increased</a:t>
            </a:r>
          </a:p>
          <a:p>
            <a:pPr lvl="1"/>
            <a:r>
              <a:rPr lang="en-US" sz="3600" dirty="0"/>
              <a:t>Reagan a hard-line anti-communist</a:t>
            </a:r>
          </a:p>
          <a:p>
            <a:pPr lvl="2"/>
            <a:r>
              <a:rPr lang="en-US" sz="3200" dirty="0"/>
              <a:t>Strategy was to out-spend USSR in nuclear weapons</a:t>
            </a:r>
          </a:p>
          <a:p>
            <a:pPr lvl="3"/>
            <a:r>
              <a:rPr lang="en-US" sz="3200" dirty="0"/>
              <a:t>If US has more nukes - USSR less likely to attack us first</a:t>
            </a:r>
          </a:p>
        </p:txBody>
      </p:sp>
      <p:pic>
        <p:nvPicPr>
          <p:cNvPr id="19458" name="Picture 2" descr="http://blog.heritage.org/wp-content/uploads/ReaganPeaceQuot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47800"/>
            <a:ext cx="5133975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02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1984 Election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5638800" cy="5029200"/>
          </a:xfrm>
        </p:spPr>
        <p:txBody>
          <a:bodyPr>
            <a:normAutofit lnSpcReduction="10000"/>
          </a:bodyPr>
          <a:lstStyle/>
          <a:p>
            <a:r>
              <a:rPr lang="en-US" sz="3800" dirty="0"/>
              <a:t>Reagan/Bush vs. Mondale/Ferraro</a:t>
            </a:r>
          </a:p>
          <a:p>
            <a:pPr lvl="1"/>
            <a:r>
              <a:rPr lang="en-US" sz="3600" dirty="0"/>
              <a:t>Mondale was Carter’s VP</a:t>
            </a:r>
          </a:p>
          <a:p>
            <a:pPr lvl="1"/>
            <a:r>
              <a:rPr lang="en-US" sz="3600" dirty="0"/>
              <a:t>Geraldine Ferraro the 1st woman VP candidate in U.S. history</a:t>
            </a:r>
          </a:p>
          <a:p>
            <a:r>
              <a:rPr lang="en-US" sz="3800" dirty="0"/>
              <a:t>Reagan too popular</a:t>
            </a:r>
          </a:p>
          <a:p>
            <a:r>
              <a:rPr lang="en-US" sz="3800" dirty="0"/>
              <a:t>Mondale portrayed as a “tax and spend liberal”</a:t>
            </a:r>
          </a:p>
        </p:txBody>
      </p:sp>
      <p:pic>
        <p:nvPicPr>
          <p:cNvPr id="20482" name="Picture 2" descr="http://it.stlawu.edu/~quack/seminar/pics/reagan_print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303" y="204291"/>
            <a:ext cx="3076575" cy="330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therightperspective.org/wp-content/uploads/2011/03/MondaleFerraro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304" y="3705224"/>
            <a:ext cx="3076575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84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1984 Election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6482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Many feared Mondale would damage the improving economy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He proposed tax increases to reduce budget deficit</a:t>
            </a:r>
          </a:p>
          <a:p>
            <a:pPr>
              <a:lnSpc>
                <a:spcPct val="90000"/>
              </a:lnSpc>
            </a:pPr>
            <a:endParaRPr lang="en-US" sz="3600" dirty="0" smtClean="0"/>
          </a:p>
          <a:p>
            <a:pPr>
              <a:lnSpc>
                <a:spcPct val="90000"/>
              </a:lnSpc>
            </a:pPr>
            <a:r>
              <a:rPr lang="en-US" sz="3600" dirty="0" smtClean="0"/>
              <a:t>Mondale </a:t>
            </a:r>
            <a:r>
              <a:rPr lang="en-US" sz="3600" dirty="0"/>
              <a:t>attacked Reagan social policy &amp; lack of progress in foreign </a:t>
            </a:r>
            <a:r>
              <a:rPr lang="en-US" sz="3600" dirty="0" smtClean="0"/>
              <a:t>policy</a:t>
            </a:r>
          </a:p>
          <a:p>
            <a:pPr>
              <a:lnSpc>
                <a:spcPct val="90000"/>
              </a:lnSpc>
            </a:pPr>
            <a:endParaRPr lang="en-US" sz="3600" dirty="0"/>
          </a:p>
          <a:p>
            <a:pPr>
              <a:lnSpc>
                <a:spcPct val="90000"/>
              </a:lnSpc>
            </a:pPr>
            <a:r>
              <a:rPr lang="en-US" sz="3600" dirty="0" smtClean="0"/>
              <a:t>Reagan asks:  </a:t>
            </a:r>
            <a:r>
              <a:rPr lang="en-US" sz="3600" dirty="0" smtClean="0">
                <a:hlinkClick r:id="rId2"/>
              </a:rPr>
              <a:t>“Are you better off today than you were four years ago?”</a:t>
            </a:r>
            <a:endParaRPr lang="en-US" sz="3600" dirty="0"/>
          </a:p>
          <a:p>
            <a:pPr marL="0" indent="0">
              <a:lnSpc>
                <a:spcPct val="90000"/>
              </a:lnSpc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67090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Winner!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676400"/>
            <a:ext cx="4724400" cy="4953000"/>
          </a:xfrm>
        </p:spPr>
        <p:txBody>
          <a:bodyPr/>
          <a:lstStyle/>
          <a:p>
            <a:r>
              <a:rPr lang="en-US" sz="3400" dirty="0"/>
              <a:t>Reagan/Bush won greatest electoral victory in U.S. history - 49 states</a:t>
            </a:r>
          </a:p>
          <a:p>
            <a:pPr lvl="1"/>
            <a:r>
              <a:rPr lang="en-US" sz="3400" dirty="0"/>
              <a:t>525-13 &amp; 58.8%</a:t>
            </a:r>
          </a:p>
          <a:p>
            <a:r>
              <a:rPr lang="en-US" sz="3400" dirty="0"/>
              <a:t>Mondale’s home state of Minnesota and D.C. his only wins</a:t>
            </a:r>
          </a:p>
        </p:txBody>
      </p:sp>
      <p:pic>
        <p:nvPicPr>
          <p:cNvPr id="47110" name="Picture 6" descr="REAGAN~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2338" y="1981200"/>
            <a:ext cx="3221037" cy="4114800"/>
          </a:xfrm>
        </p:spPr>
      </p:pic>
    </p:spTree>
    <p:extLst>
      <p:ext uri="{BB962C8B-B14F-4D97-AF65-F5344CB8AC3E}">
        <p14:creationId xmlns:p14="http://schemas.microsoft.com/office/powerpoint/2010/main" val="326534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truedemocracyparty.net/wp-content/uploads/drug-war-beas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2627"/>
            <a:ext cx="4219575" cy="367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r>
              <a:rPr lang="en-US" dirty="0"/>
              <a:t>Reagan’s Social Policy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88392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Greater emphasis on self-sufficiency</a:t>
            </a:r>
          </a:p>
          <a:p>
            <a:endParaRPr lang="en-US" dirty="0" smtClean="0"/>
          </a:p>
          <a:p>
            <a:r>
              <a:rPr lang="en-US" dirty="0" smtClean="0"/>
              <a:t>Stronger </a:t>
            </a:r>
            <a:r>
              <a:rPr lang="en-US" dirty="0"/>
              <a:t>ties with Christian Right</a:t>
            </a:r>
          </a:p>
          <a:p>
            <a:pPr lvl="1"/>
            <a:r>
              <a:rPr lang="en-US" dirty="0"/>
              <a:t>Jerry </a:t>
            </a:r>
            <a:r>
              <a:rPr lang="en-US" dirty="0" err="1"/>
              <a:t>Falwell’s</a:t>
            </a:r>
            <a:r>
              <a:rPr lang="en-US" dirty="0"/>
              <a:t> Moral Majority</a:t>
            </a:r>
          </a:p>
          <a:p>
            <a:endParaRPr lang="en-US" dirty="0" smtClean="0"/>
          </a:p>
          <a:p>
            <a:r>
              <a:rPr lang="en-US" dirty="0" smtClean="0"/>
              <a:t>War </a:t>
            </a:r>
            <a:r>
              <a:rPr lang="en-US" dirty="0"/>
              <a:t>on drugs - </a:t>
            </a:r>
            <a:r>
              <a:rPr lang="en-US" dirty="0">
                <a:hlinkClick r:id="rId4"/>
              </a:rPr>
              <a:t>“Just Say No!”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Attn</a:t>
            </a:r>
            <a:r>
              <a:rPr lang="en-US" dirty="0"/>
              <a:t>. Gen. Edwin Meese calls for regulation of obscene films &amp; publications</a:t>
            </a:r>
          </a:p>
          <a:p>
            <a:endParaRPr lang="en-US" dirty="0" smtClean="0"/>
          </a:p>
          <a:p>
            <a:r>
              <a:rPr lang="en-US" dirty="0" smtClean="0"/>
              <a:t>Filled </a:t>
            </a:r>
            <a:r>
              <a:rPr lang="en-US" dirty="0"/>
              <a:t>lower court judgeships w/ conservatives</a:t>
            </a:r>
          </a:p>
          <a:p>
            <a:pPr lvl="1"/>
            <a:r>
              <a:rPr lang="en-US" dirty="0"/>
              <a:t>Appointed O’Connor &amp; Scalia to S.C.</a:t>
            </a:r>
          </a:p>
          <a:p>
            <a:pPr lvl="2"/>
            <a:r>
              <a:rPr lang="en-US" dirty="0"/>
              <a:t>also moderate Anthony Kennedy</a:t>
            </a:r>
          </a:p>
        </p:txBody>
      </p:sp>
    </p:spTree>
    <p:extLst>
      <p:ext uri="{BB962C8B-B14F-4D97-AF65-F5344CB8AC3E}">
        <p14:creationId xmlns:p14="http://schemas.microsoft.com/office/powerpoint/2010/main" val="43983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83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83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83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83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1143000"/>
          </a:xfrm>
        </p:spPr>
        <p:txBody>
          <a:bodyPr/>
          <a:lstStyle/>
          <a:p>
            <a:r>
              <a:rPr lang="en-US" dirty="0"/>
              <a:t>Soviet - U.S. Relations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800" dirty="0"/>
              <a:t>A lot of tension between them</a:t>
            </a:r>
          </a:p>
          <a:p>
            <a:pPr lvl="1">
              <a:lnSpc>
                <a:spcPct val="90000"/>
              </a:lnSpc>
            </a:pPr>
            <a:r>
              <a:rPr lang="en-US" sz="3800" dirty="0"/>
              <a:t>Reagan moved away from détente - called the USSR the “Evil Empire”</a:t>
            </a:r>
          </a:p>
          <a:p>
            <a:pPr>
              <a:lnSpc>
                <a:spcPct val="90000"/>
              </a:lnSpc>
            </a:pPr>
            <a:r>
              <a:rPr lang="en-US" sz="3800" dirty="0"/>
              <a:t>U.S. dedicated to halting spread of communism</a:t>
            </a:r>
          </a:p>
          <a:p>
            <a:pPr>
              <a:lnSpc>
                <a:spcPct val="90000"/>
              </a:lnSpc>
            </a:pPr>
            <a:r>
              <a:rPr lang="en-US" sz="3800" dirty="0"/>
              <a:t>Soviets against U.S. involvement in Central America &amp; elsewhere</a:t>
            </a:r>
          </a:p>
          <a:p>
            <a:pPr>
              <a:lnSpc>
                <a:spcPct val="90000"/>
              </a:lnSpc>
            </a:pPr>
            <a:r>
              <a:rPr lang="en-US" sz="3800" dirty="0"/>
              <a:t>Reagan didn’t meet w/ a Soviet leader during his 1st term</a:t>
            </a:r>
          </a:p>
        </p:txBody>
      </p:sp>
    </p:spTree>
    <p:extLst>
      <p:ext uri="{BB962C8B-B14F-4D97-AF65-F5344CB8AC3E}">
        <p14:creationId xmlns:p14="http://schemas.microsoft.com/office/powerpoint/2010/main" val="166634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1143000"/>
          </a:xfrm>
        </p:spPr>
        <p:txBody>
          <a:bodyPr/>
          <a:lstStyle/>
          <a:p>
            <a:r>
              <a:rPr lang="en-US" dirty="0"/>
              <a:t>Reagan &amp; Gorbachev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7244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sz="3800" dirty="0"/>
              <a:t>Met in Nov. 1985 - Geneva</a:t>
            </a:r>
          </a:p>
          <a:p>
            <a:pPr lvl="1"/>
            <a:r>
              <a:rPr lang="en-US" sz="3600" dirty="0"/>
              <a:t>To discuss nuclear proliferation</a:t>
            </a:r>
          </a:p>
          <a:p>
            <a:pPr lvl="2"/>
            <a:r>
              <a:rPr lang="en-US" sz="3200" dirty="0"/>
              <a:t>U.S. developing or deploying MX missiles, intermediate Pershing missiles, and Strategic Defense Initiative (Star Wars)</a:t>
            </a:r>
          </a:p>
          <a:p>
            <a:endParaRPr lang="en-US" sz="3800" dirty="0" smtClean="0"/>
          </a:p>
          <a:p>
            <a:r>
              <a:rPr lang="en-US" sz="3800" dirty="0" smtClean="0"/>
              <a:t>USSR </a:t>
            </a:r>
            <a:r>
              <a:rPr lang="en-US" sz="3800" dirty="0"/>
              <a:t>making new systems too</a:t>
            </a:r>
          </a:p>
        </p:txBody>
      </p:sp>
      <p:pic>
        <p:nvPicPr>
          <p:cNvPr id="23554" name="Picture 2" descr="http://4.bp.blogspot.com/-TGXTisRqVoQ/UKufETuGnrI/AAAAAAAAJn4/kpGA35xEDLY/s1600/Ronald-Reagan-Star-Wars-TIME-magazin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3810000" cy="501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496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007478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007478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007478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007478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105400" y="2286000"/>
            <a:ext cx="3733800" cy="2590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Press highly critical of Ford</a:t>
            </a:r>
          </a:p>
          <a:p>
            <a:pPr lvl="1"/>
            <a:r>
              <a:rPr lang="en-US" dirty="0"/>
              <a:t>Ridiculed him for his </a:t>
            </a:r>
            <a:r>
              <a:rPr lang="en-US" dirty="0">
                <a:hlinkClick r:id="rId2"/>
              </a:rPr>
              <a:t>clumsiness</a:t>
            </a:r>
            <a:endParaRPr lang="en-US" dirty="0"/>
          </a:p>
          <a:p>
            <a:pPr lvl="1"/>
            <a:r>
              <a:rPr lang="en-US" dirty="0"/>
              <a:t>2 failed assassination attempts even failed to win him popular support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8" name="Picture 4" descr="http://graphics8.nytimes.com/images/2009/08/15/us/release_19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63016"/>
            <a:ext cx="2292013" cy="338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bizpacreview.com/wp-content/uploads/2013/08/Screen-Shot-2013-08-27-at-8.46.02-AM.pn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00"/>
          <a:stretch/>
        </p:blipFill>
        <p:spPr bwMode="auto">
          <a:xfrm>
            <a:off x="228600" y="308089"/>
            <a:ext cx="467729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36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72400" cy="1143000"/>
          </a:xfrm>
        </p:spPr>
        <p:txBody>
          <a:bodyPr/>
          <a:lstStyle/>
          <a:p>
            <a:r>
              <a:rPr lang="en-US" dirty="0"/>
              <a:t>Geneva Results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7772400" cy="4572000"/>
          </a:xfrm>
        </p:spPr>
        <p:txBody>
          <a:bodyPr/>
          <a:lstStyle/>
          <a:p>
            <a:r>
              <a:rPr lang="en-US" sz="4000" dirty="0"/>
              <a:t>Improved US/USSR relations</a:t>
            </a:r>
          </a:p>
          <a:p>
            <a:pPr lvl="1"/>
            <a:r>
              <a:rPr lang="en-US" sz="3800" dirty="0"/>
              <a:t>Disagreement over verification prevented major changes</a:t>
            </a:r>
          </a:p>
          <a:p>
            <a:r>
              <a:rPr lang="en-US" sz="4000" dirty="0"/>
              <a:t>Gorbachev insisted that Reagan drop SDI (he refused)</a:t>
            </a:r>
          </a:p>
          <a:p>
            <a:r>
              <a:rPr lang="en-US" sz="4000" dirty="0"/>
              <a:t>Agreed to meet in future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178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1143000"/>
          </a:xfrm>
        </p:spPr>
        <p:txBody>
          <a:bodyPr/>
          <a:lstStyle/>
          <a:p>
            <a:r>
              <a:rPr lang="en-US" dirty="0"/>
              <a:t>Tax Reform Act of 1986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/>
              <a:t>Dramatic change in income tax codes that adds to Reagan popularity</a:t>
            </a:r>
          </a:p>
          <a:p>
            <a:pPr>
              <a:lnSpc>
                <a:spcPct val="90000"/>
              </a:lnSpc>
            </a:pPr>
            <a:r>
              <a:rPr lang="en-US" sz="4000" dirty="0"/>
              <a:t>Exempted lowest incomes from taxation &amp; dropped top rate by 13%</a:t>
            </a:r>
          </a:p>
          <a:p>
            <a:pPr>
              <a:lnSpc>
                <a:spcPct val="90000"/>
              </a:lnSpc>
            </a:pPr>
            <a:r>
              <a:rPr lang="en-US" sz="4000" dirty="0"/>
              <a:t>Eliminated many types of deductions by individuals &amp; businesses</a:t>
            </a:r>
          </a:p>
          <a:p>
            <a:pPr>
              <a:lnSpc>
                <a:spcPct val="90000"/>
              </a:lnSpc>
            </a:pPr>
            <a:r>
              <a:rPr lang="en-US" sz="4000" dirty="0"/>
              <a:t>A fairer tax system but has loopholes for the rich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642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412290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Reagan Foreign Policy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3981070" cy="5105400"/>
          </a:xfrm>
        </p:spPr>
        <p:txBody>
          <a:bodyPr>
            <a:normAutofit/>
          </a:bodyPr>
          <a:lstStyle/>
          <a:p>
            <a:r>
              <a:rPr lang="en-US" dirty="0"/>
              <a:t>Cordial relations w/ China - détente</a:t>
            </a:r>
          </a:p>
          <a:p>
            <a:r>
              <a:rPr lang="en-US" dirty="0"/>
              <a:t>Middle East</a:t>
            </a:r>
          </a:p>
          <a:p>
            <a:pPr lvl="1"/>
            <a:r>
              <a:rPr lang="en-US" dirty="0"/>
              <a:t>U.S. part of multi-national peace-keeping force in Lebanon </a:t>
            </a:r>
          </a:p>
          <a:p>
            <a:pPr lvl="1"/>
            <a:r>
              <a:rPr lang="en-US" dirty="0"/>
              <a:t>Lebanon in chaos &amp; civil war</a:t>
            </a:r>
          </a:p>
          <a:p>
            <a:pPr lvl="1"/>
            <a:r>
              <a:rPr lang="en-US" dirty="0"/>
              <a:t>U.S. embassy in Beirut bombed (63 dead) &amp; Marine barracks bombed (241 dead).</a:t>
            </a:r>
          </a:p>
          <a:p>
            <a:pPr lvl="1"/>
            <a:r>
              <a:rPr lang="en-US" dirty="0"/>
              <a:t>Supported Israel &amp; refused contact w/ PLO</a:t>
            </a:r>
          </a:p>
        </p:txBody>
      </p:sp>
      <p:pic>
        <p:nvPicPr>
          <p:cNvPr id="4098" name="Picture 2" descr="http://img.timeinc.net/time/photoessays/2008/bombings/bombings_beiru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506" y="210607"/>
            <a:ext cx="4724400" cy="308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0.tqn.com/d/middleeast/1/0/h/5/-/-/us-embassy-bombing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670" y="3531141"/>
            <a:ext cx="486623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841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Reagan’s Terrorism Policy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5105400"/>
          </a:xfrm>
        </p:spPr>
        <p:txBody>
          <a:bodyPr/>
          <a:lstStyle/>
          <a:p>
            <a:r>
              <a:rPr lang="en-US" sz="3600" dirty="0"/>
              <a:t>Widespread anti-U.S. terrorism during mid-1980s (bombings, hijackings, kidnapping, etc.)</a:t>
            </a:r>
          </a:p>
          <a:p>
            <a:r>
              <a:rPr lang="en-US" sz="3600" dirty="0"/>
              <a:t>Many hostages in captivity for a long time</a:t>
            </a:r>
          </a:p>
          <a:p>
            <a:r>
              <a:rPr lang="en-US" sz="3600" dirty="0"/>
              <a:t>Libya bombed after being linked to 1986 terrorist bombing at Berlin disco</a:t>
            </a:r>
          </a:p>
          <a:p>
            <a:r>
              <a:rPr lang="en-US" sz="3600" dirty="0"/>
              <a:t>U.S. policy generally excluded dealing w/ terrorists - didn’t want to encourage them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186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21" y="-82476"/>
            <a:ext cx="7772400" cy="1143000"/>
          </a:xfrm>
        </p:spPr>
        <p:txBody>
          <a:bodyPr/>
          <a:lstStyle/>
          <a:p>
            <a:r>
              <a:rPr lang="en-US" dirty="0"/>
              <a:t>Reagan Foreign Policy cont.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49530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Central America &amp; Caribbean:</a:t>
            </a:r>
          </a:p>
          <a:p>
            <a:pPr lvl="1"/>
            <a:r>
              <a:rPr lang="en-US" sz="2800" dirty="0"/>
              <a:t>Reagan committed to stopping spread of communism in the region</a:t>
            </a:r>
          </a:p>
          <a:p>
            <a:pPr lvl="2"/>
            <a:r>
              <a:rPr lang="en-US" sz="2400" dirty="0"/>
              <a:t>Congress non-supportive of his efforts</a:t>
            </a:r>
          </a:p>
          <a:p>
            <a:pPr lvl="1"/>
            <a:r>
              <a:rPr lang="en-US" sz="2800" dirty="0"/>
              <a:t>Nicaragua - friendly to USSR &amp; supporting leftist </a:t>
            </a:r>
            <a:r>
              <a:rPr lang="en-US" sz="2800" dirty="0" err="1"/>
              <a:t>movt</a:t>
            </a:r>
            <a:r>
              <a:rPr lang="en-US" sz="2800" dirty="0"/>
              <a:t>. in El Salvador</a:t>
            </a:r>
          </a:p>
          <a:p>
            <a:pPr lvl="2"/>
            <a:r>
              <a:rPr lang="en-US" sz="2400" dirty="0"/>
              <a:t>Despite congressional ban on efforts to overthrow Nicaraguan govt., Reagan admin. supported Contras through </a:t>
            </a:r>
            <a:r>
              <a:rPr lang="en-US" sz="2400" dirty="0" smtClean="0"/>
              <a:t>CIA</a:t>
            </a:r>
          </a:p>
          <a:p>
            <a:pPr lvl="2"/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3000" dirty="0"/>
              <a:t>El Salvador</a:t>
            </a:r>
          </a:p>
          <a:p>
            <a:pPr lvl="1">
              <a:lnSpc>
                <a:spcPct val="80000"/>
              </a:lnSpc>
            </a:pPr>
            <a:r>
              <a:rPr lang="en-US" sz="3000" dirty="0"/>
              <a:t>Reagan sent military advisors &amp; financial aid to help the govt. against leftist revolutionaries</a:t>
            </a:r>
          </a:p>
          <a:p>
            <a:pPr lvl="2"/>
            <a:endParaRPr lang="en-US" sz="2400" dirty="0"/>
          </a:p>
        </p:txBody>
      </p:sp>
      <p:pic>
        <p:nvPicPr>
          <p:cNvPr id="7170" name="Picture 2" descr="http://t0.gstatic.com/images?q=tbn:ANd9GcScL0xRbk-DEedxvUrTOpKmFhMtFambAwE8a3lAfcPe8Y-xQJRXJQ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27302"/>
            <a:ext cx="4191000" cy="273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eightiesclub.tripod.com/9fa5aee0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60524"/>
            <a:ext cx="4191000" cy="288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08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848600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Iran - Contra Scandal - 1986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181600"/>
          </a:xfrm>
        </p:spPr>
        <p:txBody>
          <a:bodyPr/>
          <a:lstStyle/>
          <a:p>
            <a:r>
              <a:rPr lang="en-US" sz="3800" dirty="0"/>
              <a:t>U.S. hostages held in Lebanon by pro-Iranian terrorists</a:t>
            </a:r>
          </a:p>
          <a:p>
            <a:r>
              <a:rPr lang="en-US" sz="3800" dirty="0"/>
              <a:t>To win their release - U.S. secretly sold arms to Iran in exchange for Iran’s help </a:t>
            </a:r>
          </a:p>
          <a:p>
            <a:r>
              <a:rPr lang="en-US" sz="3800" dirty="0"/>
              <a:t>Profits from sale sent to Nicaragua to support anti-communist rebels there</a:t>
            </a:r>
          </a:p>
          <a:p>
            <a:r>
              <a:rPr lang="en-US" sz="3800" dirty="0"/>
              <a:t>Against Reagan’s stated policy &amp; law banning aid to Contras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469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4566" y="457200"/>
            <a:ext cx="43434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Iran-Contra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2247" y="152400"/>
            <a:ext cx="4343400" cy="6705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Secret deal discovered by press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Reagan claimed to be unaware of the deal - a hands-off president 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Tower Commission - appointed by Reagan to investigate NSC (12/86)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Found examples of deception &amp; disregard for law by Reagan staff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Reagan failed to properly supervise staff</a:t>
            </a:r>
          </a:p>
          <a:p>
            <a:pPr lvl="2">
              <a:lnSpc>
                <a:spcPct val="90000"/>
              </a:lnSpc>
            </a:pPr>
            <a:r>
              <a:rPr lang="en-US" sz="3600" dirty="0"/>
              <a:t>consequently ill-served by them</a:t>
            </a:r>
          </a:p>
        </p:txBody>
      </p:sp>
      <p:pic>
        <p:nvPicPr>
          <p:cNvPr id="9218" name="Picture 2" descr="http://cdn.crooksandliars.com/files/uploads/2009/12/USAszep_95c0d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4495800" cy="369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313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228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Iran-Contra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4672552" cy="60198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May to Aug 1987, televised Cong. hearings</a:t>
            </a:r>
          </a:p>
          <a:p>
            <a:r>
              <a:rPr lang="en-US" sz="2800" dirty="0"/>
              <a:t>Key figures testified that Reagan knew about aspects of the arms-for-hostages plan</a:t>
            </a:r>
          </a:p>
          <a:p>
            <a:pPr lvl="1"/>
            <a:r>
              <a:rPr lang="en-US" sz="2800" dirty="0"/>
              <a:t>He had urged NSC staff members to find a way around ban on helping Contras</a:t>
            </a:r>
          </a:p>
          <a:p>
            <a:pPr lvl="1"/>
            <a:r>
              <a:rPr lang="en-US" sz="2800" dirty="0"/>
              <a:t>Oliver North &amp; others did not inform Reagan of specifics, but thought actions met approval</a:t>
            </a:r>
          </a:p>
          <a:p>
            <a:r>
              <a:rPr lang="en-US" sz="2800" dirty="0"/>
              <a:t>Final report - Reagan responsible but not tied to most serious violations </a:t>
            </a:r>
          </a:p>
        </p:txBody>
      </p:sp>
      <p:pic>
        <p:nvPicPr>
          <p:cNvPr id="10242" name="Picture 2" descr="http://images.dangerousminds.net/uploads/images/ollienorthtim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552" y="609600"/>
            <a:ext cx="4429125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398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29" name="Object 13">
            <a:hlinkClick r:id="" action="ppaction://ole?verb=0"/>
            <a:hlinkHover r:id="" action="ppaction://ole?verb=0"/>
          </p:cNvPr>
          <p:cNvGraphicFramePr>
            <a:graphicFrameLocks noChangeAspect="1"/>
          </p:cNvGraphicFramePr>
          <p:nvPr/>
        </p:nvGraphicFramePr>
        <p:xfrm>
          <a:off x="8382000" y="1981200"/>
          <a:ext cx="303213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Wave Sound" r:id="rId6" imgW="304520" imgH="304520" progId="SoundRec">
                  <p:embed/>
                </p:oleObj>
              </mc:Choice>
              <mc:Fallback>
                <p:oleObj name="Wave Sound" r:id="rId6" imgW="304520" imgH="304520" progId="SoundRe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1981200"/>
                        <a:ext cx="303213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46482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Iran - Contra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954822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North, Poindexter, &amp; McFarlane indicted for violating federal law</a:t>
            </a:r>
          </a:p>
          <a:p>
            <a:endParaRPr lang="en-US" sz="4000" dirty="0" smtClean="0"/>
          </a:p>
          <a:p>
            <a:r>
              <a:rPr lang="en-US" sz="4000" dirty="0" smtClean="0"/>
              <a:t>Reagan’s </a:t>
            </a:r>
            <a:r>
              <a:rPr lang="en-US" sz="4000" dirty="0"/>
              <a:t>reputation bruised but not destroyed</a:t>
            </a:r>
          </a:p>
          <a:p>
            <a:endParaRPr lang="en-US" sz="4000" dirty="0" smtClean="0"/>
          </a:p>
          <a:p>
            <a:r>
              <a:rPr lang="en-US" sz="4000" dirty="0" smtClean="0"/>
              <a:t>Many </a:t>
            </a:r>
            <a:r>
              <a:rPr lang="en-US" sz="4000" dirty="0"/>
              <a:t>start to refer to him as the “Teflon President”</a:t>
            </a:r>
          </a:p>
        </p:txBody>
      </p:sp>
      <p:pic>
        <p:nvPicPr>
          <p:cNvPr id="3083" name="Picture 11" descr="http://3.bp.blogspot.com/-gsorDfYvnSI/T_g2oNLxOQI/AAAAAAAAAmw/8FAGqtSteyY/s1600/marktimes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822" y="152400"/>
            <a:ext cx="3411570" cy="401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http://deep.mastersfamily.org/images/reagan.jpg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t="4767" r="7777" b="5103"/>
          <a:stretch/>
        </p:blipFill>
        <p:spPr bwMode="auto">
          <a:xfrm>
            <a:off x="6660607" y="3861881"/>
            <a:ext cx="2237363" cy="299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6329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19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Arms Control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6842" y="228600"/>
            <a:ext cx="4357158" cy="6629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en-US" sz="3600" dirty="0"/>
              <a:t>Met w/ Gorbachev again in Oct. 1986 - Reykjavik, Iceland</a:t>
            </a:r>
          </a:p>
          <a:p>
            <a:pPr lvl="1">
              <a:lnSpc>
                <a:spcPct val="80000"/>
              </a:lnSpc>
            </a:pPr>
            <a:r>
              <a:rPr lang="en-US" sz="3600" dirty="0" smtClean="0"/>
              <a:t>Reykjavik </a:t>
            </a:r>
            <a:r>
              <a:rPr lang="en-US" sz="3600" dirty="0"/>
              <a:t>summit failed but new talks held in Washington D.C. in Dec. 1987</a:t>
            </a:r>
          </a:p>
          <a:p>
            <a:pPr lvl="2">
              <a:lnSpc>
                <a:spcPct val="80000"/>
              </a:lnSpc>
            </a:pPr>
            <a:r>
              <a:rPr lang="en-US" sz="3200" dirty="0"/>
              <a:t>Major Reagan foreign policy triumph</a:t>
            </a:r>
          </a:p>
          <a:p>
            <a:pPr>
              <a:lnSpc>
                <a:spcPct val="80000"/>
              </a:lnSpc>
            </a:pPr>
            <a:endParaRPr lang="en-US" sz="3800" dirty="0" smtClean="0"/>
          </a:p>
          <a:p>
            <a:pPr>
              <a:lnSpc>
                <a:spcPct val="80000"/>
              </a:lnSpc>
            </a:pPr>
            <a:r>
              <a:rPr lang="en-US" sz="3800" b="1" dirty="0" smtClean="0">
                <a:solidFill>
                  <a:schemeClr val="accent1"/>
                </a:solidFill>
              </a:rPr>
              <a:t>Intermediate-Range </a:t>
            </a:r>
            <a:r>
              <a:rPr lang="en-US" sz="3800" b="1" dirty="0">
                <a:solidFill>
                  <a:schemeClr val="accent1"/>
                </a:solidFill>
              </a:rPr>
              <a:t>Nuclear Forces (INF) Treaty</a:t>
            </a:r>
          </a:p>
          <a:p>
            <a:pPr lvl="1">
              <a:lnSpc>
                <a:spcPct val="80000"/>
              </a:lnSpc>
            </a:pPr>
            <a:r>
              <a:rPr lang="en-US" sz="3800" dirty="0">
                <a:solidFill>
                  <a:schemeClr val="accent1"/>
                </a:solidFill>
              </a:rPr>
              <a:t>U.S. to destroy 358 missiles</a:t>
            </a:r>
          </a:p>
          <a:p>
            <a:pPr lvl="1">
              <a:lnSpc>
                <a:spcPct val="80000"/>
              </a:lnSpc>
            </a:pPr>
            <a:r>
              <a:rPr lang="en-US" sz="3800" dirty="0">
                <a:solidFill>
                  <a:schemeClr val="accent1"/>
                </a:solidFill>
              </a:rPr>
              <a:t>Soviets - 573 (some being multi-warhead missiles)</a:t>
            </a:r>
          </a:p>
          <a:p>
            <a:pPr lvl="2">
              <a:lnSpc>
                <a:spcPct val="80000"/>
              </a:lnSpc>
            </a:pPr>
            <a:r>
              <a:rPr lang="en-US" sz="3800" dirty="0">
                <a:solidFill>
                  <a:schemeClr val="accent1"/>
                </a:solidFill>
              </a:rPr>
              <a:t>total # Soviet warheads to be destroyed is 4X that of U.S.</a:t>
            </a:r>
          </a:p>
        </p:txBody>
      </p:sp>
      <p:pic>
        <p:nvPicPr>
          <p:cNvPr id="4098" name="Picture 2" descr="http://www.kingsacademy.com/mhodges/03_The-World-since-1900/13_The-Reagan-80s/pictures/K+S-619_Reagan+Gorbachev-in-Moscow_1985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6"/>
          <a:stretch/>
        </p:blipFill>
        <p:spPr bwMode="auto">
          <a:xfrm>
            <a:off x="21771" y="1833901"/>
            <a:ext cx="4786842" cy="423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472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007478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007478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007478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007478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007478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007478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007478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402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Ford’s presidency… </a:t>
            </a:r>
            <a:r>
              <a:rPr lang="en-US" dirty="0"/>
              <a:t>M</a:t>
            </a:r>
            <a:r>
              <a:rPr lang="en-US" dirty="0" smtClean="0"/>
              <a:t>any bad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918972"/>
            <a:ext cx="3962400" cy="5939028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Fall of Saigon (April 1975)</a:t>
            </a:r>
          </a:p>
          <a:p>
            <a:pPr lvl="0"/>
            <a:r>
              <a:rPr lang="en-US" sz="2800" dirty="0"/>
              <a:t>Mayaguez Incident (May 1975)</a:t>
            </a:r>
          </a:p>
          <a:p>
            <a:pPr lvl="1"/>
            <a:r>
              <a:rPr lang="en-US" sz="2800" dirty="0"/>
              <a:t>Cambodians seized U.S. merchant ship </a:t>
            </a:r>
            <a:r>
              <a:rPr lang="en-US" sz="2800" i="1" dirty="0"/>
              <a:t>Mayaguez</a:t>
            </a:r>
            <a:endParaRPr lang="en-US" sz="2800" dirty="0"/>
          </a:p>
          <a:p>
            <a:pPr lvl="1"/>
            <a:r>
              <a:rPr lang="en-US" sz="2800" dirty="0"/>
              <a:t>Rescue mission frees 39 hostages but results in 41 dead soldiers</a:t>
            </a:r>
          </a:p>
          <a:p>
            <a:pPr lvl="0"/>
            <a:r>
              <a:rPr lang="en-US" sz="2800" dirty="0"/>
              <a:t>Bad recession </a:t>
            </a:r>
            <a:r>
              <a:rPr lang="en-US" dirty="0"/>
              <a:t>(prolonged decline in economy)</a:t>
            </a:r>
          </a:p>
          <a:p>
            <a:pPr lvl="0"/>
            <a:r>
              <a:rPr lang="en-US" sz="2800" dirty="0"/>
              <a:t>High unemployment </a:t>
            </a:r>
            <a:r>
              <a:rPr lang="en-US" dirty="0"/>
              <a:t>(up to 9% of work force)</a:t>
            </a:r>
          </a:p>
          <a:p>
            <a:endParaRPr lang="en-US" dirty="0"/>
          </a:p>
        </p:txBody>
      </p:sp>
      <p:pic>
        <p:nvPicPr>
          <p:cNvPr id="7170" name="Picture 2" descr="http://upload.wikimedia.org/wikipedia/en/thumb/9/95/Saigon-hubert-van-es.jpg/300px-Saigon-hubert-van-e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18972"/>
            <a:ext cx="4876800" cy="320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usmm.org/images/mayaboard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962751"/>
            <a:ext cx="3722461" cy="289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92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1143000"/>
          </a:xfrm>
        </p:spPr>
        <p:txBody>
          <a:bodyPr/>
          <a:lstStyle/>
          <a:p>
            <a:r>
              <a:rPr lang="en-US" dirty="0"/>
              <a:t>INF Treaty 12/87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057" y="1600200"/>
            <a:ext cx="3581400" cy="5257800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First comprehensive nuclear arms control treaty</a:t>
            </a:r>
          </a:p>
          <a:p>
            <a:r>
              <a:rPr lang="en-US" sz="4000" dirty="0"/>
              <a:t>Agree to a system of short- notice verification inspections</a:t>
            </a:r>
          </a:p>
        </p:txBody>
      </p:sp>
      <p:pic>
        <p:nvPicPr>
          <p:cNvPr id="37892" name="Picture 4" descr="Reagan signing IN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57399"/>
            <a:ext cx="5257800" cy="351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31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Reagan Foreign Policy Impact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4724400"/>
          </a:xfrm>
        </p:spPr>
        <p:txBody>
          <a:bodyPr/>
          <a:lstStyle/>
          <a:p>
            <a:r>
              <a:rPr lang="en-US" sz="4000" dirty="0"/>
              <a:t>Middle East policy helped foster peace in the region</a:t>
            </a:r>
          </a:p>
          <a:p>
            <a:pPr lvl="1"/>
            <a:r>
              <a:rPr lang="en-US" sz="4000" dirty="0"/>
              <a:t>Anti-U.S. feeling still ran high</a:t>
            </a:r>
          </a:p>
          <a:p>
            <a:pPr lvl="1"/>
            <a:r>
              <a:rPr lang="en-US" sz="4000" dirty="0"/>
              <a:t>Helped provide allies for Gulf War</a:t>
            </a:r>
          </a:p>
          <a:p>
            <a:endParaRPr lang="en-US" sz="4000" dirty="0" smtClean="0"/>
          </a:p>
          <a:p>
            <a:r>
              <a:rPr lang="en-US" sz="4000" dirty="0" smtClean="0"/>
              <a:t>Central </a:t>
            </a:r>
            <a:r>
              <a:rPr lang="en-US" sz="4000" dirty="0"/>
              <a:t>American policy created resentment in Latin America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864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48600" cy="914400"/>
          </a:xfrm>
        </p:spPr>
        <p:txBody>
          <a:bodyPr/>
          <a:lstStyle/>
          <a:p>
            <a:r>
              <a:rPr lang="en-US" dirty="0"/>
              <a:t>Reagan Foreign Policy Impact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610600" cy="4495800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Highly visible military presence in Europe held off Communist Bloc but created tension among allies</a:t>
            </a:r>
          </a:p>
          <a:p>
            <a:endParaRPr lang="en-US" sz="4000" dirty="0" smtClean="0"/>
          </a:p>
          <a:p>
            <a:r>
              <a:rPr lang="en-US" sz="4000" dirty="0" smtClean="0"/>
              <a:t>Spending </a:t>
            </a:r>
            <a:r>
              <a:rPr lang="en-US" sz="4000" dirty="0"/>
              <a:t>duel on nuclear programs weakened USSR &amp; forced them to the negotiating table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468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1143000"/>
          </a:xfrm>
        </p:spPr>
        <p:txBody>
          <a:bodyPr/>
          <a:lstStyle/>
          <a:p>
            <a:r>
              <a:rPr lang="en-US" dirty="0"/>
              <a:t>Reagan Foreign Policy Impact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848600" cy="5410200"/>
          </a:xfrm>
        </p:spPr>
        <p:txBody>
          <a:bodyPr>
            <a:normAutofit/>
          </a:bodyPr>
          <a:lstStyle/>
          <a:p>
            <a:r>
              <a:rPr lang="en-US" sz="4400" dirty="0"/>
              <a:t>Hard-line policy toward USSR key to ending Cold War</a:t>
            </a:r>
          </a:p>
          <a:p>
            <a:pPr lvl="2"/>
            <a:r>
              <a:rPr lang="en-US" sz="3600" dirty="0"/>
              <a:t>Came w/ a high cost</a:t>
            </a:r>
          </a:p>
          <a:p>
            <a:pPr lvl="3"/>
            <a:r>
              <a:rPr lang="en-US" sz="4000" dirty="0"/>
              <a:t>U.S. budget deficit rose to record high figures</a:t>
            </a:r>
          </a:p>
          <a:p>
            <a:pPr lvl="2"/>
            <a:r>
              <a:rPr lang="en-US" sz="4000" dirty="0"/>
              <a:t>Diverted $ away from social programs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898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1989 - 1993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George H. W. Bush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1695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1988 Election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7834" y="2976664"/>
            <a:ext cx="7772400" cy="4572000"/>
          </a:xfrm>
        </p:spPr>
        <p:txBody>
          <a:bodyPr/>
          <a:lstStyle/>
          <a:p>
            <a:pPr lvl="0"/>
            <a:r>
              <a:rPr lang="en-US" dirty="0"/>
              <a:t>1988 - Bush won the Republican nomination for President</a:t>
            </a:r>
          </a:p>
          <a:p>
            <a:pPr lvl="1"/>
            <a:r>
              <a:rPr lang="en-US" dirty="0"/>
              <a:t>Senator Dan Quayle of Indiana was his running mate</a:t>
            </a:r>
          </a:p>
          <a:p>
            <a:pPr lvl="2"/>
            <a:r>
              <a:rPr lang="en-US" dirty="0"/>
              <a:t>Criticized as too </a:t>
            </a:r>
            <a:r>
              <a:rPr lang="en-US" dirty="0" err="1"/>
              <a:t>conserv</a:t>
            </a:r>
            <a:r>
              <a:rPr lang="en-US" dirty="0"/>
              <a:t>., unintelligent, and a draft dodger</a:t>
            </a:r>
          </a:p>
          <a:p>
            <a:pPr lvl="1"/>
            <a:r>
              <a:rPr lang="en-US" dirty="0"/>
              <a:t>Defeated Mass. Governor Michael Dukakis in election</a:t>
            </a:r>
          </a:p>
          <a:p>
            <a:pPr lvl="0"/>
            <a:r>
              <a:rPr lang="en-US" dirty="0" smtClean="0"/>
              <a:t>Bush </a:t>
            </a:r>
            <a:r>
              <a:rPr lang="en-US" dirty="0"/>
              <a:t>ran negative campaign &amp; also promised “no new taxes”</a:t>
            </a:r>
          </a:p>
          <a:p>
            <a:pPr lvl="0"/>
            <a:r>
              <a:rPr lang="en-US" dirty="0"/>
              <a:t>Won 54% of vote (426-112)</a:t>
            </a:r>
          </a:p>
          <a:p>
            <a:pPr lvl="1"/>
            <a:r>
              <a:rPr lang="en-US" dirty="0"/>
              <a:t>Democrats retained control of both houses of Congress</a:t>
            </a:r>
          </a:p>
          <a:p>
            <a:endParaRPr lang="en-US" dirty="0"/>
          </a:p>
        </p:txBody>
      </p:sp>
      <p:pic>
        <p:nvPicPr>
          <p:cNvPr id="9218" name="Picture 2" descr="http://www.flishfun.com/images/blog/electvote198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4" y="81064"/>
            <a:ext cx="5515426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13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28600"/>
            <a:ext cx="2209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Domestic Issues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2819400" cy="54102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Creation </a:t>
            </a:r>
            <a:r>
              <a:rPr lang="en-US" dirty="0"/>
              <a:t>of Americans with Disabilities Act [ADA] (1990)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Costly </a:t>
            </a:r>
            <a:r>
              <a:rPr lang="en-US" dirty="0"/>
              <a:t>bail-out of Savings and Loan associations (1990)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Raising </a:t>
            </a:r>
            <a:r>
              <a:rPr lang="en-US" dirty="0"/>
              <a:t>taxes to reduce budget deficit – despite pledge (11/90)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017" y="0"/>
            <a:ext cx="5530783" cy="346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017" y="3763596"/>
            <a:ext cx="5514975" cy="287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06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0"/>
            <a:ext cx="7772400" cy="1143000"/>
          </a:xfrm>
        </p:spPr>
        <p:txBody>
          <a:bodyPr/>
          <a:lstStyle/>
          <a:p>
            <a:r>
              <a:rPr lang="en-US" dirty="0" smtClean="0"/>
              <a:t>Milestones of Bush Presidency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3886200" cy="54102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Communism </a:t>
            </a:r>
            <a:r>
              <a:rPr lang="en-US" dirty="0"/>
              <a:t>failed in Europe</a:t>
            </a:r>
          </a:p>
          <a:p>
            <a:pPr lvl="1"/>
            <a:r>
              <a:rPr lang="en-US" dirty="0"/>
              <a:t>Fall of Berlin Wall (1989) &amp; reunification of Germany</a:t>
            </a:r>
          </a:p>
          <a:p>
            <a:pPr lvl="1"/>
            <a:r>
              <a:rPr lang="en-US" dirty="0"/>
              <a:t>Cold War ended after 40 years</a:t>
            </a:r>
          </a:p>
          <a:p>
            <a:pPr lvl="2"/>
            <a:r>
              <a:rPr lang="en-US" sz="2400" dirty="0"/>
              <a:t>USSR and U.S. agree to Strategic Arms Reduction Treaty (START I and START II) 1991 – ratified in 1992</a:t>
            </a:r>
          </a:p>
          <a:p>
            <a:pPr lvl="3"/>
            <a:r>
              <a:rPr lang="en-US" sz="2400" dirty="0"/>
              <a:t>U.S. &amp; U.S.S.R plan to dismantle strategic nukes </a:t>
            </a:r>
          </a:p>
          <a:p>
            <a:endParaRPr lang="en-US" dirty="0"/>
          </a:p>
        </p:txBody>
      </p:sp>
      <p:pic>
        <p:nvPicPr>
          <p:cNvPr id="11266" name="Picture 2" descr="http://placemanagementandbranding.files.wordpress.com/2013/02/fall-of-the-berlin-wall-2-198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143000"/>
            <a:ext cx="51435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62450" y="4572000"/>
            <a:ext cx="4667250" cy="2313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0" lvl="1" indent="-228600">
              <a:spcBef>
                <a:spcPts val="370"/>
              </a:spcBef>
              <a:buClr>
                <a:srgbClr val="9B2D1F"/>
              </a:buClr>
              <a:buSzPct val="85000"/>
              <a:buFont typeface="Wingdings 2"/>
              <a:buChar char=""/>
            </a:pPr>
            <a:r>
              <a:rPr lang="en-US" sz="2400" dirty="0">
                <a:solidFill>
                  <a:prstClr val="black"/>
                </a:solidFill>
              </a:rPr>
              <a:t>Soviet Union collapsed</a:t>
            </a:r>
          </a:p>
          <a:p>
            <a:pPr marL="822960" lvl="2" indent="-228600">
              <a:spcBef>
                <a:spcPts val="370"/>
              </a:spcBef>
              <a:buClr>
                <a:srgbClr val="D34817">
                  <a:tint val="60000"/>
                </a:srgbClr>
              </a:buClr>
              <a:buSzPct val="85000"/>
              <a:buFont typeface="Wingdings 2"/>
              <a:buChar char=""/>
            </a:pPr>
            <a:r>
              <a:rPr lang="en-US" sz="2000" dirty="0">
                <a:solidFill>
                  <a:prstClr val="black"/>
                </a:solidFill>
              </a:rPr>
              <a:t>Gorbachev quit – Boris Yeltsin the new Russian President</a:t>
            </a:r>
          </a:p>
          <a:p>
            <a:pPr marL="274320" lvl="0" indent="-274320">
              <a:spcBef>
                <a:spcPts val="580"/>
              </a:spcBef>
              <a:buClr>
                <a:srgbClr val="D34817"/>
              </a:buClr>
              <a:buSzPct val="85000"/>
              <a:buFont typeface="Wingdings 2"/>
              <a:buChar char=""/>
            </a:pPr>
            <a:r>
              <a:rPr lang="en-US" sz="2400" dirty="0">
                <a:solidFill>
                  <a:prstClr val="black"/>
                </a:solidFill>
              </a:rPr>
              <a:t>New challenge – dealing with newly independent European countries – encouraging democracy there</a:t>
            </a:r>
          </a:p>
        </p:txBody>
      </p:sp>
    </p:spTree>
    <p:extLst>
      <p:ext uri="{BB962C8B-B14F-4D97-AF65-F5344CB8AC3E}">
        <p14:creationId xmlns:p14="http://schemas.microsoft.com/office/powerpoint/2010/main" val="77364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2209800"/>
            <a:ext cx="627697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-21077"/>
            <a:ext cx="7772400" cy="1143000"/>
          </a:xfrm>
        </p:spPr>
        <p:txBody>
          <a:bodyPr/>
          <a:lstStyle/>
          <a:p>
            <a:r>
              <a:rPr lang="en-US" dirty="0" smtClean="0"/>
              <a:t>Other Foreign Policy Matters…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953000" cy="4419600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North American Free Trade Agreement (NAFTA)</a:t>
            </a:r>
          </a:p>
          <a:p>
            <a:pPr lvl="1"/>
            <a:r>
              <a:rPr lang="en-US" sz="3200" dirty="0"/>
              <a:t>U.S., Mexico, Canada lower tariffs and restrictions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05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106"/>
            <a:ext cx="7772400" cy="1143000"/>
          </a:xfrm>
        </p:spPr>
        <p:txBody>
          <a:bodyPr/>
          <a:lstStyle/>
          <a:p>
            <a:r>
              <a:rPr lang="en-US" dirty="0" smtClean="0"/>
              <a:t>Persian Gulf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219200"/>
            <a:ext cx="7772400" cy="4572000"/>
          </a:xfrm>
        </p:spPr>
        <p:txBody>
          <a:bodyPr/>
          <a:lstStyle/>
          <a:p>
            <a:pPr lvl="0"/>
            <a:r>
              <a:rPr lang="en-US" dirty="0"/>
              <a:t>Bush's greatest test came when Iraqi President Saddam Hussein invaded Kuwait (1990)</a:t>
            </a:r>
          </a:p>
          <a:p>
            <a:pPr lvl="1"/>
            <a:r>
              <a:rPr lang="en-US" dirty="0"/>
              <a:t>Threatened to move into Saudi Arabia</a:t>
            </a:r>
          </a:p>
          <a:p>
            <a:pPr lvl="2"/>
            <a:r>
              <a:rPr lang="en-US" sz="2400" dirty="0"/>
              <a:t>With Kuwaiti and Saudi oil fields – Iraq would have 50% of world’s oil</a:t>
            </a:r>
          </a:p>
          <a:p>
            <a:endParaRPr lang="en-US" dirty="0"/>
          </a:p>
        </p:txBody>
      </p:sp>
      <p:pic>
        <p:nvPicPr>
          <p:cNvPr id="13314" name="Picture 2" descr="http://www.journal.forces.gc.ca/vo4/no1/images/Andrews-9-map2-en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3401184"/>
            <a:ext cx="4495801" cy="330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10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4379" y="-304800"/>
            <a:ext cx="4800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Many bad events…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4038600" cy="66294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sz="3500" dirty="0"/>
              <a:t>Arab oil embargo (1974)</a:t>
            </a:r>
          </a:p>
          <a:p>
            <a:pPr lvl="1"/>
            <a:r>
              <a:rPr lang="en-US" sz="2800" dirty="0"/>
              <a:t>Arab countries angry at U.S. support of Israel</a:t>
            </a:r>
          </a:p>
          <a:p>
            <a:pPr lvl="1"/>
            <a:r>
              <a:rPr lang="en-US" sz="3000" dirty="0"/>
              <a:t>Refused to ship oil to U.S. &amp; other Western countries</a:t>
            </a:r>
          </a:p>
          <a:p>
            <a:pPr lvl="2"/>
            <a:r>
              <a:rPr lang="en-US" sz="3200" dirty="0"/>
              <a:t>Resulted in long lines at gas stations &amp; shortage of heating fuel</a:t>
            </a:r>
          </a:p>
          <a:p>
            <a:pPr lvl="3"/>
            <a:r>
              <a:rPr lang="en-US" sz="2800" dirty="0"/>
              <a:t>Riots broke out in some places over gas</a:t>
            </a:r>
          </a:p>
          <a:p>
            <a:pPr lvl="0"/>
            <a:endParaRPr lang="en-US" sz="3000" dirty="0" smtClean="0"/>
          </a:p>
          <a:p>
            <a:pPr lvl="0"/>
            <a:r>
              <a:rPr lang="en-US" sz="3000" dirty="0" smtClean="0"/>
              <a:t>OPEC </a:t>
            </a:r>
            <a:r>
              <a:rPr lang="en-US" sz="3000" dirty="0"/>
              <a:t>(Org. of Petroleum Exporting Countries) price hikes</a:t>
            </a:r>
          </a:p>
          <a:p>
            <a:pPr lvl="1"/>
            <a:r>
              <a:rPr lang="en-US" sz="3000" dirty="0"/>
              <a:t>Drove up price of oil – gas prices began to rise sharply</a:t>
            </a:r>
          </a:p>
        </p:txBody>
      </p:sp>
      <p:pic>
        <p:nvPicPr>
          <p:cNvPr id="8194" name="Picture 2" descr="http://media.silive.com/advance/photo/9411762-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24943"/>
            <a:ext cx="425227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mediad.publicbroadcasting.net/p/shared/npr/styles/card_slideshow/nprshared/201303/164793715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761" y="870857"/>
            <a:ext cx="3241039" cy="2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95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772400" cy="1143000"/>
          </a:xfrm>
        </p:spPr>
        <p:txBody>
          <a:bodyPr/>
          <a:lstStyle/>
          <a:p>
            <a:r>
              <a:rPr lang="en-US" dirty="0" smtClean="0"/>
              <a:t>Persian Gulf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5105400" cy="51054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Bush vowed to free Kuwait and protect Saudi Arabia</a:t>
            </a:r>
          </a:p>
          <a:p>
            <a:pPr lvl="1"/>
            <a:r>
              <a:rPr lang="en-US" dirty="0"/>
              <a:t>Rallied U.S. public and U.N. support for action against Iraq – Operation Desert Shield</a:t>
            </a:r>
          </a:p>
          <a:p>
            <a:pPr lvl="2"/>
            <a:r>
              <a:rPr lang="en-US" sz="2400" dirty="0"/>
              <a:t>Sent 425,000 American troops to Persian Gulf</a:t>
            </a:r>
          </a:p>
          <a:p>
            <a:pPr lvl="2"/>
            <a:r>
              <a:rPr lang="en-US" sz="2400" dirty="0"/>
              <a:t>Joined by 118,000 troops from 30 allied nations</a:t>
            </a:r>
          </a:p>
          <a:p>
            <a:pPr lvl="1"/>
            <a:r>
              <a:rPr lang="en-US" sz="2800" dirty="0"/>
              <a:t>Weeks of air and missile bombardment known as </a:t>
            </a:r>
            <a:r>
              <a:rPr lang="en-US" sz="2800" b="1" dirty="0"/>
              <a:t>Operation Desert Storm</a:t>
            </a:r>
            <a:r>
              <a:rPr lang="en-US" sz="2800" dirty="0"/>
              <a:t> began 1/17/91</a:t>
            </a:r>
          </a:p>
          <a:p>
            <a:pPr lvl="2"/>
            <a:r>
              <a:rPr lang="en-US" sz="2400" dirty="0"/>
              <a:t>Followed by 100-hour land battle (2/24/91)</a:t>
            </a:r>
          </a:p>
          <a:p>
            <a:pPr lvl="3"/>
            <a:r>
              <a:rPr lang="en-US" sz="2400" dirty="0"/>
              <a:t>Routed Iraq’s million-man army</a:t>
            </a:r>
          </a:p>
          <a:p>
            <a:endParaRPr lang="en-US" dirty="0"/>
          </a:p>
        </p:txBody>
      </p:sp>
      <p:pic>
        <p:nvPicPr>
          <p:cNvPr id="14338" name="Picture 2" descr="http://upload.wikimedia.org/wikipedia/commons/thumb/d/dd/Gulf_War_Photobox.jpg/300px-Gulf_War_Photobox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467" y="1447800"/>
            <a:ext cx="3913533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4109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935162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Bush </a:t>
            </a:r>
            <a:r>
              <a:rPr lang="en-US" dirty="0" smtClean="0"/>
              <a:t>was very </a:t>
            </a:r>
            <a:r>
              <a:rPr lang="en-US" dirty="0"/>
              <a:t>popular because of the war but…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09800"/>
            <a:ext cx="8763000" cy="46482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200" dirty="0" smtClean="0"/>
              <a:t>Approval </a:t>
            </a:r>
            <a:r>
              <a:rPr lang="en-US" sz="3200" dirty="0"/>
              <a:t>didn’t last long enough for him to win reelection</a:t>
            </a:r>
          </a:p>
          <a:p>
            <a:pPr lvl="1"/>
            <a:r>
              <a:rPr lang="en-US" sz="3200" dirty="0"/>
              <a:t>Discontent at home from …</a:t>
            </a:r>
          </a:p>
          <a:p>
            <a:pPr lvl="2"/>
            <a:r>
              <a:rPr lang="en-US" sz="3200" dirty="0"/>
              <a:t>Faltering economy impacting the middle class</a:t>
            </a:r>
          </a:p>
          <a:p>
            <a:pPr lvl="2"/>
            <a:r>
              <a:rPr lang="en-US" sz="3200" dirty="0"/>
              <a:t>Inner-city violence (Drugs, gangs, etc.)</a:t>
            </a:r>
          </a:p>
          <a:p>
            <a:pPr lvl="2"/>
            <a:r>
              <a:rPr lang="en-US" sz="3200" dirty="0"/>
              <a:t>Continued high deficit spending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Bush </a:t>
            </a:r>
            <a:r>
              <a:rPr lang="en-US" sz="3200" dirty="0"/>
              <a:t>viewed positively on </a:t>
            </a:r>
            <a:r>
              <a:rPr lang="en-US" sz="3200" dirty="0" smtClean="0"/>
              <a:t>foreign </a:t>
            </a:r>
            <a:r>
              <a:rPr lang="en-US" sz="3200" dirty="0"/>
              <a:t>affairs but negatively on domestic issues – the latter tend to decide elections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701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1993-2001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Bill Clinton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8270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89" y="0"/>
            <a:ext cx="7772400" cy="1143000"/>
          </a:xfrm>
        </p:spPr>
        <p:txBody>
          <a:bodyPr/>
          <a:lstStyle/>
          <a:p>
            <a:r>
              <a:rPr lang="en-US" dirty="0" smtClean="0"/>
              <a:t>1992 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95400"/>
            <a:ext cx="4518113" cy="5562600"/>
          </a:xfrm>
        </p:spPr>
        <p:txBody>
          <a:bodyPr>
            <a:normAutofit fontScale="92500" lnSpcReduction="10000"/>
          </a:bodyPr>
          <a:lstStyle/>
          <a:p>
            <a:pPr marL="468630" indent="-285750">
              <a:spcBef>
                <a:spcPts val="0"/>
              </a:spcBef>
              <a:buFont typeface="Symbol"/>
              <a:buChar char=""/>
              <a:tabLst>
                <a:tab pos="228600" algn="l"/>
              </a:tabLst>
            </a:pPr>
            <a:r>
              <a:rPr lang="en-US" sz="3000" dirty="0">
                <a:latin typeface="Calibri"/>
                <a:ea typeface="Times New Roman"/>
              </a:rPr>
              <a:t>Arkansas Governor Bill Clinton won nomination in primaries, despite rumors of infidelity</a:t>
            </a:r>
            <a:endParaRPr lang="en-US" sz="3500" dirty="0">
              <a:latin typeface="Times New Roman"/>
              <a:ea typeface="Times New Roman"/>
            </a:endParaRPr>
          </a:p>
          <a:p>
            <a:pPr marL="868680" lvl="1">
              <a:spcBef>
                <a:spcPts val="0"/>
              </a:spcBef>
              <a:buFont typeface="Wingdings"/>
              <a:buChar char=""/>
              <a:tabLst>
                <a:tab pos="1600200" algn="l"/>
              </a:tabLst>
            </a:pPr>
            <a:r>
              <a:rPr lang="en-US" sz="2600" dirty="0" smtClean="0">
                <a:latin typeface="Calibri"/>
                <a:ea typeface="Times New Roman"/>
              </a:rPr>
              <a:t>Pledged </a:t>
            </a:r>
            <a:r>
              <a:rPr lang="en-US" sz="2600" dirty="0">
                <a:latin typeface="Calibri"/>
                <a:ea typeface="Times New Roman"/>
              </a:rPr>
              <a:t>activist government, addressing environment, health care, and economy. Strongly pro-choice. </a:t>
            </a:r>
            <a:endParaRPr lang="en-US" sz="3000" dirty="0">
              <a:latin typeface="Times New Roman"/>
              <a:ea typeface="Times New Roman"/>
            </a:endParaRPr>
          </a:p>
          <a:p>
            <a:pPr marL="468630" indent="-285750">
              <a:spcBef>
                <a:spcPts val="0"/>
              </a:spcBef>
              <a:buFont typeface="Symbol"/>
              <a:buChar char=""/>
              <a:tabLst>
                <a:tab pos="1143000" algn="l"/>
              </a:tabLst>
            </a:pPr>
            <a:endParaRPr lang="en-US" sz="3000" dirty="0" smtClean="0">
              <a:latin typeface="Calibri"/>
              <a:ea typeface="Times New Roman"/>
            </a:endParaRPr>
          </a:p>
          <a:p>
            <a:pPr marL="468630" indent="-285750">
              <a:spcBef>
                <a:spcPts val="0"/>
              </a:spcBef>
              <a:buFont typeface="Symbol"/>
              <a:buChar char=""/>
              <a:tabLst>
                <a:tab pos="1143000" algn="l"/>
              </a:tabLst>
            </a:pPr>
            <a:r>
              <a:rPr lang="en-US" sz="3000" dirty="0" smtClean="0">
                <a:latin typeface="Calibri"/>
                <a:ea typeface="Times New Roman"/>
              </a:rPr>
              <a:t>President </a:t>
            </a:r>
            <a:r>
              <a:rPr lang="en-US" sz="3000" dirty="0">
                <a:latin typeface="Calibri"/>
                <a:ea typeface="Times New Roman"/>
              </a:rPr>
              <a:t>Bush won an easy </a:t>
            </a:r>
            <a:r>
              <a:rPr lang="en-US" sz="3000" dirty="0" smtClean="0">
                <a:latin typeface="Calibri"/>
                <a:ea typeface="Times New Roman"/>
              </a:rPr>
              <a:t>reelection in primary. </a:t>
            </a:r>
            <a:endParaRPr lang="en-US" sz="3500" dirty="0">
              <a:latin typeface="Times New Roman"/>
              <a:ea typeface="Times New Roman"/>
            </a:endParaRPr>
          </a:p>
          <a:p>
            <a:pPr marL="868680" lvl="1">
              <a:spcBef>
                <a:spcPts val="0"/>
              </a:spcBef>
              <a:buFont typeface="Wingdings"/>
              <a:buChar char=""/>
              <a:tabLst>
                <a:tab pos="1600200" algn="l"/>
              </a:tabLst>
            </a:pPr>
            <a:r>
              <a:rPr lang="en-US" sz="2600" dirty="0">
                <a:latin typeface="Calibri"/>
                <a:ea typeface="Times New Roman"/>
              </a:rPr>
              <a:t>Republican right dominated party convention, crusading for “family values” </a:t>
            </a:r>
            <a:endParaRPr lang="en-US" sz="3000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3429000"/>
            <a:ext cx="4140112" cy="3324224"/>
          </a:xfrm>
        </p:spPr>
        <p:txBody>
          <a:bodyPr>
            <a:noAutofit/>
          </a:bodyPr>
          <a:lstStyle/>
          <a:p>
            <a:pPr marL="468630" indent="-285750">
              <a:spcBef>
                <a:spcPts val="0"/>
              </a:spcBef>
              <a:buFont typeface="Symbol"/>
              <a:buChar char=""/>
              <a:tabLst>
                <a:tab pos="1143000" algn="l"/>
              </a:tabLst>
            </a:pPr>
            <a:r>
              <a:rPr lang="en-US" sz="2800" dirty="0">
                <a:latin typeface="Calibri"/>
                <a:ea typeface="Times New Roman"/>
              </a:rPr>
              <a:t>Third Party Candidate: Texas million/billionaire H. Ross Perot</a:t>
            </a:r>
            <a:endParaRPr lang="en-US" sz="3200" dirty="0">
              <a:latin typeface="Times New Roman"/>
              <a:ea typeface="Times New Roman"/>
            </a:endParaRPr>
          </a:p>
          <a:p>
            <a:pPr marL="822960" lvl="3">
              <a:spcBef>
                <a:spcPts val="0"/>
              </a:spcBef>
            </a:pPr>
            <a:r>
              <a:rPr lang="en-US" dirty="0">
                <a:latin typeface="Calibri"/>
                <a:ea typeface="Times New Roman"/>
              </a:rPr>
              <a:t>At one point, nearly 40% of voters supported him</a:t>
            </a:r>
            <a:endParaRPr lang="en-US" sz="2800" dirty="0">
              <a:latin typeface="Times New Roman"/>
              <a:ea typeface="Times New Roman"/>
            </a:endParaRPr>
          </a:p>
          <a:p>
            <a:pPr marL="868680" lvl="1">
              <a:spcBef>
                <a:spcPts val="0"/>
              </a:spcBef>
              <a:buFont typeface="Wingdings"/>
              <a:buChar char=""/>
              <a:tabLst>
                <a:tab pos="1600200" algn="l"/>
              </a:tabLst>
            </a:pPr>
            <a:r>
              <a:rPr lang="en-US" dirty="0">
                <a:latin typeface="Calibri"/>
                <a:ea typeface="Times New Roman"/>
              </a:rPr>
              <a:t>Eccentric, poor response to critics turned off many potential supporters</a:t>
            </a:r>
            <a:endParaRPr lang="en-US" sz="2800" dirty="0">
              <a:latin typeface="Times New Roman"/>
              <a:ea typeface="Times New Roman"/>
            </a:endParaRPr>
          </a:p>
          <a:p>
            <a:endParaRPr lang="en-US" sz="2800" dirty="0"/>
          </a:p>
        </p:txBody>
      </p:sp>
      <p:pic>
        <p:nvPicPr>
          <p:cNvPr id="3074" name="Picture 2" descr="http://www.debates.org/uploads/images/history1992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00"/>
            <a:ext cx="4521112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7469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762001" y="4572001"/>
            <a:ext cx="2971802" cy="1143000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3600" dirty="0" smtClean="0">
                <a:latin typeface="Calibri"/>
                <a:ea typeface="Times New Roman"/>
              </a:rPr>
              <a:t>1992 Election</a:t>
            </a:r>
            <a:r>
              <a:rPr lang="en-US" sz="2800" dirty="0" smtClean="0">
                <a:latin typeface="Times New Roman"/>
                <a:ea typeface="Times New Roman"/>
              </a:rPr>
              <a:t/>
            </a:r>
            <a:br>
              <a:rPr lang="en-US" sz="2800" dirty="0" smtClean="0">
                <a:latin typeface="Times New Roman"/>
                <a:ea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4322" y="228600"/>
            <a:ext cx="4434840" cy="4572000"/>
          </a:xfrm>
        </p:spPr>
        <p:txBody>
          <a:bodyPr>
            <a:normAutofit/>
          </a:bodyPr>
          <a:lstStyle/>
          <a:p>
            <a:pPr marL="468630" indent="-285750">
              <a:spcBef>
                <a:spcPts val="0"/>
              </a:spcBef>
              <a:buFont typeface="Symbol"/>
              <a:buChar char=""/>
              <a:tabLst>
                <a:tab pos="1143000" algn="l"/>
              </a:tabLst>
            </a:pPr>
            <a:r>
              <a:rPr lang="en-US" dirty="0">
                <a:latin typeface="Calibri"/>
                <a:ea typeface="Times New Roman"/>
              </a:rPr>
              <a:t>The Campaign:</a:t>
            </a:r>
            <a:endParaRPr lang="en-US" sz="3000" dirty="0">
              <a:latin typeface="Times New Roman"/>
              <a:ea typeface="Times New Roman"/>
            </a:endParaRPr>
          </a:p>
          <a:p>
            <a:pPr marL="868680" lvl="1">
              <a:spcBef>
                <a:spcPts val="0"/>
              </a:spcBef>
              <a:buFont typeface="Wingdings"/>
              <a:buChar char=""/>
              <a:tabLst>
                <a:tab pos="1600200" algn="l"/>
              </a:tabLst>
            </a:pPr>
            <a:r>
              <a:rPr lang="en-US" dirty="0">
                <a:latin typeface="Calibri"/>
                <a:ea typeface="Times New Roman"/>
              </a:rPr>
              <a:t>Bush attacked Clinton’s </a:t>
            </a:r>
            <a:r>
              <a:rPr lang="en-US" dirty="0" smtClean="0">
                <a:latin typeface="Calibri"/>
                <a:ea typeface="Times New Roman"/>
              </a:rPr>
              <a:t>character</a:t>
            </a:r>
            <a:endParaRPr lang="en-US" sz="2800" dirty="0">
              <a:latin typeface="Times New Roman"/>
              <a:ea typeface="Times New Roman"/>
            </a:endParaRPr>
          </a:p>
          <a:p>
            <a:pPr marL="868680" lvl="1">
              <a:spcBef>
                <a:spcPts val="0"/>
              </a:spcBef>
              <a:buFont typeface="Wingdings"/>
              <a:buChar char=""/>
              <a:tabLst>
                <a:tab pos="1600200" algn="l"/>
              </a:tabLst>
            </a:pPr>
            <a:r>
              <a:rPr lang="en-US" dirty="0">
                <a:latin typeface="Calibri"/>
                <a:ea typeface="Times New Roman"/>
              </a:rPr>
              <a:t>Clinton focused on stagnant economy, problems of the middle </a:t>
            </a:r>
            <a:r>
              <a:rPr lang="en-US" dirty="0" smtClean="0">
                <a:latin typeface="Calibri"/>
                <a:ea typeface="Times New Roman"/>
              </a:rPr>
              <a:t>class.</a:t>
            </a:r>
            <a:endParaRPr lang="en-US" sz="2800" dirty="0" smtClean="0">
              <a:latin typeface="Times New Roman"/>
              <a:ea typeface="Times New Roman"/>
            </a:endParaRPr>
          </a:p>
          <a:p>
            <a:pPr marL="594360">
              <a:spcBef>
                <a:spcPts val="0"/>
              </a:spcBef>
              <a:buFont typeface="Wingdings"/>
              <a:buChar char=""/>
              <a:tabLst>
                <a:tab pos="1600200" algn="l"/>
              </a:tabLst>
            </a:pPr>
            <a:endParaRPr lang="en-US" dirty="0" smtClean="0">
              <a:latin typeface="Calibri"/>
              <a:ea typeface="Times New Roman"/>
            </a:endParaRPr>
          </a:p>
          <a:p>
            <a:pPr marL="594360">
              <a:spcBef>
                <a:spcPts val="0"/>
              </a:spcBef>
              <a:buFont typeface="Wingdings"/>
              <a:buChar char=""/>
              <a:tabLst>
                <a:tab pos="1600200" algn="l"/>
              </a:tabLst>
            </a:pPr>
            <a:endParaRPr lang="en-US" dirty="0">
              <a:latin typeface="Calibri"/>
              <a:ea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228600"/>
            <a:ext cx="4220791" cy="4572000"/>
          </a:xfrm>
        </p:spPr>
        <p:txBody>
          <a:bodyPr>
            <a:normAutofit/>
          </a:bodyPr>
          <a:lstStyle/>
          <a:p>
            <a:pPr marL="594360">
              <a:spcBef>
                <a:spcPts val="0"/>
              </a:spcBef>
              <a:buFont typeface="Wingdings"/>
              <a:buChar char=""/>
              <a:tabLst>
                <a:tab pos="1600200" algn="l"/>
              </a:tabLst>
            </a:pPr>
            <a:r>
              <a:rPr lang="en-US" dirty="0">
                <a:latin typeface="Calibri"/>
                <a:ea typeface="Times New Roman"/>
              </a:rPr>
              <a:t>Popular Vote: Clinton-43%, Bush-38%, Perot-19%</a:t>
            </a:r>
            <a:endParaRPr lang="en-US" sz="3200" dirty="0">
              <a:latin typeface="Times New Roman"/>
              <a:ea typeface="Times New Roman"/>
            </a:endParaRPr>
          </a:p>
          <a:p>
            <a:pPr marL="1051560" lvl="1">
              <a:spcBef>
                <a:spcPts val="0"/>
              </a:spcBef>
              <a:buFont typeface="Symbol"/>
              <a:buChar char=""/>
              <a:tabLst>
                <a:tab pos="2057400" algn="l"/>
              </a:tabLst>
            </a:pPr>
            <a:r>
              <a:rPr lang="en-US" dirty="0">
                <a:latin typeface="Calibri"/>
                <a:ea typeface="Times New Roman"/>
              </a:rPr>
              <a:t>Perot gained largest third-party candidate share since Teddy Roosevelt in 1912.</a:t>
            </a:r>
            <a:endParaRPr lang="en-US" sz="2800" dirty="0">
              <a:latin typeface="Times New Roman"/>
              <a:ea typeface="Times New Roman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http://www.atoztheusa.com/images/presidents/map_ec_42_photo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36391"/>
            <a:ext cx="6915150" cy="372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2570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81000"/>
            <a:ext cx="7772400" cy="1143000"/>
          </a:xfrm>
        </p:spPr>
        <p:txBody>
          <a:bodyPr/>
          <a:lstStyle/>
          <a:p>
            <a:r>
              <a:rPr lang="en-US" dirty="0" smtClean="0"/>
              <a:t>Domestic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685800"/>
            <a:ext cx="9144000" cy="2514600"/>
          </a:xfrm>
        </p:spPr>
        <p:txBody>
          <a:bodyPr>
            <a:noAutofit/>
          </a:bodyPr>
          <a:lstStyle/>
          <a:p>
            <a:r>
              <a:rPr lang="en-US" sz="2800" dirty="0"/>
              <a:t>Clinton and Gore were leaders of the New Democratic Coalition</a:t>
            </a:r>
            <a:endParaRPr lang="en-US" sz="3200" dirty="0"/>
          </a:p>
          <a:p>
            <a:pPr lvl="1"/>
            <a:r>
              <a:rPr lang="en-US" dirty="0"/>
              <a:t>Moderates who sought to shed Democratic reputation for high taxes, heavy spending</a:t>
            </a:r>
            <a:endParaRPr lang="en-US" sz="2800" dirty="0"/>
          </a:p>
          <a:p>
            <a:r>
              <a:rPr lang="en-US" sz="2800" dirty="0" smtClean="0"/>
              <a:t>Females</a:t>
            </a:r>
            <a:endParaRPr lang="en-US" sz="3200" dirty="0"/>
          </a:p>
          <a:p>
            <a:pPr lvl="1"/>
            <a:r>
              <a:rPr lang="en-US" dirty="0"/>
              <a:t>Named women heads of numerous departments, including the UN delegation.</a:t>
            </a:r>
            <a:endParaRPr lang="en-US" sz="2800" dirty="0"/>
          </a:p>
          <a:p>
            <a:pPr lvl="1"/>
            <a:r>
              <a:rPr lang="en-US" dirty="0"/>
              <a:t>Appointed wife Hillary to head the Task Force on National Health-Care </a:t>
            </a:r>
            <a:r>
              <a:rPr lang="en-US" dirty="0" smtClean="0"/>
              <a:t>Reform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0" y="4176279"/>
            <a:ext cx="4343400" cy="2757921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Homosexuals</a:t>
            </a:r>
            <a:endParaRPr lang="en-US" sz="3500" dirty="0"/>
          </a:p>
          <a:p>
            <a:pPr lvl="1"/>
            <a:r>
              <a:rPr lang="en-US" sz="2600" dirty="0"/>
              <a:t>Tried to fulfill campaign pledge to end the exclusion of homosexuals from military service provoked controversy</a:t>
            </a:r>
            <a:endParaRPr lang="en-US" sz="3000" dirty="0"/>
          </a:p>
          <a:p>
            <a:pPr lvl="2"/>
            <a:r>
              <a:rPr lang="en-US" sz="2800" dirty="0"/>
              <a:t>Agreement: “Don’t ask, don’t tell”</a:t>
            </a: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http://3.bp.blogspot.com/_W_zETys1xFc/TLZzClUYWHI/AAAAAAAABIg/bnDoxugvn7Q/s1600/Don't_Ask_Don't_Tell-ink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799933"/>
            <a:ext cx="4495800" cy="290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6113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7772400" cy="1143000"/>
          </a:xfrm>
        </p:spPr>
        <p:txBody>
          <a:bodyPr/>
          <a:lstStyle/>
          <a:p>
            <a:r>
              <a:rPr lang="en-US" dirty="0" smtClean="0"/>
              <a:t>The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066800"/>
            <a:ext cx="9144000" cy="25098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Feb. 1993- economic program </a:t>
            </a:r>
            <a:r>
              <a:rPr lang="en-US" dirty="0" smtClean="0"/>
              <a:t>offered &gt; </a:t>
            </a:r>
            <a:r>
              <a:rPr lang="en-US" dirty="0"/>
              <a:t>proposed spending cuts, tax increases to ease budget deficit.</a:t>
            </a:r>
            <a:endParaRPr lang="en-US" sz="3000" dirty="0"/>
          </a:p>
          <a:p>
            <a:pPr lvl="1"/>
            <a:r>
              <a:rPr lang="en-US" dirty="0"/>
              <a:t>Also proposed increase in spending to stimulate economic growth</a:t>
            </a:r>
            <a:endParaRPr lang="en-US" sz="2800" dirty="0"/>
          </a:p>
          <a:p>
            <a:endParaRPr lang="en-US" dirty="0" smtClean="0"/>
          </a:p>
          <a:p>
            <a:r>
              <a:rPr lang="en-US" dirty="0" smtClean="0"/>
              <a:t>August </a:t>
            </a:r>
            <a:r>
              <a:rPr lang="en-US" dirty="0"/>
              <a:t>1993- Congress enacted economic plan that incorporate Clinton’s plan except economic stimulus plan </a:t>
            </a:r>
            <a:endParaRPr lang="en-US" sz="3000" dirty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0" y="3576638"/>
            <a:ext cx="3352800" cy="32133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Economy improved</a:t>
            </a:r>
            <a:endParaRPr lang="en-US" sz="3000" dirty="0"/>
          </a:p>
          <a:p>
            <a:pPr lvl="1"/>
            <a:r>
              <a:rPr lang="en-US" dirty="0"/>
              <a:t>By 1994, unemployment fell to lowest point in 4 years</a:t>
            </a:r>
            <a:endParaRPr lang="en-US" sz="2800" dirty="0"/>
          </a:p>
          <a:p>
            <a:pPr lvl="1"/>
            <a:r>
              <a:rPr lang="en-US" dirty="0"/>
              <a:t>Oil prices back to what they were before OPEC increases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 descr="http://newspaper.li/static/9d7479f0784d183e1bae75203d21626d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76638"/>
            <a:ext cx="5562600" cy="306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779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r>
              <a:rPr lang="en-US" dirty="0" smtClean="0"/>
              <a:t>Failure in Congress…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1" y="8106"/>
            <a:ext cx="3810000" cy="6849894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Health Care</a:t>
            </a:r>
          </a:p>
          <a:p>
            <a:pPr lvl="1"/>
            <a:r>
              <a:rPr lang="en-US" sz="3200" dirty="0" smtClean="0"/>
              <a:t>Healthcare </a:t>
            </a:r>
            <a:r>
              <a:rPr lang="en-US" sz="3200" dirty="0"/>
              <a:t>prices were increasing drastically. </a:t>
            </a:r>
            <a:endParaRPr lang="en-US" sz="3600" dirty="0"/>
          </a:p>
          <a:p>
            <a:pPr lvl="1"/>
            <a:r>
              <a:rPr lang="en-US" sz="3200" dirty="0"/>
              <a:t>Hilary’s task force proposed sweeping reform plan at expense of increased tobacco taxes. </a:t>
            </a:r>
            <a:endParaRPr lang="en-US" sz="3600" dirty="0"/>
          </a:p>
          <a:p>
            <a:pPr lvl="2"/>
            <a:r>
              <a:rPr lang="en-US" sz="2800" dirty="0"/>
              <a:t>Defeated </a:t>
            </a:r>
            <a:r>
              <a:rPr lang="en-US" sz="2800" dirty="0" smtClean="0"/>
              <a:t>by lobbyists for doctors, tobacco companies, insurance industry, retired persons</a:t>
            </a:r>
            <a:endParaRPr lang="en-US" sz="3200" dirty="0"/>
          </a:p>
          <a:p>
            <a:pPr lvl="2"/>
            <a:r>
              <a:rPr lang="en-US" sz="2800" dirty="0"/>
              <a:t>Fall of plan cost the Clinton presidency</a:t>
            </a:r>
          </a:p>
          <a:p>
            <a:pPr lvl="1"/>
            <a:endParaRPr lang="en-US" sz="32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170" name="Picture 2" descr="http://www.findingdulcinea.com/docroot/dulcinea/fd_images/news/Americas/2009/July/Revisiting-HillaryCare--What-It-Proposed-and-Why-It-Failed/news/0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" y="1752601"/>
            <a:ext cx="555955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6000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111" y="1092200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Clinton’s Public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4758" y="3200400"/>
            <a:ext cx="8883042" cy="3505200"/>
          </a:xfrm>
        </p:spPr>
        <p:txBody>
          <a:bodyPr>
            <a:normAutofit fontScale="92500"/>
          </a:bodyPr>
          <a:lstStyle/>
          <a:p>
            <a:r>
              <a:rPr lang="en-US" dirty="0"/>
              <a:t>Mid-1994-approval ratings dropped to 42%. </a:t>
            </a:r>
            <a:endParaRPr lang="en-US" sz="3000" dirty="0"/>
          </a:p>
          <a:p>
            <a:pPr lvl="1"/>
            <a:r>
              <a:rPr lang="en-US" dirty="0"/>
              <a:t>Considered too ready to compromise, too inclined to flit from issue to issue.</a:t>
            </a:r>
            <a:endParaRPr lang="en-US" sz="2800" dirty="0"/>
          </a:p>
          <a:p>
            <a:endParaRPr lang="en-US" dirty="0" smtClean="0"/>
          </a:p>
          <a:p>
            <a:pPr marL="274320" lvl="2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600" dirty="0"/>
              <a:t>More sexual harassment charges (Arkansas employee Paula Jones said Clinton had solicited sexual favors when he was governor)</a:t>
            </a:r>
          </a:p>
          <a:p>
            <a:endParaRPr lang="en-US" dirty="0" smtClean="0"/>
          </a:p>
          <a:p>
            <a:r>
              <a:rPr lang="en-US" dirty="0"/>
              <a:t>Political climate turned nasty. Clinton experienced numerous attacks. </a:t>
            </a:r>
            <a:endParaRPr lang="en-US" sz="3000" dirty="0"/>
          </a:p>
          <a:p>
            <a:pPr lvl="1"/>
            <a:r>
              <a:rPr lang="en-US" dirty="0"/>
              <a:t>Christian Coalition, religious right </a:t>
            </a:r>
            <a:endParaRPr lang="en-US" sz="2800" dirty="0"/>
          </a:p>
          <a:p>
            <a:endParaRPr lang="en-US" dirty="0"/>
          </a:p>
        </p:txBody>
      </p:sp>
      <p:pic>
        <p:nvPicPr>
          <p:cNvPr id="7172" name="Picture 4" descr="http://news.bbc.co.uk/olmedia/405000/images/_407332_paula_bill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4305300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9807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graphics8.nytimes.com/images/2007/11/07/timestopics/RELIGION-TODA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830" y="3429000"/>
            <a:ext cx="2767693" cy="196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7772400" cy="1143000"/>
          </a:xfrm>
        </p:spPr>
        <p:txBody>
          <a:bodyPr/>
          <a:lstStyle/>
          <a:p>
            <a:r>
              <a:rPr lang="en-US" dirty="0" smtClean="0"/>
              <a:t>Clinton Loses Popularity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131651"/>
            <a:ext cx="8686800" cy="5715000"/>
          </a:xfrm>
        </p:spPr>
        <p:txBody>
          <a:bodyPr>
            <a:normAutofit fontScale="92500" lnSpcReduction="20000"/>
          </a:bodyPr>
          <a:lstStyle/>
          <a:p>
            <a:pPr marL="594360">
              <a:spcBef>
                <a:spcPts val="0"/>
              </a:spcBef>
              <a:buFont typeface="Wingdings"/>
              <a:buChar char=""/>
              <a:tabLst>
                <a:tab pos="1600200" algn="l"/>
              </a:tabLst>
            </a:pPr>
            <a:r>
              <a:rPr lang="en-US" dirty="0" smtClean="0">
                <a:latin typeface="Calibri"/>
                <a:ea typeface="Times New Roman"/>
              </a:rPr>
              <a:t>Voters saw Clinton as an old Democrat of the big-government, “tax-and-spend” variety.</a:t>
            </a:r>
            <a:endParaRPr lang="en-US" sz="3000" dirty="0" smtClean="0">
              <a:latin typeface="Times New Roman"/>
              <a:ea typeface="Times New Roman"/>
            </a:endParaRPr>
          </a:p>
          <a:p>
            <a:pPr marL="594360">
              <a:spcBef>
                <a:spcPts val="0"/>
              </a:spcBef>
              <a:buFont typeface="Wingdings"/>
              <a:buChar char=""/>
              <a:tabLst>
                <a:tab pos="1600200" algn="l"/>
              </a:tabLst>
            </a:pPr>
            <a:endParaRPr lang="en-US" dirty="0" smtClean="0">
              <a:latin typeface="Calibri"/>
              <a:ea typeface="Times New Roman"/>
            </a:endParaRPr>
          </a:p>
          <a:p>
            <a:pPr marL="594360">
              <a:spcBef>
                <a:spcPts val="0"/>
              </a:spcBef>
              <a:buFont typeface="Wingdings"/>
              <a:buChar char=""/>
              <a:tabLst>
                <a:tab pos="1600200" algn="l"/>
              </a:tabLst>
            </a:pPr>
            <a:r>
              <a:rPr lang="en-US" dirty="0" smtClean="0">
                <a:latin typeface="Calibri"/>
                <a:ea typeface="Times New Roman"/>
              </a:rPr>
              <a:t>Call </a:t>
            </a:r>
            <a:r>
              <a:rPr lang="en-US" dirty="0">
                <a:latin typeface="Calibri"/>
                <a:ea typeface="Times New Roman"/>
              </a:rPr>
              <a:t>for homosexuals being accepted in the army made him look </a:t>
            </a:r>
            <a:r>
              <a:rPr lang="en-US" dirty="0" smtClean="0">
                <a:latin typeface="Calibri"/>
                <a:ea typeface="Times New Roman"/>
              </a:rPr>
              <a:t>bad (to conservatives)</a:t>
            </a:r>
            <a:endParaRPr lang="en-US" sz="3000" dirty="0">
              <a:latin typeface="Times New Roman"/>
              <a:ea typeface="Times New Roman"/>
            </a:endParaRPr>
          </a:p>
          <a:p>
            <a:pPr marL="594360">
              <a:spcBef>
                <a:spcPts val="0"/>
              </a:spcBef>
              <a:buFont typeface="Wingdings"/>
              <a:buChar char=""/>
              <a:tabLst>
                <a:tab pos="1600200" algn="l"/>
              </a:tabLst>
            </a:pPr>
            <a:endParaRPr lang="en-US" dirty="0" smtClean="0">
              <a:latin typeface="Calibri"/>
              <a:ea typeface="Times New Roman"/>
            </a:endParaRPr>
          </a:p>
          <a:p>
            <a:pPr marL="594360">
              <a:spcBef>
                <a:spcPts val="0"/>
              </a:spcBef>
              <a:buFont typeface="Wingdings"/>
              <a:buChar char=""/>
              <a:tabLst>
                <a:tab pos="1600200" algn="l"/>
              </a:tabLst>
            </a:pPr>
            <a:r>
              <a:rPr lang="en-US" dirty="0" smtClean="0">
                <a:latin typeface="Calibri"/>
                <a:ea typeface="Times New Roman"/>
              </a:rPr>
              <a:t>Had </a:t>
            </a:r>
            <a:r>
              <a:rPr lang="en-US" dirty="0">
                <a:latin typeface="Calibri"/>
                <a:ea typeface="Times New Roman"/>
              </a:rPr>
              <a:t>a reputation as hopelessly indecisive.</a:t>
            </a:r>
            <a:endParaRPr lang="en-US" sz="3000" dirty="0">
              <a:latin typeface="Times New Roman"/>
              <a:ea typeface="Times New Roman"/>
            </a:endParaRPr>
          </a:p>
          <a:p>
            <a:pPr marL="594360">
              <a:spcBef>
                <a:spcPts val="0"/>
              </a:spcBef>
              <a:buFont typeface="Wingdings"/>
              <a:buChar char=""/>
              <a:tabLst>
                <a:tab pos="1600200" algn="l"/>
              </a:tabLst>
            </a:pPr>
            <a:endParaRPr lang="en-US" dirty="0" smtClean="0">
              <a:latin typeface="Calibri"/>
              <a:ea typeface="Times New Roman"/>
            </a:endParaRPr>
          </a:p>
          <a:p>
            <a:pPr marL="594360">
              <a:spcBef>
                <a:spcPts val="0"/>
              </a:spcBef>
              <a:buFont typeface="Wingdings"/>
              <a:buChar char=""/>
              <a:tabLst>
                <a:tab pos="1600200" algn="l"/>
              </a:tabLst>
            </a:pPr>
            <a:r>
              <a:rPr lang="en-US" dirty="0" smtClean="0">
                <a:latin typeface="Calibri"/>
                <a:ea typeface="Times New Roman"/>
              </a:rPr>
              <a:t>New </a:t>
            </a:r>
            <a:r>
              <a:rPr lang="en-US" dirty="0">
                <a:latin typeface="Calibri"/>
                <a:ea typeface="Times New Roman"/>
              </a:rPr>
              <a:t>middle class movement to downsize </a:t>
            </a:r>
            <a:endParaRPr lang="en-US" dirty="0" smtClean="0">
              <a:latin typeface="Calibri"/>
              <a:ea typeface="Times New Roman"/>
            </a:endParaRPr>
          </a:p>
          <a:p>
            <a:pPr marL="320040" indent="0">
              <a:spcBef>
                <a:spcPts val="0"/>
              </a:spcBef>
              <a:buNone/>
              <a:tabLst>
                <a:tab pos="1600200" algn="l"/>
              </a:tabLst>
            </a:pPr>
            <a:r>
              <a:rPr lang="en-US" dirty="0" smtClean="0">
                <a:latin typeface="Calibri"/>
                <a:ea typeface="Times New Roman"/>
              </a:rPr>
              <a:t>government</a:t>
            </a:r>
            <a:r>
              <a:rPr lang="en-US" dirty="0">
                <a:latin typeface="Calibri"/>
                <a:ea typeface="Times New Roman"/>
              </a:rPr>
              <a:t>, reform welfare, slash taxes, shift </a:t>
            </a:r>
            <a:endParaRPr lang="en-US" dirty="0" smtClean="0">
              <a:latin typeface="Calibri"/>
              <a:ea typeface="Times New Roman"/>
            </a:endParaRPr>
          </a:p>
          <a:p>
            <a:pPr marL="320040" indent="0">
              <a:spcBef>
                <a:spcPts val="0"/>
              </a:spcBef>
              <a:buNone/>
              <a:tabLst>
                <a:tab pos="1600200" algn="l"/>
              </a:tabLst>
            </a:pPr>
            <a:r>
              <a:rPr lang="en-US" dirty="0" smtClean="0">
                <a:latin typeface="Calibri"/>
                <a:ea typeface="Times New Roman"/>
              </a:rPr>
              <a:t>power </a:t>
            </a:r>
            <a:r>
              <a:rPr lang="en-US" dirty="0">
                <a:latin typeface="Calibri"/>
                <a:ea typeface="Times New Roman"/>
              </a:rPr>
              <a:t>to states</a:t>
            </a:r>
            <a:endParaRPr lang="en-US" sz="3000" dirty="0">
              <a:latin typeface="Times New Roman"/>
              <a:ea typeface="Times New Roman"/>
            </a:endParaRPr>
          </a:p>
          <a:p>
            <a:pPr marL="1051560" lvl="1">
              <a:spcBef>
                <a:spcPts val="0"/>
              </a:spcBef>
              <a:buFont typeface="Symbol"/>
              <a:buChar char=""/>
              <a:tabLst>
                <a:tab pos="2057400" algn="l"/>
              </a:tabLst>
            </a:pPr>
            <a:r>
              <a:rPr lang="en-US" dirty="0">
                <a:latin typeface="Calibri"/>
                <a:ea typeface="Times New Roman"/>
              </a:rPr>
              <a:t>Network of conservative organizations </a:t>
            </a:r>
            <a:endParaRPr lang="en-US" dirty="0" smtClean="0">
              <a:latin typeface="Calibri"/>
              <a:ea typeface="Times New Roman"/>
            </a:endParaRPr>
          </a:p>
          <a:p>
            <a:pPr marL="822960" lvl="1" indent="0">
              <a:spcBef>
                <a:spcPts val="0"/>
              </a:spcBef>
              <a:buNone/>
              <a:tabLst>
                <a:tab pos="2057400" algn="l"/>
              </a:tabLst>
            </a:pPr>
            <a:r>
              <a:rPr lang="en-US" dirty="0" smtClean="0">
                <a:latin typeface="Calibri"/>
                <a:ea typeface="Times New Roman"/>
              </a:rPr>
              <a:t>orchestrated </a:t>
            </a:r>
            <a:r>
              <a:rPr lang="en-US" dirty="0">
                <a:latin typeface="Calibri"/>
                <a:ea typeface="Times New Roman"/>
              </a:rPr>
              <a:t>the rightward swing:</a:t>
            </a:r>
            <a:endParaRPr lang="en-US" sz="2800" dirty="0">
              <a:latin typeface="Times New Roman"/>
              <a:ea typeface="Times New Roman"/>
            </a:endParaRPr>
          </a:p>
          <a:p>
            <a:pPr marL="1508760" lvl="2">
              <a:spcBef>
                <a:spcPts val="0"/>
              </a:spcBef>
              <a:buFont typeface="Courier New"/>
              <a:buChar char="o"/>
              <a:tabLst>
                <a:tab pos="2514600" algn="l"/>
              </a:tabLst>
            </a:pPr>
            <a:r>
              <a:rPr lang="en-US" dirty="0">
                <a:latin typeface="Calibri"/>
                <a:ea typeface="Times New Roman"/>
              </a:rPr>
              <a:t>Christian Coalition, National Rifle Association</a:t>
            </a:r>
            <a:endParaRPr lang="en-US" sz="2400" dirty="0">
              <a:latin typeface="Times New Roman"/>
              <a:ea typeface="Times New Roman"/>
            </a:endParaRPr>
          </a:p>
          <a:p>
            <a:endParaRPr lang="en-US" dirty="0" smtClean="0"/>
          </a:p>
          <a:p>
            <a:pPr marL="548640" lvl="3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600" dirty="0">
                <a:latin typeface="Calibri"/>
                <a:ea typeface="Times New Roman"/>
              </a:rPr>
              <a:t>While prosperity was increasing, it did little to affect the average American </a:t>
            </a:r>
            <a:r>
              <a:rPr lang="en-US" sz="2600" dirty="0" smtClean="0">
                <a:latin typeface="Calibri"/>
                <a:ea typeface="Times New Roman"/>
              </a:rPr>
              <a:t>family</a:t>
            </a:r>
            <a:endParaRPr lang="en-US" sz="2600" dirty="0" smtClean="0">
              <a:latin typeface="Times New Roman"/>
              <a:ea typeface="Times New Roman"/>
            </a:endParaRPr>
          </a:p>
          <a:p>
            <a:pPr marL="32004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206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772400" cy="1143000"/>
          </a:xfrm>
        </p:spPr>
        <p:txBody>
          <a:bodyPr/>
          <a:lstStyle/>
          <a:p>
            <a:r>
              <a:rPr lang="en-US" dirty="0" smtClean="0"/>
              <a:t>1976 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3962400" cy="45720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3600" dirty="0" smtClean="0"/>
              <a:t>Ford </a:t>
            </a:r>
            <a:r>
              <a:rPr lang="en-US" sz="3600" dirty="0"/>
              <a:t>loses to Jimmy Carter (D-GA)</a:t>
            </a:r>
          </a:p>
          <a:p>
            <a:pPr lvl="2"/>
            <a:r>
              <a:rPr lang="en-US" sz="3200" dirty="0"/>
              <a:t>297 – 240 Carter victory in Electoral College</a:t>
            </a:r>
          </a:p>
          <a:p>
            <a:pPr lvl="1"/>
            <a:endParaRPr lang="en-US" sz="3600" dirty="0" smtClean="0"/>
          </a:p>
          <a:p>
            <a:pPr lvl="1"/>
            <a:r>
              <a:rPr lang="en-US" sz="3600" dirty="0" smtClean="0"/>
              <a:t>Record </a:t>
            </a:r>
            <a:r>
              <a:rPr lang="en-US" sz="3600" dirty="0"/>
              <a:t>low voter turnout</a:t>
            </a:r>
          </a:p>
          <a:p>
            <a:endParaRPr lang="en-US" dirty="0"/>
          </a:p>
        </p:txBody>
      </p:sp>
      <p:pic>
        <p:nvPicPr>
          <p:cNvPr id="5122" name="Picture 2" descr="http://img0.etsystatic.com/000/0/5542165/il_fullxfull.29991155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"/>
            <a:ext cx="3298861" cy="326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authentichistory.com/1974-1992/1-ford/4-1976election/1976_Carter_For_President_Button-Peanu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3200400" cy="324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70657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r>
              <a:rPr lang="en-US" dirty="0" smtClean="0"/>
              <a:t>1994 Mid-term 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4419600" cy="5410200"/>
          </a:xfrm>
        </p:spPr>
        <p:txBody>
          <a:bodyPr>
            <a:normAutofit/>
          </a:bodyPr>
          <a:lstStyle/>
          <a:p>
            <a:pPr marL="548640" lvl="3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400" dirty="0">
                <a:latin typeface="Calibri"/>
                <a:ea typeface="Times New Roman"/>
              </a:rPr>
              <a:t>Republican landslide; GOP controlled both houses for first time since 1954.</a:t>
            </a:r>
            <a:endParaRPr lang="en-US" sz="2800" dirty="0">
              <a:latin typeface="Times New Roman"/>
              <a:ea typeface="Times New Roman"/>
            </a:endParaRPr>
          </a:p>
          <a:p>
            <a:pPr marL="1417320" lvl="3">
              <a:spcBef>
                <a:spcPts val="0"/>
              </a:spcBef>
              <a:buFont typeface="Wingdings"/>
              <a:buChar char=""/>
              <a:tabLst>
                <a:tab pos="1600200" algn="l"/>
              </a:tabLst>
            </a:pPr>
            <a:r>
              <a:rPr lang="en-US" sz="2400" dirty="0">
                <a:latin typeface="Calibri"/>
                <a:ea typeface="Times New Roman"/>
                <a:cs typeface="Times New Roman"/>
              </a:rPr>
              <a:t>Evangelical Christians flocked to the </a:t>
            </a:r>
            <a:r>
              <a:rPr lang="en-US" sz="2400" dirty="0" smtClean="0">
                <a:latin typeface="Calibri"/>
                <a:ea typeface="Times New Roman"/>
                <a:cs typeface="Times New Roman"/>
              </a:rPr>
              <a:t>polls</a:t>
            </a:r>
          </a:p>
          <a:p>
            <a:pPr marL="1417320" lvl="3">
              <a:spcBef>
                <a:spcPts val="0"/>
              </a:spcBef>
              <a:buFont typeface="Wingdings"/>
              <a:buChar char=""/>
              <a:tabLst>
                <a:tab pos="1600200" algn="l"/>
              </a:tabLst>
            </a:pPr>
            <a:endParaRPr lang="en-US" dirty="0">
              <a:latin typeface="Calibri"/>
              <a:ea typeface="Times New Roman"/>
              <a:cs typeface="Times New Roman"/>
            </a:endParaRPr>
          </a:p>
          <a:p>
            <a:pPr marL="594360">
              <a:spcBef>
                <a:spcPts val="0"/>
              </a:spcBef>
              <a:buFont typeface="Wingdings"/>
              <a:buChar char=""/>
              <a:tabLst>
                <a:tab pos="1600200" algn="l"/>
              </a:tabLst>
            </a:pPr>
            <a:r>
              <a:rPr lang="en-US" dirty="0" smtClean="0">
                <a:latin typeface="Calibri"/>
                <a:ea typeface="Times New Roman"/>
              </a:rPr>
              <a:t>“</a:t>
            </a:r>
            <a:r>
              <a:rPr lang="en-US" dirty="0">
                <a:latin typeface="Calibri"/>
                <a:ea typeface="Times New Roman"/>
              </a:rPr>
              <a:t>Contract with America:” pledged tax cuts, congressional term limits, tougher crime laws, balanced-budget amendment</a:t>
            </a:r>
            <a:endParaRPr lang="en-US" sz="3000" dirty="0">
              <a:latin typeface="Times New Roman"/>
              <a:ea typeface="Times New Roman"/>
            </a:endParaRPr>
          </a:p>
          <a:p>
            <a:pPr marL="1051560" lvl="1">
              <a:spcBef>
                <a:spcPts val="0"/>
              </a:spcBef>
              <a:buFont typeface="Symbol"/>
              <a:buChar char=""/>
              <a:tabLst>
                <a:tab pos="2057400" algn="l"/>
              </a:tabLst>
            </a:pPr>
            <a:r>
              <a:rPr lang="en-US" dirty="0">
                <a:latin typeface="Calibri"/>
                <a:ea typeface="Times New Roman"/>
              </a:rPr>
              <a:t>Signed by 300 Republican candidates for office</a:t>
            </a:r>
            <a:endParaRPr lang="en-US" sz="2800" dirty="0">
              <a:latin typeface="Times New Roman"/>
              <a:ea typeface="Times New Roman"/>
            </a:endParaRPr>
          </a:p>
          <a:p>
            <a:pPr lvl="1"/>
            <a:endParaRPr lang="en-US" dirty="0"/>
          </a:p>
        </p:txBody>
      </p:sp>
      <p:pic>
        <p:nvPicPr>
          <p:cNvPr id="10242" name="Picture 2" descr="http://media.npr.org/assets/img/2011/11/17/gingrich_contract_custom-3a94b18173e86dec89baaf6dafdb7d9e02cce82d-s6-c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36098"/>
            <a:ext cx="4648200" cy="306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19250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r>
              <a:rPr lang="en-US" dirty="0" smtClean="0"/>
              <a:t>Welfare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382000" cy="5410200"/>
          </a:xfrm>
        </p:spPr>
        <p:txBody>
          <a:bodyPr>
            <a:normAutofit fontScale="92500"/>
          </a:bodyPr>
          <a:lstStyle/>
          <a:p>
            <a:pPr marL="468630" indent="-285750">
              <a:spcBef>
                <a:spcPts val="0"/>
              </a:spcBef>
              <a:buFont typeface="Symbol"/>
              <a:buChar char=""/>
              <a:tabLst>
                <a:tab pos="1143000" algn="l"/>
              </a:tabLst>
            </a:pPr>
            <a:r>
              <a:rPr lang="en-US" sz="3200" dirty="0">
                <a:latin typeface="Calibri"/>
                <a:ea typeface="Times New Roman"/>
              </a:rPr>
              <a:t>Conservatives challenged the premises of welfare:</a:t>
            </a:r>
            <a:endParaRPr lang="en-US" sz="3600" dirty="0">
              <a:latin typeface="Times New Roman"/>
              <a:ea typeface="Times New Roman"/>
            </a:endParaRPr>
          </a:p>
          <a:p>
            <a:pPr marL="868680" lvl="1">
              <a:spcBef>
                <a:spcPts val="0"/>
              </a:spcBef>
              <a:buFont typeface="Wingdings"/>
              <a:buChar char=""/>
              <a:tabLst>
                <a:tab pos="1600200" algn="l"/>
              </a:tabLst>
            </a:pPr>
            <a:r>
              <a:rPr lang="en-US" sz="3200" dirty="0">
                <a:latin typeface="Calibri"/>
                <a:ea typeface="Times New Roman"/>
              </a:rPr>
              <a:t>Cost too much</a:t>
            </a:r>
            <a:endParaRPr lang="en-US" sz="3600" dirty="0">
              <a:latin typeface="Times New Roman"/>
              <a:ea typeface="Times New Roman"/>
            </a:endParaRPr>
          </a:p>
          <a:p>
            <a:pPr marL="868680" lvl="1">
              <a:spcBef>
                <a:spcPts val="0"/>
              </a:spcBef>
              <a:buFont typeface="Wingdings"/>
              <a:buChar char=""/>
              <a:tabLst>
                <a:tab pos="1600200" algn="l"/>
              </a:tabLst>
            </a:pPr>
            <a:r>
              <a:rPr lang="en-US" sz="3200" dirty="0">
                <a:latin typeface="Calibri"/>
                <a:ea typeface="Times New Roman"/>
              </a:rPr>
              <a:t>They believed it undermined the work ethic and trapped the poor in a cycle of dependence.</a:t>
            </a:r>
            <a:endParaRPr lang="en-US" sz="3600" dirty="0">
              <a:latin typeface="Times New Roman"/>
              <a:ea typeface="Times New Roman"/>
            </a:endParaRPr>
          </a:p>
          <a:p>
            <a:pPr marL="468630" indent="-285750">
              <a:spcBef>
                <a:spcPts val="0"/>
              </a:spcBef>
              <a:buFont typeface="Symbol"/>
              <a:buChar char=""/>
              <a:tabLst>
                <a:tab pos="1143000" algn="l"/>
              </a:tabLst>
            </a:pPr>
            <a:endParaRPr lang="en-US" sz="3200" dirty="0" smtClean="0">
              <a:latin typeface="Calibri"/>
              <a:ea typeface="Times New Roman"/>
            </a:endParaRPr>
          </a:p>
          <a:p>
            <a:pPr marL="468630" indent="-285750">
              <a:spcBef>
                <a:spcPts val="0"/>
              </a:spcBef>
              <a:buFont typeface="Symbol"/>
              <a:buChar char=""/>
              <a:tabLst>
                <a:tab pos="1143000" algn="l"/>
              </a:tabLst>
            </a:pPr>
            <a:r>
              <a:rPr lang="en-US" sz="3200" dirty="0" smtClean="0">
                <a:latin typeface="Calibri"/>
                <a:ea typeface="Times New Roman"/>
              </a:rPr>
              <a:t>Politicians </a:t>
            </a:r>
            <a:r>
              <a:rPr lang="en-US" sz="3200" dirty="0">
                <a:latin typeface="Calibri"/>
                <a:ea typeface="Times New Roman"/>
              </a:rPr>
              <a:t>of both parties wanted welfare reform</a:t>
            </a:r>
            <a:endParaRPr lang="en-US" sz="3600" dirty="0">
              <a:latin typeface="Times New Roman"/>
              <a:ea typeface="Times New Roman"/>
            </a:endParaRPr>
          </a:p>
          <a:p>
            <a:pPr marL="868680" lvl="1">
              <a:spcBef>
                <a:spcPts val="0"/>
              </a:spcBef>
              <a:buFont typeface="Wingdings"/>
              <a:buChar char=""/>
              <a:tabLst>
                <a:tab pos="1600200" algn="l"/>
              </a:tabLst>
            </a:pPr>
            <a:r>
              <a:rPr lang="en-US" sz="3200" dirty="0">
                <a:latin typeface="Calibri"/>
                <a:ea typeface="Times New Roman"/>
              </a:rPr>
              <a:t>Common consensus: the present system failed; welfare should be a short-term tool to gaining employment, not a lifelong entitlement.</a:t>
            </a:r>
            <a:endParaRPr lang="en-US" sz="3600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5755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Welfare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610600" cy="5410200"/>
          </a:xfrm>
        </p:spPr>
        <p:txBody>
          <a:bodyPr>
            <a:normAutofit/>
          </a:bodyPr>
          <a:lstStyle/>
          <a:p>
            <a:pPr marL="594360">
              <a:spcBef>
                <a:spcPts val="0"/>
              </a:spcBef>
              <a:buFont typeface="Wingdings"/>
              <a:buChar char=""/>
              <a:tabLst>
                <a:tab pos="1600200" algn="l"/>
              </a:tabLst>
            </a:pPr>
            <a:r>
              <a:rPr lang="en-US" dirty="0">
                <a:latin typeface="Calibri"/>
                <a:ea typeface="Times New Roman"/>
              </a:rPr>
              <a:t>August 1996- Clinton signed landmark welfare reform bill</a:t>
            </a:r>
            <a:endParaRPr lang="en-US" sz="3000" dirty="0">
              <a:latin typeface="Times New Roman"/>
              <a:ea typeface="Times New Roman"/>
            </a:endParaRPr>
          </a:p>
          <a:p>
            <a:pPr marL="1051560" lvl="1">
              <a:spcBef>
                <a:spcPts val="0"/>
              </a:spcBef>
              <a:buFont typeface="Symbol"/>
              <a:buChar char=""/>
              <a:tabLst>
                <a:tab pos="2057400" algn="l"/>
              </a:tabLst>
            </a:pPr>
            <a:r>
              <a:rPr lang="en-US" dirty="0">
                <a:latin typeface="Calibri"/>
                <a:ea typeface="Times New Roman"/>
              </a:rPr>
              <a:t>Ended AFDC (Aid to Families with Dependent Children)</a:t>
            </a:r>
            <a:endParaRPr lang="en-US" sz="2800" dirty="0">
              <a:latin typeface="Times New Roman"/>
              <a:ea typeface="Times New Roman"/>
            </a:endParaRPr>
          </a:p>
          <a:p>
            <a:pPr marL="1051560" lvl="1">
              <a:spcBef>
                <a:spcPts val="0"/>
              </a:spcBef>
              <a:buFont typeface="Symbol"/>
              <a:buChar char=""/>
              <a:tabLst>
                <a:tab pos="2057400" algn="l"/>
              </a:tabLst>
            </a:pPr>
            <a:r>
              <a:rPr lang="en-US" dirty="0">
                <a:latin typeface="Calibri"/>
                <a:ea typeface="Times New Roman"/>
              </a:rPr>
              <a:t>States to develop own welfare programs with federal grants, withdraw Medicaid coverage once welfare benefits terminated.</a:t>
            </a:r>
            <a:endParaRPr lang="en-US" sz="2800" dirty="0">
              <a:latin typeface="Times New Roman"/>
              <a:ea typeface="Times New Roman"/>
            </a:endParaRPr>
          </a:p>
          <a:p>
            <a:pPr marL="1051560" lvl="1">
              <a:spcBef>
                <a:spcPts val="0"/>
              </a:spcBef>
              <a:buFont typeface="Symbol"/>
              <a:buChar char=""/>
              <a:tabLst>
                <a:tab pos="2057400" algn="l"/>
              </a:tabLst>
            </a:pPr>
            <a:r>
              <a:rPr lang="en-US" dirty="0">
                <a:latin typeface="Calibri"/>
                <a:ea typeface="Times New Roman"/>
              </a:rPr>
              <a:t>Effects: by December 1998, the welfare rolls dropped by </a:t>
            </a:r>
            <a:r>
              <a:rPr lang="en-US" dirty="0" smtClean="0">
                <a:latin typeface="Calibri"/>
                <a:ea typeface="Times New Roman"/>
              </a:rPr>
              <a:t>38% </a:t>
            </a:r>
            <a:r>
              <a:rPr lang="en-US" dirty="0">
                <a:latin typeface="Calibri"/>
                <a:ea typeface="Times New Roman"/>
              </a:rPr>
              <a:t>to 7.6 million </a:t>
            </a:r>
            <a:endParaRPr lang="en-US" sz="2800" dirty="0">
              <a:latin typeface="Times New Roman"/>
              <a:ea typeface="Times New Roman"/>
            </a:endParaRPr>
          </a:p>
          <a:p>
            <a:pPr marL="594360">
              <a:spcBef>
                <a:spcPts val="0"/>
              </a:spcBef>
              <a:buFont typeface="Wingdings"/>
              <a:buChar char=""/>
              <a:tabLst>
                <a:tab pos="1600200" algn="l"/>
              </a:tabLst>
            </a:pPr>
            <a:endParaRPr lang="en-US" dirty="0" smtClean="0">
              <a:latin typeface="Calibri"/>
              <a:ea typeface="Times New Roman"/>
            </a:endParaRPr>
          </a:p>
          <a:p>
            <a:pPr marL="594360">
              <a:spcBef>
                <a:spcPts val="0"/>
              </a:spcBef>
              <a:buFont typeface="Wingdings"/>
              <a:buChar char=""/>
              <a:tabLst>
                <a:tab pos="1600200" algn="l"/>
              </a:tabLst>
            </a:pPr>
            <a:r>
              <a:rPr lang="en-US" dirty="0" smtClean="0">
                <a:latin typeface="Calibri"/>
                <a:ea typeface="Times New Roman"/>
              </a:rPr>
              <a:t>Critics </a:t>
            </a:r>
            <a:r>
              <a:rPr lang="en-US" dirty="0">
                <a:latin typeface="Calibri"/>
                <a:ea typeface="Times New Roman"/>
              </a:rPr>
              <a:t>warned of effects of bill on poor children, welfare mothers in inner cities</a:t>
            </a:r>
            <a:endParaRPr lang="en-US" sz="3000" dirty="0">
              <a:latin typeface="Times New Roman"/>
              <a:ea typeface="Times New Roman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800" dirty="0">
                <a:latin typeface="Calibri"/>
                <a:ea typeface="Times New Roman"/>
                <a:cs typeface="Times New Roman"/>
              </a:rPr>
              <a:t>Clinton’s signing of the bill was proof of him starting to lean right in response to the election of 1994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092095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 dirty="0" smtClean="0"/>
              <a:t>1990s Social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7772400" cy="5410200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>
                <a:ea typeface="Times New Roman"/>
              </a:rPr>
              <a:t>Culture of 1990s reflected general prosperity, with heavy emphasis on consumerism, leisure pursuits, mass-media diversions</a:t>
            </a:r>
          </a:p>
          <a:p>
            <a:endParaRPr lang="en-US" dirty="0" smtClean="0">
              <a:latin typeface="Times New Roman"/>
            </a:endParaRPr>
          </a:p>
          <a:p>
            <a:r>
              <a:rPr lang="en-US" dirty="0"/>
              <a:t>Population increased by 33 million in 1990s, movement south and west continued.</a:t>
            </a:r>
            <a:endParaRPr lang="en-US" sz="3000" dirty="0"/>
          </a:p>
          <a:p>
            <a:endParaRPr lang="en-US" dirty="0" smtClean="0"/>
          </a:p>
          <a:p>
            <a:r>
              <a:rPr lang="en-US" dirty="0" smtClean="0"/>
              <a:t>Baby </a:t>
            </a:r>
            <a:r>
              <a:rPr lang="en-US" dirty="0"/>
              <a:t>boomers caused average age to increase.</a:t>
            </a:r>
            <a:endParaRPr lang="en-US" sz="3000" dirty="0"/>
          </a:p>
          <a:p>
            <a:endParaRPr lang="en-US" dirty="0" smtClean="0"/>
          </a:p>
          <a:p>
            <a:r>
              <a:rPr lang="en-US" dirty="0" smtClean="0"/>
              <a:t>Traditional </a:t>
            </a:r>
            <a:r>
              <a:rPr lang="en-US" dirty="0"/>
              <a:t>families became less common—from 74% in 1960 to 52% in </a:t>
            </a:r>
            <a:r>
              <a:rPr lang="en-US" dirty="0" smtClean="0"/>
              <a:t>2000</a:t>
            </a:r>
          </a:p>
          <a:p>
            <a:endParaRPr lang="en-US" sz="3000" dirty="0"/>
          </a:p>
          <a:p>
            <a:r>
              <a:rPr lang="en-US" sz="2800" dirty="0">
                <a:ea typeface="Times New Roman"/>
              </a:rPr>
              <a:t>Overall crime rate fell nearly 20% from 1992 to 2000</a:t>
            </a:r>
            <a:endParaRPr lang="en-US" sz="3200" dirty="0">
              <a:ea typeface="Times New Roman"/>
            </a:endParaRPr>
          </a:p>
          <a:p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470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772400" cy="1143000"/>
          </a:xfrm>
        </p:spPr>
        <p:txBody>
          <a:bodyPr/>
          <a:lstStyle/>
          <a:p>
            <a:r>
              <a:rPr lang="en-US" dirty="0" smtClean="0"/>
              <a:t>The “New Economy”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819400"/>
            <a:ext cx="6172200" cy="4343400"/>
          </a:xfrm>
        </p:spPr>
        <p:txBody>
          <a:bodyPr>
            <a:normAutofit fontScale="92500" lnSpcReduction="20000"/>
          </a:bodyPr>
          <a:lstStyle/>
          <a:p>
            <a:pPr lvl="1"/>
            <a:endParaRPr lang="en-US" sz="2800" dirty="0" smtClean="0"/>
          </a:p>
          <a:p>
            <a:pPr lvl="1"/>
            <a:r>
              <a:rPr lang="en-US" sz="3000" dirty="0" smtClean="0"/>
              <a:t>Service </a:t>
            </a:r>
            <a:r>
              <a:rPr lang="en-US" sz="3000" dirty="0"/>
              <a:t>economy was highly segmented—included everyone from fast-food workers to physicians.</a:t>
            </a:r>
            <a:endParaRPr lang="en-US" sz="3500" dirty="0"/>
          </a:p>
          <a:p>
            <a:pPr lvl="2"/>
            <a:r>
              <a:rPr lang="en-US" sz="3000" dirty="0"/>
              <a:t>Young people with education and skills entered high-tech industries</a:t>
            </a:r>
            <a:endParaRPr lang="en-US" sz="3500" dirty="0"/>
          </a:p>
          <a:p>
            <a:pPr lvl="2"/>
            <a:r>
              <a:rPr lang="en-US" sz="3000" dirty="0"/>
              <a:t>Older workers displaced from industrial jobs; devastating them both economically and emotionally.</a:t>
            </a:r>
            <a:endParaRPr lang="en-US" sz="3500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52400" y="1295400"/>
            <a:ext cx="8149590" cy="1943732"/>
          </a:xfrm>
        </p:spPr>
        <p:txBody>
          <a:bodyPr>
            <a:normAutofit fontScale="92500" lnSpcReduction="20000"/>
          </a:bodyPr>
          <a:lstStyle/>
          <a:p>
            <a:pPr marL="594360">
              <a:spcBef>
                <a:spcPts val="0"/>
              </a:spcBef>
              <a:buFont typeface="Wingdings"/>
              <a:buChar char=""/>
              <a:tabLst>
                <a:tab pos="1371600" algn="l"/>
              </a:tabLst>
            </a:pPr>
            <a:r>
              <a:rPr lang="en-US" sz="3000" dirty="0">
                <a:ea typeface="Times New Roman"/>
              </a:rPr>
              <a:t>America in the late twentieth century experienced a decline in the industrial sector, rise of a service-based economy</a:t>
            </a:r>
            <a:endParaRPr lang="en-US" sz="3500" dirty="0">
              <a:ea typeface="Times New Roman"/>
            </a:endParaRPr>
          </a:p>
          <a:p>
            <a:pPr marL="1051560" lvl="1">
              <a:spcBef>
                <a:spcPts val="0"/>
              </a:spcBef>
              <a:buFont typeface="Symbol"/>
              <a:buChar char=""/>
              <a:tabLst>
                <a:tab pos="1828800" algn="l"/>
              </a:tabLst>
            </a:pPr>
            <a:r>
              <a:rPr lang="en-US" sz="3000" dirty="0">
                <a:ea typeface="Times New Roman"/>
              </a:rPr>
              <a:t>58% of male workers were in service industry in 1998</a:t>
            </a:r>
            <a:endParaRPr lang="en-US" sz="3500" dirty="0">
              <a:ea typeface="Times New Roman"/>
            </a:endParaRPr>
          </a:p>
          <a:p>
            <a:endParaRPr lang="en-US" dirty="0"/>
          </a:p>
        </p:txBody>
      </p:sp>
      <p:pic>
        <p:nvPicPr>
          <p:cNvPr id="12290" name="Picture 2" descr="https://encrypted-tbn2.gstatic.com/images?q=tbn:ANd9GcQW2y7SrAm7xUITAMV0DHOCZlNWHGLsH38N0lEwRMndTlagOtFZg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910756"/>
            <a:ext cx="2562225" cy="368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18575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0" y="-304800"/>
            <a:ext cx="7772400" cy="1143000"/>
          </a:xfrm>
        </p:spPr>
        <p:txBody>
          <a:bodyPr/>
          <a:lstStyle/>
          <a:p>
            <a:r>
              <a:rPr lang="en-US" dirty="0" smtClean="0"/>
              <a:t>Social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5401448" cy="5715000"/>
          </a:xfrm>
        </p:spPr>
        <p:txBody>
          <a:bodyPr>
            <a:normAutofit fontScale="92500"/>
          </a:bodyPr>
          <a:lstStyle/>
          <a:p>
            <a:pPr marL="640080" indent="-457200">
              <a:spcBef>
                <a:spcPts val="0"/>
              </a:spcBef>
              <a:tabLst>
                <a:tab pos="914400" algn="l"/>
              </a:tabLst>
            </a:pPr>
            <a:r>
              <a:rPr lang="en-US" dirty="0">
                <a:latin typeface="Calibri"/>
                <a:ea typeface="Times New Roman"/>
              </a:rPr>
              <a:t>diminished civic engagement, weakened interest in public issues. </a:t>
            </a:r>
            <a:endParaRPr lang="en-US" sz="3000" dirty="0">
              <a:latin typeface="Times New Roman"/>
              <a:ea typeface="Times New Roman"/>
            </a:endParaRPr>
          </a:p>
          <a:p>
            <a:pPr marL="982980" lvl="1" indent="-342900">
              <a:spcBef>
                <a:spcPts val="0"/>
              </a:spcBef>
              <a:tabLst>
                <a:tab pos="1371600" algn="l"/>
              </a:tabLst>
            </a:pPr>
            <a:r>
              <a:rPr lang="en-US" dirty="0">
                <a:latin typeface="Calibri"/>
                <a:ea typeface="Times New Roman"/>
              </a:rPr>
              <a:t>Privatization of life, erosion of the public sphere.</a:t>
            </a:r>
            <a:endParaRPr lang="en-US" sz="2800" dirty="0">
              <a:latin typeface="Times New Roman"/>
              <a:ea typeface="Times New Roman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dirty="0">
                <a:latin typeface="Calibri"/>
                <a:ea typeface="Times New Roman"/>
              </a:rPr>
              <a:t>The media</a:t>
            </a:r>
            <a:endParaRPr lang="en-US" sz="2800" dirty="0">
              <a:latin typeface="Times New Roman"/>
              <a:ea typeface="Times New Roman"/>
            </a:endParaRPr>
          </a:p>
          <a:p>
            <a:pPr marL="548640" lvl="3" indent="-274320">
              <a:spcBef>
                <a:spcPts val="580"/>
              </a:spcBef>
              <a:buClr>
                <a:schemeClr val="accent1"/>
              </a:buClr>
            </a:pPr>
            <a:r>
              <a:rPr lang="en-US" dirty="0">
                <a:latin typeface="Calibri"/>
                <a:ea typeface="Times New Roman"/>
              </a:rPr>
              <a:t>Showed desire for riches—</a:t>
            </a:r>
            <a:r>
              <a:rPr lang="en-US" i="1" dirty="0">
                <a:latin typeface="Calibri"/>
                <a:ea typeface="Times New Roman"/>
              </a:rPr>
              <a:t>Who Wants to be a Millionaire </a:t>
            </a:r>
            <a:r>
              <a:rPr lang="en-US" dirty="0">
                <a:latin typeface="Calibri"/>
                <a:ea typeface="Times New Roman"/>
              </a:rPr>
              <a:t>and </a:t>
            </a:r>
            <a:r>
              <a:rPr lang="en-US" i="1" dirty="0">
                <a:latin typeface="Calibri"/>
                <a:ea typeface="Times New Roman"/>
              </a:rPr>
              <a:t>Survivor.</a:t>
            </a:r>
            <a:endParaRPr lang="en-US" sz="2400" dirty="0">
              <a:latin typeface="Times New Roman"/>
              <a:ea typeface="Times New Roman"/>
            </a:endParaRPr>
          </a:p>
          <a:p>
            <a:pPr marL="468630" indent="-285750">
              <a:spcBef>
                <a:spcPts val="0"/>
              </a:spcBef>
              <a:buFont typeface="Courier New"/>
              <a:buChar char="o"/>
              <a:tabLst>
                <a:tab pos="914400" algn="l"/>
              </a:tabLst>
            </a:pPr>
            <a:r>
              <a:rPr lang="en-US" dirty="0">
                <a:latin typeface="Calibri"/>
                <a:ea typeface="Times New Roman"/>
              </a:rPr>
              <a:t>Gays and Lesbians</a:t>
            </a:r>
            <a:endParaRPr lang="en-US" sz="3000" dirty="0">
              <a:latin typeface="Times New Roman"/>
              <a:ea typeface="Times New Roman"/>
            </a:endParaRPr>
          </a:p>
          <a:p>
            <a:pPr marL="868680" lvl="1">
              <a:spcBef>
                <a:spcPts val="0"/>
              </a:spcBef>
              <a:buFont typeface="Wingdings"/>
              <a:buChar char=""/>
              <a:tabLst>
                <a:tab pos="1371600" algn="l"/>
              </a:tabLst>
            </a:pPr>
            <a:r>
              <a:rPr lang="en-US" dirty="0">
                <a:latin typeface="Calibri"/>
                <a:ea typeface="Times New Roman"/>
              </a:rPr>
              <a:t>Grew more vocal politically, increasingly visible in pop culture, on TV</a:t>
            </a:r>
            <a:endParaRPr lang="en-US" sz="2800" dirty="0">
              <a:latin typeface="Times New Roman"/>
              <a:ea typeface="Times New Roman"/>
            </a:endParaRPr>
          </a:p>
          <a:p>
            <a:pPr marL="868680" lvl="1">
              <a:spcBef>
                <a:spcPts val="0"/>
              </a:spcBef>
              <a:buFont typeface="Wingdings"/>
              <a:buChar char=""/>
              <a:tabLst>
                <a:tab pos="1371600" algn="l"/>
              </a:tabLst>
            </a:pPr>
            <a:r>
              <a:rPr lang="en-US" dirty="0">
                <a:latin typeface="Calibri"/>
                <a:ea typeface="Times New Roman"/>
              </a:rPr>
              <a:t>Rash of state-level efforts sought to counter their demands for equality. </a:t>
            </a:r>
            <a:endParaRPr lang="en-US" dirty="0" smtClean="0">
              <a:latin typeface="Calibri"/>
              <a:ea typeface="Times New Roman"/>
            </a:endParaRPr>
          </a:p>
          <a:p>
            <a:pPr marL="1143000" lvl="2">
              <a:spcBef>
                <a:spcPts val="0"/>
              </a:spcBef>
              <a:buFont typeface="Wingdings"/>
              <a:buChar char=""/>
              <a:tabLst>
                <a:tab pos="1371600" algn="l"/>
              </a:tabLst>
            </a:pPr>
            <a:r>
              <a:rPr lang="en-US" dirty="0"/>
              <a:t>1998-gay student at University of Wyoming was tortured and murdered because of his sexual </a:t>
            </a:r>
            <a:r>
              <a:rPr lang="en-US" dirty="0" smtClean="0"/>
              <a:t>orientation -  Matthew Shepard</a:t>
            </a:r>
            <a:endParaRPr lang="en-US" dirty="0"/>
          </a:p>
          <a:p>
            <a:pPr marL="1143000" lvl="2">
              <a:spcBef>
                <a:spcPts val="0"/>
              </a:spcBef>
              <a:buFont typeface="Wingdings"/>
              <a:buChar char=""/>
              <a:tabLst>
                <a:tab pos="1371600" algn="l"/>
              </a:tabLst>
            </a:pPr>
            <a:endParaRPr lang="en-US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  <p:pic>
        <p:nvPicPr>
          <p:cNvPr id="13314" name="Picture 2" descr="https://encrypted-tbn1.gstatic.com/images?q=tbn:ANd9GcTVzW6Hfa7n44t0_v8eOD1y8Lzpr9u8pPQUYmxJgkJV0Ru6FRT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09022"/>
            <a:ext cx="2133600" cy="284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upload.wikimedia.org/wikipedia/en/thumb/a/a4/Ken_Basin.JPG/250px-Ken_Basi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848" y="533400"/>
            <a:ext cx="3513952" cy="260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6999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7772400" cy="1143000"/>
          </a:xfrm>
        </p:spPr>
        <p:txBody>
          <a:bodyPr/>
          <a:lstStyle/>
          <a:p>
            <a:r>
              <a:rPr lang="en-US" dirty="0" smtClean="0"/>
              <a:t>Change in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3733800" cy="5638800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/>
              <a:buChar char=""/>
              <a:tabLst>
                <a:tab pos="0" algn="l"/>
              </a:tabLst>
            </a:pPr>
            <a:r>
              <a:rPr lang="en-US" sz="2800" dirty="0">
                <a:latin typeface="Calibri"/>
                <a:ea typeface="Times New Roman"/>
              </a:rPr>
              <a:t>April 19, 1995-bombing outside an Oklahoma City federal building, killing 168</a:t>
            </a:r>
            <a:endParaRPr lang="en-US" sz="3200" dirty="0">
              <a:latin typeface="Times New Roman"/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dirty="0">
                <a:latin typeface="Calibri"/>
                <a:ea typeface="Times New Roman"/>
              </a:rPr>
              <a:t>A series of bombs were mailed between 1978 and 1995 to “anti-environmental” individuals. Killed 3, injured 28. </a:t>
            </a:r>
            <a:endParaRPr lang="en-US" sz="2800" dirty="0">
              <a:latin typeface="Times New Roman"/>
              <a:ea typeface="Times New Roman"/>
            </a:endParaRPr>
          </a:p>
          <a:p>
            <a:pPr marL="1143000" lvl="2">
              <a:spcBef>
                <a:spcPts val="0"/>
              </a:spcBef>
              <a:buFont typeface="Wingdings"/>
              <a:buChar char=""/>
              <a:tabLst>
                <a:tab pos="1371600" algn="l"/>
              </a:tabLst>
            </a:pPr>
            <a:r>
              <a:rPr lang="en-US" dirty="0">
                <a:latin typeface="Calibri"/>
                <a:ea typeface="Times New Roman"/>
              </a:rPr>
              <a:t>Theodor Kaczynski convicted for the crimes.</a:t>
            </a:r>
            <a:endParaRPr lang="en-US" sz="2400" dirty="0">
              <a:latin typeface="Times New Roman"/>
              <a:ea typeface="Times New Roman"/>
            </a:endParaRPr>
          </a:p>
          <a:p>
            <a:endParaRPr lang="en-US" sz="2800" dirty="0" smtClean="0"/>
          </a:p>
          <a:p>
            <a:pPr lvl="1"/>
            <a:r>
              <a:rPr lang="en-US" sz="2800" dirty="0"/>
              <a:t>Many people feared the year 2000 as a possible apocalypse. </a:t>
            </a:r>
            <a:endParaRPr lang="en-US" sz="3200" dirty="0"/>
          </a:p>
          <a:p>
            <a:pPr lvl="2"/>
            <a:r>
              <a:rPr lang="en-US" sz="2400" dirty="0"/>
              <a:t>Y2K added to these fears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1295400"/>
            <a:ext cx="5172075" cy="40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59196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2001-2009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George W. Bush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1995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2000 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en-US" sz="2800" dirty="0">
                <a:latin typeface="Calibri"/>
                <a:ea typeface="Times New Roman"/>
              </a:rPr>
              <a:t>Mixture of a strong economy and a scandal-ridden presidency =  close presidential election</a:t>
            </a:r>
            <a:endParaRPr lang="en-US" sz="3200" dirty="0">
              <a:latin typeface="Times New Roman"/>
              <a:ea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  <a:tabLst>
                <a:tab pos="914400" algn="l"/>
              </a:tabLst>
            </a:pPr>
            <a:r>
              <a:rPr lang="en-US" dirty="0">
                <a:latin typeface="Calibri"/>
                <a:ea typeface="Times New Roman"/>
              </a:rPr>
              <a:t>Democratic Candidate:  Vice President Al Gore </a:t>
            </a:r>
            <a:endParaRPr lang="en-US" sz="2800" dirty="0">
              <a:latin typeface="Times New Roman"/>
              <a:ea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  <a:tabLst>
                <a:tab pos="914400" algn="l"/>
              </a:tabLst>
            </a:pPr>
            <a:r>
              <a:rPr lang="en-US" dirty="0">
                <a:latin typeface="Calibri"/>
                <a:ea typeface="Times New Roman"/>
              </a:rPr>
              <a:t>Republican Candidate: Texas Governor George W. Bush.</a:t>
            </a:r>
            <a:endParaRPr lang="en-US" sz="2800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  <p:pic>
        <p:nvPicPr>
          <p:cNvPr id="8194" name="Picture 2" descr="http://homepage.cs.uiowa.edu/~jones/cards/collection/chadhang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32956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honolulunotes.files.wordpress.com/2012/09/florida_hanging_chad-sized.jpg?w=26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3461044" cy="279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16105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2000 Election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en-US" sz="3200" dirty="0">
                <a:latin typeface="Calibri"/>
                <a:ea typeface="Times New Roman"/>
              </a:rPr>
              <a:t>Pre-election polls showed Gore and Bush virtually tied.  </a:t>
            </a:r>
            <a:endParaRPr lang="en-US" sz="3600" dirty="0">
              <a:latin typeface="Times New Roman"/>
              <a:ea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  <a:tabLst>
                <a:tab pos="914400" algn="l"/>
              </a:tabLst>
            </a:pPr>
            <a:r>
              <a:rPr lang="en-US" sz="2800" dirty="0">
                <a:latin typeface="Calibri"/>
                <a:ea typeface="Times New Roman"/>
              </a:rPr>
              <a:t>Votes in several states were too close to call on election night</a:t>
            </a:r>
            <a:endParaRPr lang="en-US" sz="3200" dirty="0">
              <a:latin typeface="Times New Roman"/>
              <a:ea typeface="Times New Roman"/>
            </a:endParaRPr>
          </a:p>
          <a:p>
            <a:pPr marL="1143000" lvl="2">
              <a:lnSpc>
                <a:spcPct val="115000"/>
              </a:lnSpc>
              <a:spcBef>
                <a:spcPts val="0"/>
              </a:spcBef>
              <a:buFont typeface="Times New Roman"/>
              <a:buChar char="•"/>
              <a:tabLst>
                <a:tab pos="1371600" algn="l"/>
              </a:tabLst>
            </a:pPr>
            <a:r>
              <a:rPr lang="en-US" sz="2400" dirty="0">
                <a:latin typeface="Calibri"/>
                <a:ea typeface="Times New Roman"/>
              </a:rPr>
              <a:t>Florida = enough electoral votes to win the presidency</a:t>
            </a:r>
            <a:endParaRPr lang="en-US" sz="2800" dirty="0">
              <a:latin typeface="Times New Roman"/>
              <a:ea typeface="Times New Roman"/>
            </a:endParaRPr>
          </a:p>
          <a:p>
            <a:pPr marL="1600200" lvl="3">
              <a:lnSpc>
                <a:spcPct val="115000"/>
              </a:lnSpc>
              <a:spcBef>
                <a:spcPts val="0"/>
              </a:spcBef>
              <a:buFont typeface="Times New Roman"/>
              <a:buChar char="•"/>
              <a:tabLst>
                <a:tab pos="1828800" algn="l"/>
              </a:tabLst>
            </a:pPr>
            <a:r>
              <a:rPr lang="en-US" sz="2400" dirty="0">
                <a:latin typeface="Calibri"/>
                <a:ea typeface="Times New Roman"/>
              </a:rPr>
              <a:t>  Lawyers, politicians, and the media swarmed to Florida to monitor a recount of votes </a:t>
            </a:r>
            <a:endParaRPr lang="en-US" sz="2800" dirty="0">
              <a:latin typeface="Times New Roman"/>
              <a:ea typeface="Times New Roman"/>
            </a:endParaRPr>
          </a:p>
          <a:p>
            <a:pPr marL="2057400" lvl="4">
              <a:lnSpc>
                <a:spcPct val="115000"/>
              </a:lnSpc>
              <a:spcBef>
                <a:spcPts val="0"/>
              </a:spcBef>
              <a:buFont typeface="Times New Roman"/>
              <a:buChar char="•"/>
              <a:tabLst>
                <a:tab pos="2286000" algn="l"/>
              </a:tabLst>
            </a:pPr>
            <a:r>
              <a:rPr lang="en-US" sz="2400" dirty="0">
                <a:latin typeface="Calibri"/>
                <a:ea typeface="Times New Roman"/>
              </a:rPr>
              <a:t>Supreme Court decision: 5–4 to stop the Florida recounts</a:t>
            </a:r>
            <a:endParaRPr lang="en-US" sz="2800" dirty="0">
              <a:latin typeface="Times New Roman"/>
              <a:ea typeface="Times New Roman"/>
            </a:endParaRPr>
          </a:p>
          <a:p>
            <a:pPr marL="2514600" lvl="5">
              <a:lnSpc>
                <a:spcPct val="115000"/>
              </a:lnSpc>
              <a:spcBef>
                <a:spcPts val="0"/>
              </a:spcBef>
              <a:buFont typeface="Times New Roman"/>
              <a:buChar char="•"/>
              <a:tabLst>
                <a:tab pos="2743200" algn="l"/>
              </a:tabLst>
            </a:pPr>
            <a:r>
              <a:rPr lang="en-US" sz="2000" dirty="0">
                <a:latin typeface="Calibri"/>
                <a:ea typeface="Times New Roman"/>
              </a:rPr>
              <a:t> Awarded the state’s electoral votes to Bush.</a:t>
            </a:r>
            <a:endParaRPr lang="en-US" sz="2400" dirty="0">
              <a:latin typeface="Times New Roman"/>
              <a:ea typeface="Times New Roman"/>
            </a:endParaRPr>
          </a:p>
          <a:p>
            <a:pPr marL="2971800" lvl="6">
              <a:lnSpc>
                <a:spcPct val="115000"/>
              </a:lnSpc>
              <a:spcBef>
                <a:spcPts val="0"/>
              </a:spcBef>
              <a:buFont typeface="Times New Roman"/>
              <a:buChar char="•"/>
              <a:tabLst>
                <a:tab pos="3200400" algn="l"/>
              </a:tabLst>
            </a:pPr>
            <a:r>
              <a:rPr lang="en-US" sz="2000" dirty="0">
                <a:latin typeface="Calibri"/>
                <a:ea typeface="Times New Roman"/>
              </a:rPr>
              <a:t>Gore won the popular vote, but Bush won the election by 271 to 266. </a:t>
            </a:r>
            <a:endParaRPr lang="en-US" sz="2400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907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1977 - 1981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Carter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91691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772400" cy="1143000"/>
          </a:xfrm>
        </p:spPr>
        <p:txBody>
          <a:bodyPr/>
          <a:lstStyle/>
          <a:p>
            <a:r>
              <a:rPr lang="en-US" dirty="0" smtClean="0"/>
              <a:t>Bush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7772400" cy="4572000"/>
          </a:xfrm>
        </p:spPr>
        <p:txBody>
          <a:bodyPr/>
          <a:lstStyle/>
          <a:p>
            <a:pPr lvl="0"/>
            <a:r>
              <a:rPr lang="en-US" sz="2800" dirty="0"/>
              <a:t>Dick Cheney – Vice President</a:t>
            </a:r>
            <a:endParaRPr lang="en-US" sz="3200" dirty="0"/>
          </a:p>
          <a:p>
            <a:pPr lvl="0"/>
            <a:r>
              <a:rPr lang="en-US" sz="2800" dirty="0"/>
              <a:t>Colin Powell – Secretary of State</a:t>
            </a:r>
            <a:endParaRPr lang="en-US" sz="3200" dirty="0"/>
          </a:p>
          <a:p>
            <a:pPr lvl="1"/>
            <a:r>
              <a:rPr lang="en-US" dirty="0"/>
              <a:t>Highest-ranking African American to serve in a presidential administration</a:t>
            </a:r>
            <a:endParaRPr lang="en-US" sz="2800" dirty="0"/>
          </a:p>
          <a:p>
            <a:pPr lvl="0"/>
            <a:r>
              <a:rPr lang="en-US" sz="2800" dirty="0"/>
              <a:t>Condoleezza Rice – national security advisor </a:t>
            </a:r>
            <a:endParaRPr lang="en-US" sz="3200" dirty="0"/>
          </a:p>
          <a:p>
            <a:pPr lvl="1"/>
            <a:r>
              <a:rPr lang="en-US" dirty="0"/>
              <a:t>Later Secretary of State during Bush’s 2</a:t>
            </a:r>
            <a:r>
              <a:rPr lang="en-US" baseline="30000" dirty="0"/>
              <a:t>nd</a:t>
            </a:r>
            <a:r>
              <a:rPr lang="en-US" dirty="0"/>
              <a:t> term</a:t>
            </a:r>
            <a:endParaRPr lang="en-US" sz="2800" dirty="0"/>
          </a:p>
          <a:p>
            <a:endParaRPr lang="en-US" b="1" dirty="0"/>
          </a:p>
        </p:txBody>
      </p:sp>
      <p:pic>
        <p:nvPicPr>
          <p:cNvPr id="7170" name="Picture 2" descr="http://politic365.com/wp-content/blogs.dir/1/files/2012/10/powel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889761"/>
            <a:ext cx="1523859" cy="192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pload.wikimedia.org/wikipedia/commons/thumb/8/88/46_Dick_Cheney_3x4.jpg/220px-46_Dick_Cheney_3x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9689"/>
            <a:ext cx="1524000" cy="202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fordhallforum.org/wp-content/uploads/2010/08/Rice-Condoleezza2-RICE-10-28-10-e1281725188778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496" y="4191000"/>
            <a:ext cx="1732099" cy="210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0233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on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57600" y="1447800"/>
            <a:ext cx="5029200" cy="5410200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en-US" sz="2800" dirty="0">
                <a:latin typeface="Calibri"/>
                <a:ea typeface="Times New Roman"/>
              </a:rPr>
              <a:t>September 11, 2001:   terrorists hijacked four commercial airplanes.  Two hit Twin Towers of World Trade Center NYC, 3</a:t>
            </a:r>
            <a:r>
              <a:rPr lang="en-US" sz="2800" baseline="30000" dirty="0">
                <a:latin typeface="Calibri"/>
                <a:ea typeface="Times New Roman"/>
              </a:rPr>
              <a:t>rd</a:t>
            </a:r>
            <a:r>
              <a:rPr lang="en-US" sz="2800" dirty="0">
                <a:latin typeface="Calibri"/>
                <a:ea typeface="Times New Roman"/>
              </a:rPr>
              <a:t> plane hit Pentagon, 4</a:t>
            </a:r>
            <a:r>
              <a:rPr lang="en-US" sz="2800" baseline="30000" dirty="0">
                <a:latin typeface="Calibri"/>
                <a:ea typeface="Times New Roman"/>
              </a:rPr>
              <a:t>th</a:t>
            </a:r>
            <a:r>
              <a:rPr lang="en-US" sz="2800" dirty="0">
                <a:latin typeface="Calibri"/>
                <a:ea typeface="Times New Roman"/>
              </a:rPr>
              <a:t> crashed in field near Pittsburgh, Pennsylvania.</a:t>
            </a:r>
            <a:endParaRPr lang="en-US" sz="3200" dirty="0">
              <a:latin typeface="Times New Roman"/>
              <a:ea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  <a:tabLst>
                <a:tab pos="914400" algn="l"/>
              </a:tabLst>
            </a:pPr>
            <a:r>
              <a:rPr lang="en-US" dirty="0">
                <a:latin typeface="Calibri"/>
                <a:ea typeface="Times New Roman"/>
              </a:rPr>
              <a:t>1</a:t>
            </a:r>
            <a:r>
              <a:rPr lang="en-US" baseline="30000" dirty="0">
                <a:latin typeface="Calibri"/>
                <a:ea typeface="Times New Roman"/>
              </a:rPr>
              <a:t>st</a:t>
            </a:r>
            <a:r>
              <a:rPr lang="en-US" dirty="0">
                <a:latin typeface="Calibri"/>
                <a:ea typeface="Times New Roman"/>
              </a:rPr>
              <a:t> time since 1812 = attack on U.S. mainland</a:t>
            </a:r>
            <a:endParaRPr lang="en-US" sz="2800" dirty="0">
              <a:latin typeface="Times New Roman"/>
              <a:ea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  <a:tabLst>
                <a:tab pos="914400" algn="l"/>
              </a:tabLst>
            </a:pPr>
            <a:r>
              <a:rPr lang="en-US" dirty="0">
                <a:latin typeface="Calibri"/>
                <a:ea typeface="Times New Roman"/>
              </a:rPr>
              <a:t>Thousands died in the collapse of the 2 towers</a:t>
            </a:r>
            <a:endParaRPr lang="en-US" sz="2800" dirty="0">
              <a:latin typeface="Times New Roman"/>
              <a:ea typeface="Times New Roman"/>
            </a:endParaRPr>
          </a:p>
          <a:p>
            <a:pPr marL="1143000" lvl="2">
              <a:lnSpc>
                <a:spcPct val="115000"/>
              </a:lnSpc>
              <a:spcBef>
                <a:spcPts val="0"/>
              </a:spcBef>
              <a:buFont typeface="Times New Roman"/>
              <a:buChar char="•"/>
              <a:tabLst>
                <a:tab pos="1371600" algn="l"/>
              </a:tabLst>
            </a:pPr>
            <a:r>
              <a:rPr lang="en-US" dirty="0">
                <a:latin typeface="Calibri"/>
                <a:ea typeface="Times New Roman"/>
              </a:rPr>
              <a:t>Americans responded with an outpouring of support for the victims.  </a:t>
            </a:r>
            <a:endParaRPr lang="en-US" sz="2400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  <p:pic>
        <p:nvPicPr>
          <p:cNvPr id="2050" name="Picture 2" descr="http://www.september112001.com/pic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61" y="1828800"/>
            <a:ext cx="3295650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5856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28600"/>
            <a:ext cx="8509455" cy="4572000"/>
          </a:xfrm>
        </p:spPr>
        <p:txBody>
          <a:bodyPr>
            <a:normAutofit/>
          </a:bodyPr>
          <a:lstStyle/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  <a:tabLst>
                <a:tab pos="914400" algn="l"/>
              </a:tabLst>
            </a:pPr>
            <a:r>
              <a:rPr lang="en-US" dirty="0">
                <a:latin typeface="Calibri"/>
                <a:ea typeface="Times New Roman"/>
              </a:rPr>
              <a:t>President Bush vowed to bring justice to those responsible for the attack (al Qaeda – headed by Osama bin Laden).</a:t>
            </a:r>
            <a:endParaRPr lang="en-US" sz="2800" dirty="0">
              <a:latin typeface="Times New Roman"/>
              <a:ea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  <a:tabLst>
                <a:tab pos="914400" algn="l"/>
              </a:tabLst>
            </a:pPr>
            <a:r>
              <a:rPr lang="en-US" dirty="0">
                <a:latin typeface="Calibri"/>
                <a:ea typeface="Times New Roman"/>
              </a:rPr>
              <a:t>October 7:  “Operation Enduring Freedom” against Afghanistan</a:t>
            </a:r>
            <a:endParaRPr lang="en-US" sz="2800" dirty="0">
              <a:latin typeface="Times New Roman"/>
              <a:ea typeface="Times New Roman"/>
            </a:endParaRPr>
          </a:p>
          <a:p>
            <a:pPr marL="1143000" lvl="2">
              <a:lnSpc>
                <a:spcPct val="115000"/>
              </a:lnSpc>
              <a:spcBef>
                <a:spcPts val="0"/>
              </a:spcBef>
              <a:buFont typeface="Times New Roman"/>
              <a:buChar char="•"/>
              <a:tabLst>
                <a:tab pos="1371600" algn="l"/>
              </a:tabLst>
            </a:pPr>
            <a:r>
              <a:rPr lang="en-US" dirty="0">
                <a:latin typeface="Calibri"/>
                <a:ea typeface="Times New Roman"/>
              </a:rPr>
              <a:t>Taliban was believed to be harboring Saudi dissident Osama bin Laden (suspected of masterminding the attack)</a:t>
            </a:r>
            <a:endParaRPr lang="en-US" sz="2400" dirty="0">
              <a:latin typeface="Times New Roman"/>
              <a:ea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•"/>
              <a:tabLst>
                <a:tab pos="914400" algn="l"/>
              </a:tabLst>
            </a:pPr>
            <a:r>
              <a:rPr lang="en-US" dirty="0">
                <a:latin typeface="Calibri"/>
                <a:ea typeface="Times New Roman"/>
              </a:rPr>
              <a:t>U.S. claimed victory in Dec. Captured al Qaeda fighters sent to Guantanamo Bay, Cuba</a:t>
            </a:r>
            <a:endParaRPr lang="en-US" sz="2800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  <p:pic>
        <p:nvPicPr>
          <p:cNvPr id="1028" name="Picture 4" descr="https://encrypted-tbn0.gstatic.com/images?q=tbn:ANd9GcTJXSukwnW5m0iyQeLkfEEHejOOM57oPTlO2zR_Q_brUsqAR7RES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49294"/>
            <a:ext cx="5029200" cy="324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61493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Tightening Security 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410200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800" dirty="0">
                <a:ea typeface="Times New Roman"/>
              </a:rPr>
              <a:t>Transportation Security Administration (TSA):  increased airport security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800" dirty="0" smtClean="0">
              <a:ea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800" dirty="0" smtClean="0">
                <a:ea typeface="Times New Roman"/>
              </a:rPr>
              <a:t>USA </a:t>
            </a:r>
            <a:r>
              <a:rPr lang="en-US" sz="2800" dirty="0">
                <a:ea typeface="Times New Roman"/>
              </a:rPr>
              <a:t>– Patriot Act:  govt can monitor telephone and email communications and library internet searches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800" dirty="0" smtClean="0">
              <a:ea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800" dirty="0" err="1" smtClean="0">
                <a:ea typeface="Times New Roman"/>
              </a:rPr>
              <a:t>Dept</a:t>
            </a:r>
            <a:r>
              <a:rPr lang="en-US" sz="2800" dirty="0" smtClean="0">
                <a:ea typeface="Times New Roman"/>
              </a:rPr>
              <a:t> </a:t>
            </a:r>
            <a:r>
              <a:rPr lang="en-US" sz="2800" dirty="0">
                <a:ea typeface="Times New Roman"/>
              </a:rPr>
              <a:t>of Homeland Security:  included Coast Guard, Customs Service, Federal Emergency Management Agency (FEMA), Immigration and Naturalization service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094786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Campaign in Iraq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600" dirty="0">
                <a:ea typeface="Times New Roman"/>
              </a:rPr>
              <a:t>Bush calls Iran, Iraq, and North Korea the “axis of evil”</a:t>
            </a:r>
            <a:endParaRPr lang="en-US" sz="4000" dirty="0">
              <a:ea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3200" dirty="0">
                <a:ea typeface="Times New Roman"/>
              </a:rPr>
              <a:t>Iraq’s Saddam Hussein accused of stockpiling/developing nuclear, chemical, and biological weapons</a:t>
            </a:r>
            <a:endParaRPr lang="en-US" sz="3600" dirty="0">
              <a:ea typeface="Times New Roman"/>
            </a:endParaRPr>
          </a:p>
          <a:p>
            <a:pPr marL="1143000" lvl="2">
              <a:lnSpc>
                <a:spcPct val="115000"/>
              </a:lnSpc>
              <a:spcBef>
                <a:spcPts val="0"/>
              </a:spcBef>
              <a:buFont typeface="Wingdings"/>
              <a:buChar char=""/>
            </a:pPr>
            <a:r>
              <a:rPr lang="en-US" sz="2800" dirty="0">
                <a:ea typeface="Times New Roman"/>
              </a:rPr>
              <a:t>Neoconservatives: wanted aggressive foreign policy dedicated to spreading democracy to Arab world </a:t>
            </a:r>
            <a:endParaRPr lang="en-US" sz="3200" dirty="0">
              <a:ea typeface="Times New Roman"/>
            </a:endParaRPr>
          </a:p>
          <a:p>
            <a:pPr marL="1600200" lvl="3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800" dirty="0">
                <a:ea typeface="Times New Roman"/>
              </a:rPr>
              <a:t>Democratizing Iraq = 1</a:t>
            </a:r>
            <a:r>
              <a:rPr lang="en-US" sz="2800" baseline="30000" dirty="0">
                <a:ea typeface="Times New Roman"/>
              </a:rPr>
              <a:t>st</a:t>
            </a:r>
            <a:r>
              <a:rPr lang="en-US" sz="2800" dirty="0">
                <a:ea typeface="Times New Roman"/>
              </a:rPr>
              <a:t> big step</a:t>
            </a:r>
            <a:endParaRPr lang="en-US" sz="3200" dirty="0"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29309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-100519"/>
            <a:ext cx="4343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A Controversial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"/>
            <a:ext cx="4343400" cy="6553200"/>
          </a:xfrm>
        </p:spPr>
        <p:txBody>
          <a:bodyPr>
            <a:normAutofit fontScale="85000" lnSpcReduction="10000"/>
          </a:bodyPr>
          <a:lstStyle/>
          <a:p>
            <a:pPr marL="468630" indent="-285750">
              <a:lnSpc>
                <a:spcPct val="115000"/>
              </a:lnSpc>
              <a:spcBef>
                <a:spcPts val="0"/>
              </a:spcBef>
              <a:buFont typeface="Courier New"/>
              <a:buChar char="o"/>
            </a:pPr>
            <a:r>
              <a:rPr lang="en-US" sz="3200" dirty="0">
                <a:ea typeface="Times New Roman"/>
              </a:rPr>
              <a:t>Critics asked administration of prove claims of weapons &gt; thought preemptive war could last years and make more Arab countries angry at U.S.</a:t>
            </a:r>
            <a:endParaRPr lang="en-US" sz="3600" dirty="0">
              <a:ea typeface="Times New Roman"/>
            </a:endParaRPr>
          </a:p>
          <a:p>
            <a:pPr marL="868680" lvl="1">
              <a:lnSpc>
                <a:spcPct val="115000"/>
              </a:lnSpc>
              <a:spcBef>
                <a:spcPts val="0"/>
              </a:spcBef>
              <a:buFont typeface="Wingdings"/>
              <a:buChar char=""/>
            </a:pPr>
            <a:r>
              <a:rPr lang="en-US" sz="3200" dirty="0">
                <a:ea typeface="Times New Roman"/>
              </a:rPr>
              <a:t>October 2002:  Congress passed resolution authorizing Bush to defend national security of U.S. against the continuing threat posed by Iraq</a:t>
            </a:r>
            <a:endParaRPr lang="en-US" sz="3600" dirty="0">
              <a:ea typeface="Times New Roman"/>
            </a:endParaRPr>
          </a:p>
          <a:p>
            <a:pPr marL="1325880" lvl="2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800" dirty="0">
                <a:ea typeface="Times New Roman"/>
              </a:rPr>
              <a:t>Used by Bush as legal basis for invading Iraq </a:t>
            </a:r>
            <a:endParaRPr lang="en-US" sz="3200" dirty="0">
              <a:ea typeface="Times New Roman"/>
            </a:endParaRP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66800"/>
            <a:ext cx="4648201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7" y="3790557"/>
            <a:ext cx="3933825" cy="2838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5660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32" y="0"/>
            <a:ext cx="7772400" cy="1143000"/>
          </a:xfrm>
        </p:spPr>
        <p:txBody>
          <a:bodyPr/>
          <a:lstStyle/>
          <a:p>
            <a:r>
              <a:rPr lang="en-US" dirty="0" smtClean="0"/>
              <a:t>A Controversial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32658" y="1371600"/>
            <a:ext cx="9176657" cy="4572000"/>
          </a:xfrm>
        </p:spPr>
        <p:txBody>
          <a:bodyPr/>
          <a:lstStyle/>
          <a:p>
            <a:pPr marL="960120">
              <a:lnSpc>
                <a:spcPct val="115000"/>
              </a:lnSpc>
              <a:spcBef>
                <a:spcPts val="0"/>
              </a:spcBef>
              <a:buFont typeface="Courier New"/>
              <a:buChar char="o"/>
            </a:pPr>
            <a:r>
              <a:rPr lang="en-US" sz="2800" dirty="0">
                <a:ea typeface="Times New Roman"/>
              </a:rPr>
              <a:t>March 19, 2003 = U.S. cruise missiles rained down on Baghdad; land invasion March on 21</a:t>
            </a:r>
            <a:endParaRPr lang="en-US" sz="3200" dirty="0">
              <a:ea typeface="Times New Roman"/>
            </a:endParaRPr>
          </a:p>
          <a:p>
            <a:pPr marL="1417320" lvl="1">
              <a:lnSpc>
                <a:spcPct val="115000"/>
              </a:lnSpc>
              <a:spcBef>
                <a:spcPts val="0"/>
              </a:spcBef>
              <a:buFont typeface="Wingdings"/>
              <a:buChar char=""/>
            </a:pPr>
            <a:r>
              <a:rPr lang="en-US" sz="2800" dirty="0">
                <a:ea typeface="Times New Roman"/>
              </a:rPr>
              <a:t>Conditions worsen (bombings, kidnappings, deadly highway blasts by IEDs) = War quickly becomes a quagmire</a:t>
            </a:r>
          </a:p>
          <a:p>
            <a:endParaRPr lang="en-US" dirty="0"/>
          </a:p>
        </p:txBody>
      </p:sp>
      <p:pic>
        <p:nvPicPr>
          <p:cNvPr id="3076" name="Picture 4" descr="http://www.newyorker.com/online/blogs/newsdesk/maass-iraq-anniversar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652975"/>
            <a:ext cx="4800600" cy="32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mycatbirdseat.com/wp-content/uploads/2013/04/Iraq-War-Enabler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32" y="4648200"/>
            <a:ext cx="32956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33229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nicholsoncartoons.com.au/wp-content/uploads/2011/02/2003-05-10-Weapons-Mass-Destruction-Iraq-Syria-Korea-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33125"/>
            <a:ext cx="5105400" cy="302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6576"/>
            <a:ext cx="7772400" cy="1143000"/>
          </a:xfrm>
        </p:spPr>
        <p:txBody>
          <a:bodyPr/>
          <a:lstStyle/>
          <a:p>
            <a:r>
              <a:rPr lang="en-US" dirty="0" smtClean="0"/>
              <a:t>The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686800" cy="4572000"/>
          </a:xfrm>
        </p:spPr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800" dirty="0">
                <a:ea typeface="Times New Roman"/>
              </a:rPr>
              <a:t>No weapons of mass destruction found in Iraq</a:t>
            </a:r>
            <a:endParaRPr lang="en-US" sz="3200" dirty="0">
              <a:ea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dirty="0">
                <a:ea typeface="Times New Roman"/>
              </a:rPr>
              <a:t>Senate Intelligence Committee concluded that  CIA had supplied faulty or incomplete  information and  administration officials had placed “significant pressure” on CIA to link Saddam to al Qaeda</a:t>
            </a:r>
            <a:endParaRPr lang="en-US" sz="2800" dirty="0">
              <a:ea typeface="Times New Roman"/>
            </a:endParaRPr>
          </a:p>
          <a:p>
            <a:pPr marL="1143000" lvl="2">
              <a:lnSpc>
                <a:spcPct val="115000"/>
              </a:lnSpc>
              <a:spcBef>
                <a:spcPts val="0"/>
              </a:spcBef>
              <a:buFont typeface="Wingdings"/>
              <a:buChar char=""/>
            </a:pPr>
            <a:r>
              <a:rPr lang="en-US" sz="2400" dirty="0">
                <a:ea typeface="Times New Roman"/>
              </a:rPr>
              <a:t>Evidence suggests Cheney and officials “cherry-picked” intelligence data that strengthened case against Iraq and downplayed contradictory data</a:t>
            </a:r>
            <a:endParaRPr lang="en-US" sz="2800" dirty="0"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17079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458200" cy="5410200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800" dirty="0">
                <a:ea typeface="Times New Roman"/>
              </a:rPr>
              <a:t>Trouble areas:</a:t>
            </a:r>
            <a:endParaRPr lang="en-US" sz="3200" dirty="0"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dirty="0">
                <a:ea typeface="Times New Roman"/>
              </a:rPr>
              <a:t>Stock market falls by more than 6%</a:t>
            </a:r>
            <a:endParaRPr lang="en-US" sz="2800" dirty="0"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dirty="0">
                <a:ea typeface="Times New Roman"/>
              </a:rPr>
              <a:t>Silicon Valley information-technology companies = hard hit</a:t>
            </a:r>
            <a:endParaRPr lang="en-US" sz="2800" dirty="0">
              <a:ea typeface="Times New Roman"/>
            </a:endParaRPr>
          </a:p>
          <a:p>
            <a:pPr marL="1143000" lvl="2">
              <a:spcBef>
                <a:spcPts val="0"/>
              </a:spcBef>
              <a:buFont typeface="Wingdings"/>
              <a:buChar char=""/>
            </a:pPr>
            <a:r>
              <a:rPr lang="en-US" dirty="0">
                <a:ea typeface="Times New Roman"/>
              </a:rPr>
              <a:t>250 businesses collapsed within a few months</a:t>
            </a:r>
            <a:endParaRPr lang="en-US" sz="2400" dirty="0"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dirty="0">
                <a:ea typeface="Times New Roman"/>
              </a:rPr>
              <a:t>Industrial production dropped and service-sector employment fell fast &gt; every state lost jobs</a:t>
            </a:r>
            <a:endParaRPr lang="en-US" sz="2800" dirty="0"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800" dirty="0" smtClean="0"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800" dirty="0" smtClean="0">
                <a:ea typeface="Times New Roman"/>
              </a:rPr>
              <a:t>Longest </a:t>
            </a:r>
            <a:r>
              <a:rPr lang="en-US" sz="2800" dirty="0">
                <a:ea typeface="Times New Roman"/>
              </a:rPr>
              <a:t>economic boom in American history ended</a:t>
            </a:r>
            <a:endParaRPr lang="en-US" sz="3200" dirty="0"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dirty="0">
                <a:ea typeface="Times New Roman"/>
              </a:rPr>
              <a:t>Bush administration = inherited a budget surplus &gt; now projected years of deficits</a:t>
            </a:r>
            <a:endParaRPr lang="en-US" sz="2800" dirty="0"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800" dirty="0" smtClean="0"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800" dirty="0" smtClean="0">
                <a:ea typeface="Times New Roman"/>
              </a:rPr>
              <a:t>Business </a:t>
            </a:r>
            <a:r>
              <a:rPr lang="en-US" sz="2800" dirty="0">
                <a:ea typeface="Times New Roman"/>
              </a:rPr>
              <a:t>corruption/bankruptcies (Enron, WorldCom, Tyco) eroded investor confidence in market</a:t>
            </a:r>
            <a:endParaRPr lang="en-US" sz="3200" dirty="0"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44795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7772400" cy="1143000"/>
          </a:xfrm>
        </p:spPr>
        <p:txBody>
          <a:bodyPr/>
          <a:lstStyle/>
          <a:p>
            <a:r>
              <a:rPr lang="en-US" dirty="0" smtClean="0"/>
              <a:t>Domestic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2844" y="1371600"/>
            <a:ext cx="3749040" cy="5334000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800" dirty="0">
                <a:ea typeface="Times New Roman"/>
              </a:rPr>
              <a:t>$1.35 trillion cut in income taxes</a:t>
            </a:r>
            <a:endParaRPr lang="en-US" sz="3200" dirty="0"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dirty="0">
                <a:ea typeface="Times New Roman"/>
              </a:rPr>
              <a:t>Bush argued it would stimulate investment and speed recovery &gt; led to budget deficits</a:t>
            </a:r>
            <a:endParaRPr lang="en-US" sz="2800" dirty="0"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800" dirty="0" smtClean="0"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800" dirty="0" smtClean="0">
                <a:ea typeface="Times New Roman"/>
              </a:rPr>
              <a:t>Energy </a:t>
            </a:r>
            <a:r>
              <a:rPr lang="en-US" sz="2800" dirty="0">
                <a:ea typeface="Times New Roman"/>
              </a:rPr>
              <a:t>bill</a:t>
            </a:r>
            <a:endParaRPr lang="en-US" sz="3200" dirty="0"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dirty="0">
                <a:ea typeface="Times New Roman"/>
              </a:rPr>
              <a:t>Gave $14.5 billion in tax breaks to oil, natural gas, coal, and nuclear power companies; exempted them from some environmental laws; offered 1 year tax credit for purchasing hybrid vehicles </a:t>
            </a:r>
            <a:endParaRPr lang="en-US" sz="2800" dirty="0"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800" dirty="0" smtClean="0">
              <a:ea typeface="Times New Roman"/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267200" y="1295400"/>
            <a:ext cx="4415790" cy="4724400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800" dirty="0">
                <a:ea typeface="Times New Roman"/>
              </a:rPr>
              <a:t>“No Child Left Behind”</a:t>
            </a:r>
            <a:endParaRPr lang="en-US" sz="3200" dirty="0"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dirty="0">
                <a:ea typeface="Times New Roman"/>
              </a:rPr>
              <a:t>Standardized national tests in grades 4 &amp; 8 to measure reading and math skills, with penalties for schools that fell short</a:t>
            </a:r>
            <a:endParaRPr lang="en-US" sz="2800" dirty="0">
              <a:ea typeface="Times New Roman"/>
            </a:endParaRPr>
          </a:p>
          <a:p>
            <a:endParaRPr lang="en-US" dirty="0"/>
          </a:p>
        </p:txBody>
      </p:sp>
      <p:pic>
        <p:nvPicPr>
          <p:cNvPr id="4100" name="Picture 4" descr="http://upload.wikimedia.org/wikipedia/commons/thumb/2/2b/No_Child_Left_Behind_Act.jpg/275px-No_Child_Left_Behind_Ac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316" y="3429000"/>
            <a:ext cx="4777316" cy="312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310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2657"/>
            <a:ext cx="7772400" cy="1143000"/>
          </a:xfrm>
        </p:spPr>
        <p:txBody>
          <a:bodyPr/>
          <a:lstStyle/>
          <a:p>
            <a:r>
              <a:rPr lang="en-US" dirty="0" smtClean="0"/>
              <a:t>1976 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4800600" cy="5410200"/>
          </a:xfrm>
        </p:spPr>
        <p:txBody>
          <a:bodyPr>
            <a:normAutofit fontScale="92500"/>
          </a:bodyPr>
          <a:lstStyle/>
          <a:p>
            <a:pPr lvl="0"/>
            <a:r>
              <a:rPr lang="en-US" sz="3200" dirty="0"/>
              <a:t>By the middle of the seventies – Americans looking for a change</a:t>
            </a:r>
          </a:p>
          <a:p>
            <a:pPr lvl="1"/>
            <a:r>
              <a:rPr lang="en-US" sz="3200" dirty="0"/>
              <a:t>Still stinging from failure in Vietnam</a:t>
            </a:r>
          </a:p>
          <a:p>
            <a:pPr lvl="1"/>
            <a:r>
              <a:rPr lang="en-US" sz="3200" dirty="0"/>
              <a:t>Distrusted the government after Watergate</a:t>
            </a:r>
          </a:p>
          <a:p>
            <a:pPr lvl="2"/>
            <a:r>
              <a:rPr lang="en-US" sz="2800" dirty="0"/>
              <a:t>Ford ran for reelection in 1976</a:t>
            </a:r>
          </a:p>
          <a:p>
            <a:pPr lvl="1"/>
            <a:r>
              <a:rPr lang="en-US" sz="3200" dirty="0"/>
              <a:t>Faced Ronald Reagan for Republican nomination –  Ford won</a:t>
            </a:r>
          </a:p>
          <a:p>
            <a:endParaRPr lang="en-US" dirty="0"/>
          </a:p>
        </p:txBody>
      </p:sp>
      <p:pic>
        <p:nvPicPr>
          <p:cNvPr id="10244" name="Picture 4" descr="http://img.timeinc.net/time/magazine/archive/covers/1976/1101760517_4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68009"/>
            <a:ext cx="4048125" cy="533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90029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4800"/>
            <a:ext cx="7772400" cy="1143000"/>
          </a:xfrm>
        </p:spPr>
        <p:txBody>
          <a:bodyPr/>
          <a:lstStyle/>
          <a:p>
            <a:r>
              <a:rPr lang="en-US" dirty="0" smtClean="0"/>
              <a:t>2004 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838200"/>
            <a:ext cx="7772400" cy="4572000"/>
          </a:xfrm>
        </p:spPr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800" dirty="0">
                <a:ea typeface="Times New Roman"/>
              </a:rPr>
              <a:t>George W. Bush/Dick Cheney vs. John Kerry/John Edwards</a:t>
            </a:r>
            <a:endParaRPr lang="en-US" sz="3200" dirty="0"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dirty="0">
                <a:ea typeface="Times New Roman"/>
              </a:rPr>
              <a:t>Major divisions over death penalty, abortion, gun control, same-sex marriage</a:t>
            </a:r>
            <a:endParaRPr lang="en-US" sz="2800" dirty="0">
              <a:ea typeface="Times New Roman"/>
            </a:endParaRPr>
          </a:p>
          <a:p>
            <a:pPr marL="1143000" lvl="2">
              <a:spcBef>
                <a:spcPts val="0"/>
              </a:spcBef>
              <a:buFont typeface="Wingdings"/>
              <a:buChar char=""/>
            </a:pPr>
            <a:r>
              <a:rPr lang="en-US" dirty="0">
                <a:ea typeface="Times New Roman"/>
              </a:rPr>
              <a:t>Bush/Cheney win 51% of popular vote to Kerry’s 48%; Bush narrowly won Electoral College vote</a:t>
            </a:r>
            <a:endParaRPr lang="en-US" sz="2400" dirty="0">
              <a:ea typeface="Times New Roman"/>
            </a:endParaRPr>
          </a:p>
          <a:p>
            <a:endParaRPr lang="en-US" dirty="0"/>
          </a:p>
        </p:txBody>
      </p:sp>
      <p:pic>
        <p:nvPicPr>
          <p:cNvPr id="5122" name="Picture 2" descr="http://media2.s-nbcnews.com/i/msnbc/Components/Photos/040304/040304_kerry_bush_hmed2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4419600" cy="237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drwebman.com/img/formerdem/map2004a30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70328"/>
            <a:ext cx="4038600" cy="298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61347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28600"/>
            <a:ext cx="7772400" cy="1143000"/>
          </a:xfrm>
        </p:spPr>
        <p:txBody>
          <a:bodyPr/>
          <a:lstStyle/>
          <a:p>
            <a:r>
              <a:rPr lang="en-US" dirty="0" smtClean="0"/>
              <a:t>Hurricane Katrina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3200400" cy="5621216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800" dirty="0">
                <a:ea typeface="Times New Roman"/>
              </a:rPr>
              <a:t>August 2005:  Hurricane Katrina slammed into the Gulf Coast</a:t>
            </a:r>
            <a:endParaRPr lang="en-US" sz="3200" dirty="0"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dirty="0">
                <a:ea typeface="Times New Roman"/>
              </a:rPr>
              <a:t>1400 people died; AL, MS, LA = massive damage </a:t>
            </a:r>
            <a:endParaRPr lang="en-US" sz="2800" dirty="0">
              <a:ea typeface="Times New Roman"/>
            </a:endParaRPr>
          </a:p>
          <a:p>
            <a:pPr marL="1143000" lvl="2">
              <a:spcBef>
                <a:spcPts val="0"/>
              </a:spcBef>
              <a:buFont typeface="Wingdings"/>
              <a:buChar char=""/>
            </a:pPr>
            <a:r>
              <a:rPr lang="en-US" dirty="0">
                <a:ea typeface="Times New Roman"/>
              </a:rPr>
              <a:t>New Orleans = most damage due to levees breaking</a:t>
            </a:r>
            <a:endParaRPr lang="en-US" sz="2400" dirty="0">
              <a:ea typeface="Times New Roman"/>
            </a:endParaRPr>
          </a:p>
          <a:p>
            <a:pPr marL="1600200" lvl="3">
              <a:spcBef>
                <a:spcPts val="0"/>
              </a:spcBef>
              <a:buFont typeface="Symbol"/>
              <a:buChar char=""/>
            </a:pPr>
            <a:r>
              <a:rPr lang="en-US" dirty="0">
                <a:ea typeface="Times New Roman"/>
              </a:rPr>
              <a:t>Government response (FEMA) = ineffective and slow response</a:t>
            </a:r>
            <a:endParaRPr lang="en-US" sz="2400" dirty="0">
              <a:ea typeface="Times New Roman"/>
            </a:endParaRPr>
          </a:p>
          <a:p>
            <a:endParaRPr lang="en-US" dirty="0"/>
          </a:p>
        </p:txBody>
      </p:sp>
      <p:pic>
        <p:nvPicPr>
          <p:cNvPr id="1026" name="Picture 2" descr="http://t1.gstatic.com/images?q=tbn:ANd9GcTOnknrfX_VF6B5E4OsJZDzKlRoycGZMCBDwy8wLMb8L_OUDOak:8c4625.medialib.glogster.com/media/ff595d9b08ad55b5d84cb6272dcc1d3a3ac1580cc47241ff07ea72636f420f4a/hurricane-katrin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64069"/>
            <a:ext cx="4695825" cy="352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14400"/>
            <a:ext cx="4350728" cy="282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91428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7772400" cy="1143000"/>
          </a:xfrm>
        </p:spPr>
        <p:txBody>
          <a:bodyPr/>
          <a:lstStyle/>
          <a:p>
            <a:r>
              <a:rPr lang="en-US" dirty="0" smtClean="0"/>
              <a:t>Supreme Court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762000"/>
            <a:ext cx="7772400" cy="4572000"/>
          </a:xfrm>
        </p:spPr>
        <p:txBody>
          <a:bodyPr/>
          <a:lstStyle/>
          <a:p>
            <a:pPr lvl="0"/>
            <a:r>
              <a:rPr lang="en-US" sz="3600" dirty="0"/>
              <a:t>Sandra Day O’Connor retired and Chief William Rehnquist died</a:t>
            </a:r>
            <a:endParaRPr lang="en-US" sz="4000" dirty="0"/>
          </a:p>
          <a:p>
            <a:pPr lvl="1"/>
            <a:r>
              <a:rPr lang="en-US" sz="3600" dirty="0"/>
              <a:t>Bush appointed John G. Roberts as Chief Justice and Samuel Alito, Jr. </a:t>
            </a:r>
            <a:endParaRPr lang="en-US" sz="4000" dirty="0"/>
          </a:p>
          <a:p>
            <a:endParaRPr lang="en-US" dirty="0"/>
          </a:p>
        </p:txBody>
      </p:sp>
      <p:pic>
        <p:nvPicPr>
          <p:cNvPr id="1028" name="Picture 4" descr="http://www.supremecourthistory.org/wp-content/themes/supremecourthistory/inc/001_robert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0"/>
            <a:ext cx="2952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upremecourthistory.org/wp-content/themes/supremecourthistory/inc/010_alito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9621"/>
            <a:ext cx="2952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8087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9623</TotalTime>
  <Words>4466</Words>
  <Application>Microsoft Office PowerPoint</Application>
  <PresentationFormat>On-screen Show (4:3)</PresentationFormat>
  <Paragraphs>565</Paragraphs>
  <Slides>92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4" baseType="lpstr">
      <vt:lpstr>Equity</vt:lpstr>
      <vt:lpstr>Wave Sound</vt:lpstr>
      <vt:lpstr>Ford – G.W. Bush</vt:lpstr>
      <vt:lpstr>Gerald Ford - President</vt:lpstr>
      <vt:lpstr>Off to a bad start…</vt:lpstr>
      <vt:lpstr>PowerPoint Presentation</vt:lpstr>
      <vt:lpstr>Ford’s presidency… Many bad events</vt:lpstr>
      <vt:lpstr>Many bad events…</vt:lpstr>
      <vt:lpstr>1976 Election</vt:lpstr>
      <vt:lpstr>The Carter Years</vt:lpstr>
      <vt:lpstr>1976 Election</vt:lpstr>
      <vt:lpstr>1976 Election</vt:lpstr>
      <vt:lpstr>1976 Election</vt:lpstr>
      <vt:lpstr>Energy Crisis</vt:lpstr>
      <vt:lpstr>Economic Problems</vt:lpstr>
      <vt:lpstr>Foreign Policy</vt:lpstr>
      <vt:lpstr>Foreign Policy :   - SALT II Negotiations</vt:lpstr>
      <vt:lpstr>Camp David Accords</vt:lpstr>
      <vt:lpstr>PowerPoint Presentation</vt:lpstr>
      <vt:lpstr>Issues with Iran</vt:lpstr>
      <vt:lpstr>Issues with Iran</vt:lpstr>
      <vt:lpstr>Issues with Iran</vt:lpstr>
      <vt:lpstr>Ronald W. Reagan</vt:lpstr>
      <vt:lpstr>Early Life</vt:lpstr>
      <vt:lpstr>Transition to Politician</vt:lpstr>
      <vt:lpstr>1980 Election</vt:lpstr>
      <vt:lpstr>Reagan’s Appeal</vt:lpstr>
      <vt:lpstr>Reagan Victory in 1980</vt:lpstr>
      <vt:lpstr>The Assassination Attempt</vt:lpstr>
      <vt:lpstr>Assassination Attempt</vt:lpstr>
      <vt:lpstr>Reaganomics &amp; Supply-Side Theory</vt:lpstr>
      <vt:lpstr>Reaganomics</vt:lpstr>
      <vt:lpstr>Reaganomics</vt:lpstr>
      <vt:lpstr>Reaganomics</vt:lpstr>
      <vt:lpstr>“Peace through Strength”</vt:lpstr>
      <vt:lpstr>1984 Election</vt:lpstr>
      <vt:lpstr>1984 Election</vt:lpstr>
      <vt:lpstr>The Winner!</vt:lpstr>
      <vt:lpstr>Reagan’s Social Policy</vt:lpstr>
      <vt:lpstr>Soviet - U.S. Relations</vt:lpstr>
      <vt:lpstr>Reagan &amp; Gorbachev</vt:lpstr>
      <vt:lpstr>Geneva Results</vt:lpstr>
      <vt:lpstr>Tax Reform Act of 1986</vt:lpstr>
      <vt:lpstr>Reagan Foreign Policy</vt:lpstr>
      <vt:lpstr>Reagan’s Terrorism Policy</vt:lpstr>
      <vt:lpstr>Reagan Foreign Policy cont.</vt:lpstr>
      <vt:lpstr>Iran - Contra Scandal - 1986</vt:lpstr>
      <vt:lpstr>Iran-Contra</vt:lpstr>
      <vt:lpstr>Iran-Contra</vt:lpstr>
      <vt:lpstr>Iran - Contra</vt:lpstr>
      <vt:lpstr>Arms Control</vt:lpstr>
      <vt:lpstr>INF Treaty 12/87</vt:lpstr>
      <vt:lpstr>Reagan Foreign Policy Impact</vt:lpstr>
      <vt:lpstr>Reagan Foreign Policy Impact</vt:lpstr>
      <vt:lpstr>Reagan Foreign Policy Impact</vt:lpstr>
      <vt:lpstr>George H. W. Bush</vt:lpstr>
      <vt:lpstr>1988 Election</vt:lpstr>
      <vt:lpstr>Domestic Issues</vt:lpstr>
      <vt:lpstr>Milestones of Bush Presidency</vt:lpstr>
      <vt:lpstr>Other Foreign Policy Matters…</vt:lpstr>
      <vt:lpstr>Persian Gulf War</vt:lpstr>
      <vt:lpstr>Persian Gulf War</vt:lpstr>
      <vt:lpstr>Bush was very popular because of the war but… </vt:lpstr>
      <vt:lpstr>Bill Clinton</vt:lpstr>
      <vt:lpstr>1992 Election</vt:lpstr>
      <vt:lpstr>1992 Election </vt:lpstr>
      <vt:lpstr>Domestic Agenda</vt:lpstr>
      <vt:lpstr>The Economy</vt:lpstr>
      <vt:lpstr>Failure in Congress…</vt:lpstr>
      <vt:lpstr>Clinton’s Public Support</vt:lpstr>
      <vt:lpstr>Clinton Loses Popularity</vt:lpstr>
      <vt:lpstr>1994 Mid-term Election</vt:lpstr>
      <vt:lpstr>Welfare Reform</vt:lpstr>
      <vt:lpstr>Welfare Reform</vt:lpstr>
      <vt:lpstr>1990s Social Trends</vt:lpstr>
      <vt:lpstr>The “New Economy”</vt:lpstr>
      <vt:lpstr>Social Trends</vt:lpstr>
      <vt:lpstr>Change in Society</vt:lpstr>
      <vt:lpstr>George W. Bush</vt:lpstr>
      <vt:lpstr>2000 Election</vt:lpstr>
      <vt:lpstr>2000 Election Results</vt:lpstr>
      <vt:lpstr>Bush Administration</vt:lpstr>
      <vt:lpstr>Attack on America</vt:lpstr>
      <vt:lpstr>PowerPoint Presentation</vt:lpstr>
      <vt:lpstr>Tightening Security at Home</vt:lpstr>
      <vt:lpstr>Campaign in Iraq</vt:lpstr>
      <vt:lpstr> A Controversial War</vt:lpstr>
      <vt:lpstr>A Controversial War</vt:lpstr>
      <vt:lpstr>The Results</vt:lpstr>
      <vt:lpstr>Economy</vt:lpstr>
      <vt:lpstr>Domestic Agenda</vt:lpstr>
      <vt:lpstr>2004 Election</vt:lpstr>
      <vt:lpstr>Hurricane Katrina</vt:lpstr>
      <vt:lpstr>Supreme Court</vt:lpstr>
    </vt:vector>
  </TitlesOfParts>
  <Company>Bentonville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30</dc:title>
  <dc:creator>Sullivan, Kimberly</dc:creator>
  <cp:lastModifiedBy>Chapman, David</cp:lastModifiedBy>
  <cp:revision>52</cp:revision>
  <dcterms:created xsi:type="dcterms:W3CDTF">2013-05-01T00:48:20Z</dcterms:created>
  <dcterms:modified xsi:type="dcterms:W3CDTF">2016-03-30T18:51:10Z</dcterms:modified>
</cp:coreProperties>
</file>