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56"/>
  </p:normalViewPr>
  <p:slideViewPr>
    <p:cSldViewPr>
      <p:cViewPr varScale="1">
        <p:scale>
          <a:sx n="89" d="100"/>
          <a:sy n="89" d="100"/>
        </p:scale>
        <p:origin x="8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3493A-CEB1-4114-98D6-D835D920B6E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4B0A10-49FB-4F14-AE05-9CEDC4C02D85}">
      <dgm:prSet phldrT="[Text]" custT="1"/>
      <dgm:spPr/>
      <dgm:t>
        <a:bodyPr/>
        <a:lstStyle/>
        <a:p>
          <a:r>
            <a:rPr lang="en-US" sz="1800" b="1" u="sng" dirty="0" smtClean="0"/>
            <a:t>Sources of Social Changes</a:t>
          </a:r>
          <a:endParaRPr lang="en-US" sz="1800" b="1" u="sng" dirty="0"/>
        </a:p>
      </dgm:t>
    </dgm:pt>
    <dgm:pt modelId="{2AEC3064-8634-4DE9-8625-F3183F85CDB1}" type="parTrans" cxnId="{58A50029-3A3C-46EB-ADCE-B18F7E2C54BF}">
      <dgm:prSet/>
      <dgm:spPr/>
      <dgm:t>
        <a:bodyPr/>
        <a:lstStyle/>
        <a:p>
          <a:endParaRPr lang="en-US"/>
        </a:p>
      </dgm:t>
    </dgm:pt>
    <dgm:pt modelId="{A1E33772-0FC2-41C5-B0B8-C87504808EE0}" type="sibTrans" cxnId="{58A50029-3A3C-46EB-ADCE-B18F7E2C54BF}">
      <dgm:prSet/>
      <dgm:spPr/>
      <dgm:t>
        <a:bodyPr/>
        <a:lstStyle/>
        <a:p>
          <a:endParaRPr lang="en-US"/>
        </a:p>
      </dgm:t>
    </dgm:pt>
    <dgm:pt modelId="{CF1242D4-105C-4F29-BC33-78D79F30D9AF}">
      <dgm:prSet phldrT="[Text]" custT="1"/>
      <dgm:spPr/>
      <dgm:t>
        <a:bodyPr/>
        <a:lstStyle/>
        <a:p>
          <a:r>
            <a:rPr lang="en-US" sz="1200" b="1" u="sng" dirty="0" smtClean="0"/>
            <a:t>Values &amp; Beliefs</a:t>
          </a:r>
        </a:p>
        <a:p>
          <a:r>
            <a:rPr lang="en-US" sz="1200" b="0" u="none" dirty="0" smtClean="0"/>
            <a:t>1. Explain the concept of ideology &amp; social movement.</a:t>
          </a:r>
        </a:p>
        <a:p>
          <a:r>
            <a:rPr lang="en-US" sz="1200" b="0" u="none" dirty="0" smtClean="0"/>
            <a:t>2. Examples of social movement? </a:t>
          </a:r>
        </a:p>
        <a:p>
          <a:r>
            <a:rPr lang="en-US" sz="1200" b="0" u="none" dirty="0" smtClean="0"/>
            <a:t>3. How did civil rights movement change society?</a:t>
          </a:r>
          <a:endParaRPr lang="en-US" sz="1200" b="0" u="none" dirty="0"/>
        </a:p>
      </dgm:t>
    </dgm:pt>
    <dgm:pt modelId="{B98E5125-1F01-4F1D-808F-30C34D4AC60D}" type="parTrans" cxnId="{A476DBD2-DE7A-46B5-915D-FABAF7C01603}">
      <dgm:prSet/>
      <dgm:spPr/>
      <dgm:t>
        <a:bodyPr/>
        <a:lstStyle/>
        <a:p>
          <a:endParaRPr lang="en-US"/>
        </a:p>
      </dgm:t>
    </dgm:pt>
    <dgm:pt modelId="{68B35E16-B8C7-479B-8506-ADB37C86E460}" type="sibTrans" cxnId="{A476DBD2-DE7A-46B5-915D-FABAF7C01603}">
      <dgm:prSet/>
      <dgm:spPr/>
      <dgm:t>
        <a:bodyPr/>
        <a:lstStyle/>
        <a:p>
          <a:endParaRPr lang="en-US"/>
        </a:p>
      </dgm:t>
    </dgm:pt>
    <dgm:pt modelId="{74E11121-5F6D-4925-A2BB-7F6DE4B97108}">
      <dgm:prSet phldrT="[Text]" custT="1"/>
      <dgm:spPr/>
      <dgm:t>
        <a:bodyPr/>
        <a:lstStyle/>
        <a:p>
          <a:r>
            <a:rPr lang="en-US" sz="1200" b="1" u="sng" dirty="0" smtClean="0"/>
            <a:t>Technology</a:t>
          </a:r>
        </a:p>
        <a:p>
          <a:r>
            <a:rPr lang="en-US" sz="1200" b="0" u="none" dirty="0" smtClean="0"/>
            <a:t>1. Two ways new tech. arises?</a:t>
          </a:r>
        </a:p>
        <a:p>
          <a:r>
            <a:rPr lang="en-US" sz="1200" b="0" u="none" dirty="0" smtClean="0"/>
            <a:t>2. Explain the differences between discovery &amp; invention.</a:t>
          </a:r>
        </a:p>
        <a:p>
          <a:r>
            <a:rPr lang="en-US" sz="1200" b="0" u="none" dirty="0" smtClean="0"/>
            <a:t>3. Examples of discovery and invention? </a:t>
          </a:r>
          <a:endParaRPr lang="en-US" sz="1200" b="0" u="none" dirty="0"/>
        </a:p>
      </dgm:t>
    </dgm:pt>
    <dgm:pt modelId="{5C81BA8D-8BED-4517-8F98-2E63FE96D543}" type="parTrans" cxnId="{7374C772-81DE-4E4F-B33E-78A2E095D049}">
      <dgm:prSet/>
      <dgm:spPr/>
      <dgm:t>
        <a:bodyPr/>
        <a:lstStyle/>
        <a:p>
          <a:endParaRPr lang="en-US"/>
        </a:p>
      </dgm:t>
    </dgm:pt>
    <dgm:pt modelId="{494B03DE-0967-47A0-8E16-9D4FC9D9ECBA}" type="sibTrans" cxnId="{7374C772-81DE-4E4F-B33E-78A2E095D049}">
      <dgm:prSet/>
      <dgm:spPr/>
      <dgm:t>
        <a:bodyPr/>
        <a:lstStyle/>
        <a:p>
          <a:endParaRPr lang="en-US"/>
        </a:p>
      </dgm:t>
    </dgm:pt>
    <dgm:pt modelId="{71BB97AB-DB12-456F-83BD-BF561071F5A1}">
      <dgm:prSet phldrT="[Text]" custT="1"/>
      <dgm:spPr/>
      <dgm:t>
        <a:bodyPr/>
        <a:lstStyle/>
        <a:p>
          <a:r>
            <a:rPr lang="en-US" sz="1200" b="1" u="sng" dirty="0" smtClean="0"/>
            <a:t>Population</a:t>
          </a:r>
        </a:p>
        <a:p>
          <a:r>
            <a:rPr lang="en-US" sz="1200" b="0" u="none" dirty="0" smtClean="0"/>
            <a:t>1. Population increase changes society? Examples? </a:t>
          </a:r>
        </a:p>
        <a:p>
          <a:r>
            <a:rPr lang="en-US" sz="1200" b="0" u="none" dirty="0" smtClean="0"/>
            <a:t>2. Population decrease changes society? Examples?</a:t>
          </a:r>
          <a:endParaRPr lang="en-US" sz="1200" b="0" u="none" dirty="0"/>
        </a:p>
      </dgm:t>
    </dgm:pt>
    <dgm:pt modelId="{F752646A-1573-40D7-B2B6-51AACF16E918}" type="parTrans" cxnId="{7D95A3BE-F606-475B-B273-EB0C7B3BEC26}">
      <dgm:prSet/>
      <dgm:spPr/>
      <dgm:t>
        <a:bodyPr/>
        <a:lstStyle/>
        <a:p>
          <a:endParaRPr lang="en-US"/>
        </a:p>
      </dgm:t>
    </dgm:pt>
    <dgm:pt modelId="{026B809D-CC21-4623-829E-ECABFC222A45}" type="sibTrans" cxnId="{7D95A3BE-F606-475B-B273-EB0C7B3BEC26}">
      <dgm:prSet/>
      <dgm:spPr/>
      <dgm:t>
        <a:bodyPr/>
        <a:lstStyle/>
        <a:p>
          <a:endParaRPr lang="en-US"/>
        </a:p>
      </dgm:t>
    </dgm:pt>
    <dgm:pt modelId="{7C9DF4CA-223A-4439-8511-30FF0531A0EA}">
      <dgm:prSet phldrT="[Text]" custT="1"/>
      <dgm:spPr/>
      <dgm:t>
        <a:bodyPr/>
        <a:lstStyle/>
        <a:p>
          <a:r>
            <a:rPr lang="en-US" sz="1200" b="1" u="sng" dirty="0" smtClean="0"/>
            <a:t>Diffusion</a:t>
          </a:r>
        </a:p>
        <a:p>
          <a:r>
            <a:rPr lang="en-US" sz="1200" b="0" u="none" dirty="0" smtClean="0"/>
            <a:t>1. Concept?</a:t>
          </a:r>
        </a:p>
        <a:p>
          <a:r>
            <a:rPr lang="en-US" sz="1200" b="0" u="none" dirty="0" smtClean="0"/>
            <a:t>2. Ways that cultural traits spread?</a:t>
          </a:r>
        </a:p>
        <a:p>
          <a:r>
            <a:rPr lang="en-US" sz="1200" b="0" u="none" dirty="0" smtClean="0"/>
            <a:t>3. Explain the two-way process of diffusion? </a:t>
          </a:r>
        </a:p>
        <a:p>
          <a:endParaRPr lang="en-US" sz="1200" b="1" u="sng" dirty="0"/>
        </a:p>
      </dgm:t>
    </dgm:pt>
    <dgm:pt modelId="{952BAEC0-776D-4A39-8E06-28CB76CFFBAE}" type="parTrans" cxnId="{13AD9355-AD29-4A2E-9EAA-F88C170D9AF3}">
      <dgm:prSet/>
      <dgm:spPr/>
      <dgm:t>
        <a:bodyPr/>
        <a:lstStyle/>
        <a:p>
          <a:endParaRPr lang="en-US"/>
        </a:p>
      </dgm:t>
    </dgm:pt>
    <dgm:pt modelId="{626AFE24-E26D-4815-830F-FC0AAD1994CE}" type="sibTrans" cxnId="{13AD9355-AD29-4A2E-9EAA-F88C170D9AF3}">
      <dgm:prSet/>
      <dgm:spPr/>
      <dgm:t>
        <a:bodyPr/>
        <a:lstStyle/>
        <a:p>
          <a:endParaRPr lang="en-US"/>
        </a:p>
      </dgm:t>
    </dgm:pt>
    <dgm:pt modelId="{22334DC2-C18E-43E3-A906-294150917D7E}">
      <dgm:prSet custT="1"/>
      <dgm:spPr/>
      <dgm:t>
        <a:bodyPr/>
        <a:lstStyle/>
        <a:p>
          <a:r>
            <a:rPr lang="en-US" sz="1200" b="1" u="sng" dirty="0" smtClean="0"/>
            <a:t>Physical Environment</a:t>
          </a:r>
        </a:p>
        <a:p>
          <a:r>
            <a:rPr lang="en-US" sz="1200" b="0" u="none" dirty="0" smtClean="0"/>
            <a:t>1. How do food causes social changes?</a:t>
          </a:r>
        </a:p>
        <a:p>
          <a:r>
            <a:rPr lang="en-US" sz="1200" b="0" u="none" dirty="0" smtClean="0"/>
            <a:t>2. How do natural disasters causes social changes? </a:t>
          </a:r>
        </a:p>
        <a:p>
          <a:r>
            <a:rPr lang="en-US" sz="1200" b="0" u="none" dirty="0" smtClean="0"/>
            <a:t>3. Social changes from natural resources?</a:t>
          </a:r>
          <a:endParaRPr lang="en-US" sz="1200" b="0" u="none" dirty="0"/>
        </a:p>
      </dgm:t>
    </dgm:pt>
    <dgm:pt modelId="{5F9E1B6C-D53C-4E62-9CB3-1D9829CA08FE}" type="parTrans" cxnId="{27ABC766-A580-451C-8930-0F1A1DC898A0}">
      <dgm:prSet/>
      <dgm:spPr/>
      <dgm:t>
        <a:bodyPr/>
        <a:lstStyle/>
        <a:p>
          <a:endParaRPr lang="en-US"/>
        </a:p>
      </dgm:t>
    </dgm:pt>
    <dgm:pt modelId="{D8755A02-5316-4D0F-8E77-918643151D88}" type="sibTrans" cxnId="{27ABC766-A580-451C-8930-0F1A1DC898A0}">
      <dgm:prSet/>
      <dgm:spPr/>
      <dgm:t>
        <a:bodyPr/>
        <a:lstStyle/>
        <a:p>
          <a:endParaRPr lang="en-US"/>
        </a:p>
      </dgm:t>
    </dgm:pt>
    <dgm:pt modelId="{E4C7B437-C63A-4846-AB94-75B023C0B086}">
      <dgm:prSet custT="1"/>
      <dgm:spPr/>
      <dgm:t>
        <a:bodyPr/>
        <a:lstStyle/>
        <a:p>
          <a:r>
            <a:rPr lang="en-US" sz="1200" b="1" u="sng" dirty="0" smtClean="0"/>
            <a:t>War and Conquest</a:t>
          </a:r>
        </a:p>
        <a:p>
          <a:r>
            <a:rPr lang="en-US" sz="1200" b="0" u="none" dirty="0" smtClean="0"/>
            <a:t>1. Social changes for war and conquest?</a:t>
          </a:r>
        </a:p>
        <a:p>
          <a:r>
            <a:rPr lang="en-US" sz="1200" b="0" u="none" dirty="0" smtClean="0"/>
            <a:t>2. How did 9/11 change U.S. </a:t>
          </a:r>
          <a:r>
            <a:rPr lang="en-US" sz="1200" b="0" u="none" smtClean="0"/>
            <a:t>society? </a:t>
          </a:r>
          <a:endParaRPr lang="en-US" sz="1200" b="0" u="none" dirty="0"/>
        </a:p>
      </dgm:t>
    </dgm:pt>
    <dgm:pt modelId="{C5D9760F-AEBF-4A1C-AAB2-155B599E3BF0}" type="parTrans" cxnId="{7B94786F-F0F9-4832-B634-93541D8DB525}">
      <dgm:prSet/>
      <dgm:spPr/>
      <dgm:t>
        <a:bodyPr/>
        <a:lstStyle/>
        <a:p>
          <a:endParaRPr lang="en-US"/>
        </a:p>
      </dgm:t>
    </dgm:pt>
    <dgm:pt modelId="{1008B735-C2D0-4561-BB91-78F21624DA63}" type="sibTrans" cxnId="{7B94786F-F0F9-4832-B634-93541D8DB525}">
      <dgm:prSet/>
      <dgm:spPr/>
      <dgm:t>
        <a:bodyPr/>
        <a:lstStyle/>
        <a:p>
          <a:endParaRPr lang="en-US"/>
        </a:p>
      </dgm:t>
    </dgm:pt>
    <dgm:pt modelId="{64B21E06-6342-4180-B154-0172476E2B2C}" type="pres">
      <dgm:prSet presAssocID="{C483493A-CEB1-4114-98D6-D835D920B6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AF4AA-0FF1-47AF-A306-45D2C0F88F30}" type="pres">
      <dgm:prSet presAssocID="{C483493A-CEB1-4114-98D6-D835D920B6E4}" presName="radial" presStyleCnt="0">
        <dgm:presLayoutVars>
          <dgm:animLvl val="ctr"/>
        </dgm:presLayoutVars>
      </dgm:prSet>
      <dgm:spPr/>
    </dgm:pt>
    <dgm:pt modelId="{37AD2490-2028-42D9-A92D-16E8EDF03352}" type="pres">
      <dgm:prSet presAssocID="{084B0A10-49FB-4F14-AE05-9CEDC4C02D85}" presName="centerShape" presStyleLbl="vennNode1" presStyleIdx="0" presStyleCnt="7" custScaleX="65076" custScaleY="60903" custLinFactNeighborX="33" custLinFactNeighborY="-801"/>
      <dgm:spPr/>
      <dgm:t>
        <a:bodyPr/>
        <a:lstStyle/>
        <a:p>
          <a:endParaRPr lang="en-US"/>
        </a:p>
      </dgm:t>
    </dgm:pt>
    <dgm:pt modelId="{9A21FD37-0106-4A90-9841-FBCF98EA6BCE}" type="pres">
      <dgm:prSet presAssocID="{CF1242D4-105C-4F29-BC33-78D79F30D9AF}" presName="node" presStyleLbl="vennNode1" presStyleIdx="1" presStyleCnt="7" custScaleX="169506" custScaleY="117377" custRadScaleRad="93372" custRadScaleInc="1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BBE1F9-4845-49B2-8D94-D640CC527CCF}" type="pres">
      <dgm:prSet presAssocID="{74E11121-5F6D-4925-A2BB-7F6DE4B97108}" presName="node" presStyleLbl="vennNode1" presStyleIdx="2" presStyleCnt="7" custScaleX="178109" custRadScaleRad="121411" custRadScaleInc="15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EE8D1-4423-49FF-ACF7-8054F7F6C7DA}" type="pres">
      <dgm:prSet presAssocID="{71BB97AB-DB12-456F-83BD-BF561071F5A1}" presName="node" presStyleLbl="vennNode1" presStyleIdx="3" presStyleCnt="7" custScaleX="179713" custRadScaleRad="118012" custRadScaleInc="-16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2FD08-C73A-4E18-AEBC-4049E1CC635A}" type="pres">
      <dgm:prSet presAssocID="{7C9DF4CA-223A-4439-8511-30FF0531A0EA}" presName="node" presStyleLbl="vennNode1" presStyleIdx="4" presStyleCnt="7" custScaleX="200589" custScaleY="108687" custRadScaleRad="93437" custRadScaleInc="-17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50CF7-6460-441F-A638-A24097A90B89}" type="pres">
      <dgm:prSet presAssocID="{22334DC2-C18E-43E3-A906-294150917D7E}" presName="node" presStyleLbl="vennNode1" presStyleIdx="5" presStyleCnt="7" custScaleX="178025" custScaleY="108688" custRadScaleRad="116293" custRadScaleInc="17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B7AA8-768F-432D-B88D-6ECEA99F4CFD}" type="pres">
      <dgm:prSet presAssocID="{E4C7B437-C63A-4846-AB94-75B023C0B086}" presName="node" presStyleLbl="vennNode1" presStyleIdx="6" presStyleCnt="7" custScaleX="177265" custRadScaleRad="123553" custRadScaleInc="-144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87CF05-85DE-9546-B553-D77E4D4E6BDE}" type="presOf" srcId="{CF1242D4-105C-4F29-BC33-78D79F30D9AF}" destId="{9A21FD37-0106-4A90-9841-FBCF98EA6BCE}" srcOrd="0" destOrd="0" presId="urn:microsoft.com/office/officeart/2005/8/layout/radial3"/>
    <dgm:cxn modelId="{FC5DD02D-A4FA-2444-868F-A1CB327B5F17}" type="presOf" srcId="{7C9DF4CA-223A-4439-8511-30FF0531A0EA}" destId="{2DA2FD08-C73A-4E18-AEBC-4049E1CC635A}" srcOrd="0" destOrd="0" presId="urn:microsoft.com/office/officeart/2005/8/layout/radial3"/>
    <dgm:cxn modelId="{A476DBD2-DE7A-46B5-915D-FABAF7C01603}" srcId="{084B0A10-49FB-4F14-AE05-9CEDC4C02D85}" destId="{CF1242D4-105C-4F29-BC33-78D79F30D9AF}" srcOrd="0" destOrd="0" parTransId="{B98E5125-1F01-4F1D-808F-30C34D4AC60D}" sibTransId="{68B35E16-B8C7-479B-8506-ADB37C86E460}"/>
    <dgm:cxn modelId="{501C5AC7-9502-524F-966B-462EE2B69D2F}" type="presOf" srcId="{74E11121-5F6D-4925-A2BB-7F6DE4B97108}" destId="{F2BBE1F9-4845-49B2-8D94-D640CC527CCF}" srcOrd="0" destOrd="0" presId="urn:microsoft.com/office/officeart/2005/8/layout/radial3"/>
    <dgm:cxn modelId="{0187B999-B2E8-F74B-8C70-58E80A16D83B}" type="presOf" srcId="{22334DC2-C18E-43E3-A906-294150917D7E}" destId="{7DC50CF7-6460-441F-A638-A24097A90B89}" srcOrd="0" destOrd="0" presId="urn:microsoft.com/office/officeart/2005/8/layout/radial3"/>
    <dgm:cxn modelId="{47CAA91D-872B-8F48-ACF5-2907FDC9D6FE}" type="presOf" srcId="{C483493A-CEB1-4114-98D6-D835D920B6E4}" destId="{64B21E06-6342-4180-B154-0172476E2B2C}" srcOrd="0" destOrd="0" presId="urn:microsoft.com/office/officeart/2005/8/layout/radial3"/>
    <dgm:cxn modelId="{7D95A3BE-F606-475B-B273-EB0C7B3BEC26}" srcId="{084B0A10-49FB-4F14-AE05-9CEDC4C02D85}" destId="{71BB97AB-DB12-456F-83BD-BF561071F5A1}" srcOrd="2" destOrd="0" parTransId="{F752646A-1573-40D7-B2B6-51AACF16E918}" sibTransId="{026B809D-CC21-4623-829E-ECABFC222A45}"/>
    <dgm:cxn modelId="{13AD9355-AD29-4A2E-9EAA-F88C170D9AF3}" srcId="{084B0A10-49FB-4F14-AE05-9CEDC4C02D85}" destId="{7C9DF4CA-223A-4439-8511-30FF0531A0EA}" srcOrd="3" destOrd="0" parTransId="{952BAEC0-776D-4A39-8E06-28CB76CFFBAE}" sibTransId="{626AFE24-E26D-4815-830F-FC0AAD1994CE}"/>
    <dgm:cxn modelId="{27ABC766-A580-451C-8930-0F1A1DC898A0}" srcId="{084B0A10-49FB-4F14-AE05-9CEDC4C02D85}" destId="{22334DC2-C18E-43E3-A906-294150917D7E}" srcOrd="4" destOrd="0" parTransId="{5F9E1B6C-D53C-4E62-9CB3-1D9829CA08FE}" sibTransId="{D8755A02-5316-4D0F-8E77-918643151D88}"/>
    <dgm:cxn modelId="{E91737C3-EEE7-E849-8BD4-DF88845A3F11}" type="presOf" srcId="{084B0A10-49FB-4F14-AE05-9CEDC4C02D85}" destId="{37AD2490-2028-42D9-A92D-16E8EDF03352}" srcOrd="0" destOrd="0" presId="urn:microsoft.com/office/officeart/2005/8/layout/radial3"/>
    <dgm:cxn modelId="{7374C772-81DE-4E4F-B33E-78A2E095D049}" srcId="{084B0A10-49FB-4F14-AE05-9CEDC4C02D85}" destId="{74E11121-5F6D-4925-A2BB-7F6DE4B97108}" srcOrd="1" destOrd="0" parTransId="{5C81BA8D-8BED-4517-8F98-2E63FE96D543}" sibTransId="{494B03DE-0967-47A0-8E16-9D4FC9D9ECBA}"/>
    <dgm:cxn modelId="{FD63E50F-E3F3-9841-A3BD-016157F9EFB1}" type="presOf" srcId="{E4C7B437-C63A-4846-AB94-75B023C0B086}" destId="{E13B7AA8-768F-432D-B88D-6ECEA99F4CFD}" srcOrd="0" destOrd="0" presId="urn:microsoft.com/office/officeart/2005/8/layout/radial3"/>
    <dgm:cxn modelId="{7B94786F-F0F9-4832-B634-93541D8DB525}" srcId="{084B0A10-49FB-4F14-AE05-9CEDC4C02D85}" destId="{E4C7B437-C63A-4846-AB94-75B023C0B086}" srcOrd="5" destOrd="0" parTransId="{C5D9760F-AEBF-4A1C-AAB2-155B599E3BF0}" sibTransId="{1008B735-C2D0-4561-BB91-78F21624DA63}"/>
    <dgm:cxn modelId="{58A50029-3A3C-46EB-ADCE-B18F7E2C54BF}" srcId="{C483493A-CEB1-4114-98D6-D835D920B6E4}" destId="{084B0A10-49FB-4F14-AE05-9CEDC4C02D85}" srcOrd="0" destOrd="0" parTransId="{2AEC3064-8634-4DE9-8625-F3183F85CDB1}" sibTransId="{A1E33772-0FC2-41C5-B0B8-C87504808EE0}"/>
    <dgm:cxn modelId="{06E26D85-4347-BD44-A4E0-04251C9D6D7A}" type="presOf" srcId="{71BB97AB-DB12-456F-83BD-BF561071F5A1}" destId="{597EE8D1-4423-49FF-ACF7-8054F7F6C7DA}" srcOrd="0" destOrd="0" presId="urn:microsoft.com/office/officeart/2005/8/layout/radial3"/>
    <dgm:cxn modelId="{14E2A9C8-6B02-1E48-B72C-298CD976271A}" type="presParOf" srcId="{64B21E06-6342-4180-B154-0172476E2B2C}" destId="{847AF4AA-0FF1-47AF-A306-45D2C0F88F30}" srcOrd="0" destOrd="0" presId="urn:microsoft.com/office/officeart/2005/8/layout/radial3"/>
    <dgm:cxn modelId="{EC3363C1-8293-3544-9FC9-63D78C4745EF}" type="presParOf" srcId="{847AF4AA-0FF1-47AF-A306-45D2C0F88F30}" destId="{37AD2490-2028-42D9-A92D-16E8EDF03352}" srcOrd="0" destOrd="0" presId="urn:microsoft.com/office/officeart/2005/8/layout/radial3"/>
    <dgm:cxn modelId="{C1D6D2BA-07D2-5A4D-BFCE-57DE344E1E0F}" type="presParOf" srcId="{847AF4AA-0FF1-47AF-A306-45D2C0F88F30}" destId="{9A21FD37-0106-4A90-9841-FBCF98EA6BCE}" srcOrd="1" destOrd="0" presId="urn:microsoft.com/office/officeart/2005/8/layout/radial3"/>
    <dgm:cxn modelId="{62564A96-72A5-6045-969F-786322121C7E}" type="presParOf" srcId="{847AF4AA-0FF1-47AF-A306-45D2C0F88F30}" destId="{F2BBE1F9-4845-49B2-8D94-D640CC527CCF}" srcOrd="2" destOrd="0" presId="urn:microsoft.com/office/officeart/2005/8/layout/radial3"/>
    <dgm:cxn modelId="{06554818-43FE-CF48-B0AB-8996C7990ADB}" type="presParOf" srcId="{847AF4AA-0FF1-47AF-A306-45D2C0F88F30}" destId="{597EE8D1-4423-49FF-ACF7-8054F7F6C7DA}" srcOrd="3" destOrd="0" presId="urn:microsoft.com/office/officeart/2005/8/layout/radial3"/>
    <dgm:cxn modelId="{370CA204-F6E8-3347-9BD0-D7CBED9BF3A8}" type="presParOf" srcId="{847AF4AA-0FF1-47AF-A306-45D2C0F88F30}" destId="{2DA2FD08-C73A-4E18-AEBC-4049E1CC635A}" srcOrd="4" destOrd="0" presId="urn:microsoft.com/office/officeart/2005/8/layout/radial3"/>
    <dgm:cxn modelId="{F3922EEB-094A-D445-AAA1-E6E1F35163B1}" type="presParOf" srcId="{847AF4AA-0FF1-47AF-A306-45D2C0F88F30}" destId="{7DC50CF7-6460-441F-A638-A24097A90B89}" srcOrd="5" destOrd="0" presId="urn:microsoft.com/office/officeart/2005/8/layout/radial3"/>
    <dgm:cxn modelId="{36E15B4F-6D42-0C46-9199-560DA5A6AD5F}" type="presParOf" srcId="{847AF4AA-0FF1-47AF-A306-45D2C0F88F30}" destId="{E13B7AA8-768F-432D-B88D-6ECEA99F4CF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D2490-2028-42D9-A92D-16E8EDF03352}">
      <dsp:nvSpPr>
        <dsp:cNvPr id="0" name=""/>
        <dsp:cNvSpPr/>
      </dsp:nvSpPr>
      <dsp:spPr>
        <a:xfrm>
          <a:off x="3424615" y="2095515"/>
          <a:ext cx="2282980" cy="21365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/>
            <a:t>Sources of Social Changes</a:t>
          </a:r>
          <a:endParaRPr lang="en-US" sz="1800" b="1" u="sng" kern="1200" dirty="0"/>
        </a:p>
      </dsp:txBody>
      <dsp:txXfrm>
        <a:off x="3758950" y="2408410"/>
        <a:ext cx="1614310" cy="1510794"/>
      </dsp:txXfrm>
    </dsp:sp>
    <dsp:sp modelId="{9A21FD37-0106-4A90-9841-FBCF98EA6BCE}">
      <dsp:nvSpPr>
        <dsp:cNvPr id="0" name=""/>
        <dsp:cNvSpPr/>
      </dsp:nvSpPr>
      <dsp:spPr>
        <a:xfrm>
          <a:off x="3116800" y="38108"/>
          <a:ext cx="2973284" cy="20588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Values &amp; Beliefs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1. Explain the concept of ideology &amp; social movement.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2. Examples of social movement?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3. How did civil rights movement change society?</a:t>
          </a:r>
          <a:endParaRPr lang="en-US" sz="1200" b="0" u="none" kern="1200" dirty="0"/>
        </a:p>
      </dsp:txBody>
      <dsp:txXfrm>
        <a:off x="3552227" y="339626"/>
        <a:ext cx="2102430" cy="1455860"/>
      </dsp:txXfrm>
    </dsp:sp>
    <dsp:sp modelId="{F2BBE1F9-4845-49B2-8D94-D640CC527CCF}">
      <dsp:nvSpPr>
        <dsp:cNvPr id="0" name=""/>
        <dsp:cNvSpPr/>
      </dsp:nvSpPr>
      <dsp:spPr>
        <a:xfrm>
          <a:off x="5593660" y="1333502"/>
          <a:ext cx="3124189" cy="17540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Technology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1. Two ways new tech. arises?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2. Explain the differences between discovery &amp; invention.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3. Examples of discovery and invention? </a:t>
          </a:r>
          <a:endParaRPr lang="en-US" sz="1200" b="0" u="none" kern="1200" dirty="0"/>
        </a:p>
      </dsp:txBody>
      <dsp:txXfrm>
        <a:off x="6051187" y="1590382"/>
        <a:ext cx="2209135" cy="1240328"/>
      </dsp:txXfrm>
    </dsp:sp>
    <dsp:sp modelId="{597EE8D1-4423-49FF-ACF7-8054F7F6C7DA}">
      <dsp:nvSpPr>
        <dsp:cNvPr id="0" name=""/>
        <dsp:cNvSpPr/>
      </dsp:nvSpPr>
      <dsp:spPr>
        <a:xfrm>
          <a:off x="5524508" y="3238506"/>
          <a:ext cx="3152324" cy="17540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Population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1. Population increase changes society? Examples?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2. Population decrease changes society? Examples?</a:t>
          </a:r>
          <a:endParaRPr lang="en-US" sz="1200" b="0" u="none" kern="1200" dirty="0"/>
        </a:p>
      </dsp:txBody>
      <dsp:txXfrm>
        <a:off x="5986155" y="3495386"/>
        <a:ext cx="2229030" cy="1240328"/>
      </dsp:txXfrm>
    </dsp:sp>
    <dsp:sp modelId="{2DA2FD08-C73A-4E18-AEBC-4049E1CC635A}">
      <dsp:nvSpPr>
        <dsp:cNvPr id="0" name=""/>
        <dsp:cNvSpPr/>
      </dsp:nvSpPr>
      <dsp:spPr>
        <a:xfrm>
          <a:off x="2844193" y="4381510"/>
          <a:ext cx="3518508" cy="19064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Diffusion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1. Concept?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2. Ways that cultural traits spread?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3. Explain the two-way process of diffusion?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sng" kern="1200" dirty="0"/>
        </a:p>
      </dsp:txBody>
      <dsp:txXfrm>
        <a:off x="3359467" y="4660705"/>
        <a:ext cx="2487960" cy="1348075"/>
      </dsp:txXfrm>
    </dsp:sp>
    <dsp:sp modelId="{7DC50CF7-6460-441F-A638-A24097A90B89}">
      <dsp:nvSpPr>
        <dsp:cNvPr id="0" name=""/>
        <dsp:cNvSpPr/>
      </dsp:nvSpPr>
      <dsp:spPr>
        <a:xfrm>
          <a:off x="495305" y="3124203"/>
          <a:ext cx="3122715" cy="19064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Physical Environment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1. How do food causes social changes?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2. How do natural disasters causes social changes?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3. Social changes from natural resources?</a:t>
          </a:r>
          <a:endParaRPr lang="en-US" sz="1200" b="0" u="none" kern="1200" dirty="0"/>
        </a:p>
      </dsp:txBody>
      <dsp:txXfrm>
        <a:off x="952616" y="3403401"/>
        <a:ext cx="2208093" cy="1348087"/>
      </dsp:txXfrm>
    </dsp:sp>
    <dsp:sp modelId="{E13B7AA8-768F-432D-B88D-6ECEA99F4CFD}">
      <dsp:nvSpPr>
        <dsp:cNvPr id="0" name=""/>
        <dsp:cNvSpPr/>
      </dsp:nvSpPr>
      <dsp:spPr>
        <a:xfrm>
          <a:off x="381004" y="1295415"/>
          <a:ext cx="3109384" cy="175408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/>
            <a:t>War and Conquest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1. Social changes for war and conquest?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u="none" kern="1200" dirty="0" smtClean="0"/>
            <a:t>2. How did 9/11 change U.S. </a:t>
          </a:r>
          <a:r>
            <a:rPr lang="en-US" sz="1200" b="0" u="none" kern="1200" smtClean="0"/>
            <a:t>society? </a:t>
          </a:r>
          <a:endParaRPr lang="en-US" sz="1200" b="0" u="none" kern="1200" dirty="0"/>
        </a:p>
      </dsp:txBody>
      <dsp:txXfrm>
        <a:off x="836363" y="1552295"/>
        <a:ext cx="2198666" cy="1240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4E6B58-D94F-4FF5-89AC-A64C8D6061FC}" type="datetimeFigureOut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7A2981-2231-4714-B5F5-AC3ADE48C0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YFUfuglke0" TargetMode="External"/><Relationship Id="rId4" Type="http://schemas.openxmlformats.org/officeDocument/2006/relationships/hyperlink" Target="http://www.youtube.com/watch?v=MquB3-LbhVk" TargetMode="External"/><Relationship Id="rId5" Type="http://schemas.openxmlformats.org/officeDocument/2006/relationships/hyperlink" Target="http://www.youtube.com/watch?v=mp26C7k1PBQ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9kmy2HiLe_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Value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do we (as Americans) value?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746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u="sng" smtClean="0"/>
              <a:t>OTB: Capital Punishment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00735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smtClean="0"/>
              <a:t>Should America continue with the sanction of capital punishment(death penalty)?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b="1" u="sng" smtClean="0"/>
              <a:t>Yes:</a:t>
            </a:r>
            <a:r>
              <a:rPr lang="en-US" sz="2800" smtClean="0"/>
              <a:t> Explain the pro’s of capital punishment in the United States.(Economy, Social Structure, Government, Religion, etc…)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-Explain the con’s without capital punishment.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800" b="1" u="sng" smtClean="0"/>
              <a:t>No:</a:t>
            </a:r>
            <a:r>
              <a:rPr lang="en-US" sz="2800" smtClean="0"/>
              <a:t> Explain the con’s of capital punishment in the United States.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-Explain the pro’s of getting rid of capital punishment.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**Be able to dispute the ideas of your opponent**</a:t>
            </a:r>
          </a:p>
        </p:txBody>
      </p:sp>
    </p:spTree>
    <p:extLst>
      <p:ext uri="{BB962C8B-B14F-4D97-AF65-F5344CB8AC3E}">
        <p14:creationId xmlns:p14="http://schemas.microsoft.com/office/powerpoint/2010/main" val="11115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Make a list of your personal values on a separate sheet of paper. Try and have at least 10. </a:t>
            </a:r>
          </a:p>
          <a:p>
            <a:r>
              <a:rPr lang="en-US" sz="3600" dirty="0" smtClean="0"/>
              <a:t>Compare with the people around you; do you share similar values? </a:t>
            </a:r>
          </a:p>
          <a:p>
            <a:r>
              <a:rPr lang="en-US" sz="3600" dirty="0" smtClean="0"/>
              <a:t>What if you could only hold a certain number </a:t>
            </a:r>
            <a:r>
              <a:rPr lang="en-US" sz="3600" smtClean="0"/>
              <a:t>of values?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6035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304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b="1" u="sng" dirty="0" smtClean="0"/>
              <a:t>Social Change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533400"/>
          <a:ext cx="9144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642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Robin Williams (no, not the comedian) </a:t>
            </a:r>
          </a:p>
          <a:p>
            <a:pPr lvl="1"/>
            <a:r>
              <a:rPr lang="en-US" dirty="0" smtClean="0"/>
              <a:t>15 values that are central to the American way of life. </a:t>
            </a:r>
          </a:p>
          <a:p>
            <a:pPr lvl="1"/>
            <a:endParaRPr lang="en-US" dirty="0"/>
          </a:p>
          <a:p>
            <a:r>
              <a:rPr lang="en-US" dirty="0" smtClean="0"/>
              <a:t>Comparison to World Values</a:t>
            </a:r>
          </a:p>
          <a:p>
            <a:pPr lvl="1"/>
            <a:r>
              <a:rPr lang="en-US" i="1" dirty="0" smtClean="0"/>
              <a:t>Shared Values in a Troubled World</a:t>
            </a:r>
            <a:r>
              <a:rPr lang="en-US" dirty="0" smtClean="0"/>
              <a:t>, </a:t>
            </a:r>
            <a:r>
              <a:rPr lang="en-US" dirty="0" err="1" smtClean="0"/>
              <a:t>Rushworth</a:t>
            </a:r>
            <a:r>
              <a:rPr lang="en-US" dirty="0" smtClean="0"/>
              <a:t> Kidder</a:t>
            </a:r>
          </a:p>
          <a:p>
            <a:pPr lvl="1"/>
            <a:r>
              <a:rPr lang="en-US" dirty="0" smtClean="0"/>
              <a:t>Examined 16 different cultures/countries and their values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Identified 8 universal values</a:t>
            </a:r>
          </a:p>
          <a:p>
            <a:pPr lvl="3">
              <a:buFontTx/>
              <a:buChar char="-"/>
            </a:pPr>
            <a:r>
              <a:rPr lang="en-US" dirty="0" smtClean="0"/>
              <a:t>Fairness</a:t>
            </a:r>
          </a:p>
          <a:p>
            <a:pPr lvl="3">
              <a:buFontTx/>
              <a:buChar char="-"/>
            </a:pPr>
            <a:r>
              <a:rPr lang="en-US" dirty="0" smtClean="0"/>
              <a:t>Freedom</a:t>
            </a:r>
          </a:p>
          <a:p>
            <a:pPr lvl="3">
              <a:buFontTx/>
              <a:buChar char="-"/>
            </a:pPr>
            <a:r>
              <a:rPr lang="en-US" dirty="0" smtClean="0"/>
              <a:t>Love</a:t>
            </a:r>
          </a:p>
          <a:p>
            <a:pPr lvl="3">
              <a:buFontTx/>
              <a:buChar char="-"/>
            </a:pPr>
            <a:r>
              <a:rPr lang="en-US" dirty="0" smtClean="0"/>
              <a:t>Respect for life</a:t>
            </a:r>
          </a:p>
          <a:p>
            <a:pPr lvl="3">
              <a:buFontTx/>
              <a:buChar char="-"/>
            </a:pPr>
            <a:r>
              <a:rPr lang="en-US" dirty="0" smtClean="0"/>
              <a:t>Responsibility</a:t>
            </a:r>
          </a:p>
          <a:p>
            <a:pPr lvl="3">
              <a:buFontTx/>
              <a:buChar char="-"/>
            </a:pPr>
            <a:r>
              <a:rPr lang="en-US" dirty="0" smtClean="0"/>
              <a:t>Tolerance</a:t>
            </a:r>
          </a:p>
          <a:p>
            <a:pPr lvl="3">
              <a:buFontTx/>
              <a:buChar char="-"/>
            </a:pPr>
            <a:r>
              <a:rPr lang="en-US" dirty="0" smtClean="0"/>
              <a:t>Truth</a:t>
            </a:r>
          </a:p>
          <a:p>
            <a:pPr lvl="3">
              <a:buFontTx/>
              <a:buChar char="-"/>
            </a:pPr>
            <a:r>
              <a:rPr lang="en-US" dirty="0" smtClean="0"/>
              <a:t>Unity   </a:t>
            </a:r>
          </a:p>
        </p:txBody>
      </p:sp>
    </p:spTree>
    <p:extLst>
      <p:ext uri="{BB962C8B-B14F-4D97-AF65-F5344CB8AC3E}">
        <p14:creationId xmlns:p14="http://schemas.microsoft.com/office/powerpoint/2010/main" val="325444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15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b="1" dirty="0" smtClean="0"/>
              <a:t>Personal achievement</a:t>
            </a:r>
            <a:r>
              <a:rPr lang="en-US" dirty="0" smtClean="0">
                <a:sym typeface="Wingdings" pitchFamily="2" charset="2"/>
              </a:rPr>
              <a:t> promotes individualism and competition; want to succeed. 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b="1" dirty="0" smtClean="0"/>
              <a:t>Work ethic</a:t>
            </a:r>
            <a:r>
              <a:rPr lang="en-US" dirty="0" smtClean="0">
                <a:sym typeface="Wingdings" pitchFamily="2" charset="2"/>
              </a:rPr>
              <a:t> Work hard, don’t be lazy. Don’t just sit back and let things happen. 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b="1" dirty="0" smtClean="0"/>
              <a:t>Morality</a:t>
            </a:r>
            <a:r>
              <a:rPr lang="en-US" dirty="0" smtClean="0">
                <a:sym typeface="Wingdings" pitchFamily="2" charset="2"/>
              </a:rPr>
              <a:t> country founded on religious faith; viewpoint of the world in terms of what is right/wrong.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b="1" dirty="0" smtClean="0"/>
              <a:t>Humanitarianism</a:t>
            </a:r>
            <a:r>
              <a:rPr lang="en-US" dirty="0" smtClean="0">
                <a:sym typeface="Wingdings" pitchFamily="2" charset="2"/>
              </a:rPr>
              <a:t> belief in justice and equality; show charity towards the less fortunate. 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n-US" b="1" dirty="0" smtClean="0"/>
              <a:t>Efficiency and Practicality</a:t>
            </a:r>
            <a:r>
              <a:rPr lang="en-US" dirty="0" smtClean="0">
                <a:sym typeface="Wingdings" pitchFamily="2" charset="2"/>
              </a:rPr>
              <a:t> problems have a solution; we should find these solutions that are the quickest and shortest possible.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5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15 Values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6) </a:t>
            </a:r>
            <a:r>
              <a:rPr lang="en-US" sz="2800" b="1" dirty="0" smtClean="0"/>
              <a:t>Process and Progress</a:t>
            </a:r>
            <a:r>
              <a:rPr lang="en-US" sz="2800" dirty="0" smtClean="0">
                <a:sym typeface="Wingdings" pitchFamily="2" charset="2"/>
              </a:rPr>
              <a:t> future will be better than the past; looking to the future with optimism. </a:t>
            </a:r>
          </a:p>
          <a:p>
            <a:pPr marL="0" indent="0">
              <a:buNone/>
            </a:pPr>
            <a:r>
              <a:rPr lang="en-US" sz="2800" dirty="0" smtClean="0"/>
              <a:t>7) </a:t>
            </a:r>
            <a:r>
              <a:rPr lang="en-US" sz="2800" b="1" dirty="0" smtClean="0"/>
              <a:t>Material Comfort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want to be ‘comfortable’ in our lives. 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8) </a:t>
            </a:r>
            <a:r>
              <a:rPr lang="en-US" sz="2800" b="1" dirty="0" smtClean="0"/>
              <a:t>Equality</a:t>
            </a:r>
            <a:r>
              <a:rPr lang="en-US" sz="2800" dirty="0" smtClean="0">
                <a:sym typeface="Wingdings" pitchFamily="2" charset="2"/>
              </a:rPr>
              <a:t> “all men are created equal”; equality of opportunity and chance for success.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9) </a:t>
            </a:r>
            <a:r>
              <a:rPr lang="en-US" sz="2800" b="1" dirty="0" smtClean="0"/>
              <a:t>Freedom</a:t>
            </a:r>
            <a:r>
              <a:rPr lang="en-US" sz="2800" dirty="0" smtClean="0">
                <a:sym typeface="Wingdings" pitchFamily="2" charset="2"/>
              </a:rPr>
              <a:t> personal freedoms of choice; religion, speech, press, etc.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10) </a:t>
            </a:r>
            <a:r>
              <a:rPr lang="en-US" sz="2800" b="1" dirty="0" smtClean="0"/>
              <a:t>External conformity</a:t>
            </a:r>
            <a:r>
              <a:rPr lang="en-US" sz="2800" dirty="0" smtClean="0">
                <a:sym typeface="Wingdings" pitchFamily="2" charset="2"/>
              </a:rPr>
              <a:t> we should go along with the group; don’t rock the boat!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452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15 Values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11) </a:t>
            </a:r>
            <a:r>
              <a:rPr lang="en-US" sz="2800" b="1" dirty="0" smtClean="0"/>
              <a:t>Science and Rationality</a:t>
            </a:r>
            <a:r>
              <a:rPr lang="en-US" sz="2800" dirty="0" smtClean="0">
                <a:sym typeface="Wingdings" pitchFamily="2" charset="2"/>
              </a:rPr>
              <a:t> Science </a:t>
            </a:r>
            <a:r>
              <a:rPr lang="en-US" sz="2800" dirty="0">
                <a:sym typeface="Wingdings" pitchFamily="2" charset="2"/>
              </a:rPr>
              <a:t>and technology make the world better and more comfortable.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12) </a:t>
            </a:r>
            <a:r>
              <a:rPr lang="en-US" sz="2800" b="1" dirty="0" smtClean="0"/>
              <a:t>Nationalism</a:t>
            </a:r>
            <a:r>
              <a:rPr lang="en-US" sz="2800" dirty="0" smtClean="0">
                <a:sym typeface="Wingdings" pitchFamily="2" charset="2"/>
              </a:rPr>
              <a:t> US values are the best!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13) </a:t>
            </a:r>
            <a:r>
              <a:rPr lang="en-US" sz="2800" b="1" dirty="0" smtClean="0"/>
              <a:t>Democracy</a:t>
            </a:r>
            <a:r>
              <a:rPr lang="en-US" sz="2800" dirty="0" smtClean="0">
                <a:sym typeface="Wingdings" pitchFamily="2" charset="2"/>
              </a:rPr>
              <a:t> citizens have right to participate and express their opinions freely.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14) </a:t>
            </a:r>
            <a:r>
              <a:rPr lang="en-US" sz="2800" b="1" dirty="0" smtClean="0"/>
              <a:t>Individualism</a:t>
            </a:r>
            <a:r>
              <a:rPr lang="en-US" sz="2800" dirty="0" smtClean="0">
                <a:sym typeface="Wingdings" pitchFamily="2" charset="2"/>
              </a:rPr>
              <a:t> emphasis on personal rights and responsibilities.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15) </a:t>
            </a:r>
            <a:r>
              <a:rPr lang="en-US" sz="2800" b="1" dirty="0" smtClean="0"/>
              <a:t>Racism and group superiority themes</a:t>
            </a:r>
            <a:r>
              <a:rPr lang="en-US" sz="2800" dirty="0" smtClean="0">
                <a:sym typeface="Wingdings" pitchFamily="2" charset="2"/>
              </a:rPr>
              <a:t> judgment of other cultures, religions, and cultures (at times).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815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are dynamic, thus they change over time. </a:t>
            </a:r>
          </a:p>
          <a:p>
            <a:r>
              <a:rPr lang="en-US" dirty="0" smtClean="0"/>
              <a:t>Williams’ study is from 1970… have American values changed at all?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Questions</a:t>
            </a:r>
          </a:p>
          <a:p>
            <a:pPr marL="742950" indent="-742950" algn="ctr">
              <a:buAutoNum type="arabicParenR"/>
            </a:pPr>
            <a:r>
              <a:rPr lang="en-US" sz="2800" dirty="0" smtClean="0"/>
              <a:t>Which of the values do you find most outdated?</a:t>
            </a:r>
          </a:p>
          <a:p>
            <a:pPr marL="742950" indent="-742950" algn="ctr">
              <a:buAutoNum type="arabicParenR"/>
            </a:pPr>
            <a:r>
              <a:rPr lang="en-US" sz="2800" dirty="0" smtClean="0"/>
              <a:t>If you had to insert a new value, what would it be?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33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Self-Fulfillment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commitment to the full development of one’s personality, talents, and potential. </a:t>
            </a:r>
            <a:endParaRPr lang="en-US" dirty="0"/>
          </a:p>
          <a:p>
            <a:r>
              <a:rPr lang="en-US" dirty="0" smtClean="0"/>
              <a:t>Emergence of ‘self-help’ books, diets, etc. </a:t>
            </a:r>
          </a:p>
          <a:p>
            <a:r>
              <a:rPr lang="en-US" dirty="0" smtClean="0"/>
              <a:t>Emphasis on personal fulfillment can be seen as a personality disorder (Christopher </a:t>
            </a:r>
            <a:r>
              <a:rPr lang="en-US" dirty="0" err="1" smtClean="0"/>
              <a:t>Lasch</a:t>
            </a:r>
            <a:r>
              <a:rPr lang="en-US" dirty="0" smtClean="0"/>
              <a:t>); known as </a:t>
            </a:r>
            <a:r>
              <a:rPr lang="en-US" b="1" dirty="0" smtClean="0"/>
              <a:t>narcissism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1473"/>
            <a:ext cx="380359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114800"/>
            <a:ext cx="3962400" cy="240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9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on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 smtClean="0"/>
              <a:t>Questions to Consider</a:t>
            </a:r>
            <a:endParaRPr lang="en-US" b="1" u="sng" dirty="0"/>
          </a:p>
          <a:p>
            <a:endParaRPr lang="en-US" dirty="0" smtClean="0"/>
          </a:p>
          <a:p>
            <a:pPr marL="457200" indent="-457200">
              <a:buAutoNum type="arabicParenR"/>
            </a:pPr>
            <a:r>
              <a:rPr lang="en-US" sz="3200" dirty="0" smtClean="0"/>
              <a:t>How do advertisements use American values? 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Do people view this as right or wrong? 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Can you recognize a play at American values when you see them?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38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Advertisements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Advertisement #1: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www.youtube.com/watch?v=9kmy2HiLe_E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Advertisement #2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www.youtube.com/watch?v=0YFUfuglke0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Advertisement #3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www.youtube.com/watch?v=MquB3-LbhVk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Advertisement #4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www.youtube.com/watch?v=mp26C7k1PBQ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</TotalTime>
  <Words>778</Words>
  <Application>Microsoft Macintosh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Clarity</vt:lpstr>
      <vt:lpstr>American Value System</vt:lpstr>
      <vt:lpstr>Comparison </vt:lpstr>
      <vt:lpstr>15 Values</vt:lpstr>
      <vt:lpstr>15 Values (cont’d)</vt:lpstr>
      <vt:lpstr>15 Values (cont’d)</vt:lpstr>
      <vt:lpstr>Problems</vt:lpstr>
      <vt:lpstr>Self-Fulfillment</vt:lpstr>
      <vt:lpstr>Impact on Advertising</vt:lpstr>
      <vt:lpstr>Advertisements</vt:lpstr>
      <vt:lpstr>OTB: Capital Punishment</vt:lpstr>
      <vt:lpstr>Your Values</vt:lpstr>
      <vt:lpstr>Social Change</vt:lpstr>
    </vt:vector>
  </TitlesOfParts>
  <Company>Hewlett-Packard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Value System</dc:title>
  <dc:creator>Amanda</dc:creator>
  <cp:lastModifiedBy>michael tuttle</cp:lastModifiedBy>
  <cp:revision>12</cp:revision>
  <dcterms:created xsi:type="dcterms:W3CDTF">2012-09-12T13:43:29Z</dcterms:created>
  <dcterms:modified xsi:type="dcterms:W3CDTF">2018-09-23T01:10:16Z</dcterms:modified>
</cp:coreProperties>
</file>