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56"/>
  </p:normalViewPr>
  <p:slideViewPr>
    <p:cSldViewPr>
      <p:cViewPr varScale="1">
        <p:scale>
          <a:sx n="89" d="100"/>
          <a:sy n="89" d="100"/>
        </p:scale>
        <p:origin x="88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7391-3A7E-428C-BCCE-FF578846D80C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DB32C7-B212-48B9-9061-D0C0D4F694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7391-3A7E-428C-BCCE-FF578846D80C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32C7-B212-48B9-9061-D0C0D4F69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7391-3A7E-428C-BCCE-FF578846D80C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32C7-B212-48B9-9061-D0C0D4F69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7391-3A7E-428C-BCCE-FF578846D80C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32C7-B212-48B9-9061-D0C0D4F69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7391-3A7E-428C-BCCE-FF578846D80C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32C7-B212-48B9-9061-D0C0D4F6945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7391-3A7E-428C-BCCE-FF578846D80C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32C7-B212-48B9-9061-D0C0D4F694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7391-3A7E-428C-BCCE-FF578846D80C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32C7-B212-48B9-9061-D0C0D4F6945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7391-3A7E-428C-BCCE-FF578846D80C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32C7-B212-48B9-9061-D0C0D4F69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7391-3A7E-428C-BCCE-FF578846D80C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32C7-B212-48B9-9061-D0C0D4F69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7391-3A7E-428C-BCCE-FF578846D80C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32C7-B212-48B9-9061-D0C0D4F69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7391-3A7E-428C-BCCE-FF578846D80C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32C7-B212-48B9-9061-D0C0D4F69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BF07391-3A7E-428C-BCCE-FF578846D80C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BDB32C7-B212-48B9-9061-D0C0D4F6945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Adulthood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Are you ready for it?</a:t>
            </a:r>
          </a:p>
          <a:p>
            <a:r>
              <a:rPr lang="en-US" dirty="0" smtClean="0"/>
              <a:t>Chapter 7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36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World of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7, Section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5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Labor Force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Labor force= </a:t>
            </a:r>
            <a:r>
              <a:rPr lang="en-US" b="1" dirty="0" smtClean="0"/>
              <a:t>all individuals age 16 and older who are employed in paid positions or seeking paid employment. </a:t>
            </a:r>
          </a:p>
          <a:p>
            <a:r>
              <a:rPr lang="en-US" dirty="0" smtClean="0"/>
              <a:t>Who makes up the labor force is changing. </a:t>
            </a:r>
          </a:p>
          <a:p>
            <a:pPr lvl="1"/>
            <a:r>
              <a:rPr lang="en-US" dirty="0" smtClean="0"/>
              <a:t>Growing presence of women in the workforce.</a:t>
            </a:r>
          </a:p>
          <a:p>
            <a:pPr lvl="1"/>
            <a:r>
              <a:rPr lang="en-US" dirty="0" smtClean="0"/>
              <a:t>Rise in minority workers. </a:t>
            </a:r>
          </a:p>
          <a:p>
            <a:pPr lvl="1"/>
            <a:r>
              <a:rPr lang="en-US" dirty="0" smtClean="0"/>
              <a:t>Higher education level of those in workforce.  </a:t>
            </a:r>
          </a:p>
          <a:p>
            <a:r>
              <a:rPr lang="en-US" b="1" u="sng" dirty="0" smtClean="0"/>
              <a:t>Profession= </a:t>
            </a:r>
            <a:r>
              <a:rPr lang="en-US" b="1" dirty="0" smtClean="0"/>
              <a:t>a high-status occupation that requires formal skills, often through formal education.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What are some examples? </a:t>
            </a:r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645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Changing Nature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Since 1900, we have seen a drastic shift in the fields where most people are employed.</a:t>
            </a:r>
            <a:r>
              <a:rPr lang="en-US" dirty="0" smtClean="0"/>
              <a:t>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1900: Farming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 35%</a:t>
            </a:r>
          </a:p>
          <a:p>
            <a:pPr marL="365760" lvl="1" indent="0">
              <a:buNone/>
            </a:pP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	 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     Manufacturing/physical labor 45</a:t>
            </a:r>
          </a:p>
          <a:p>
            <a:pPr marL="365760" lvl="1" indent="0">
              <a:buNone/>
            </a:pP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             Services 20%</a:t>
            </a:r>
          </a:p>
          <a:p>
            <a:pPr lvl="1">
              <a:buClr>
                <a:srgbClr val="94B6D2"/>
              </a:buClr>
            </a:pPr>
            <a:r>
              <a:rPr lang="en-US" sz="2400" dirty="0" smtClean="0">
                <a:solidFill>
                  <a:prstClr val="black"/>
                </a:solidFill>
                <a:sym typeface="Wingdings" pitchFamily="2" charset="2"/>
              </a:rPr>
              <a:t>2000: Farming and manufacturing 27%</a:t>
            </a:r>
          </a:p>
          <a:p>
            <a:pPr marL="365760" lvl="1" indent="0">
              <a:buClr>
                <a:srgbClr val="94B6D2"/>
              </a:buClr>
              <a:buNone/>
            </a:pPr>
            <a:r>
              <a:rPr lang="en-US" sz="2400" dirty="0">
                <a:solidFill>
                  <a:prstClr val="black"/>
                </a:solidFill>
                <a:sym typeface="Wingdings" pitchFamily="2" charset="2"/>
              </a:rPr>
              <a:t>	 </a:t>
            </a:r>
            <a:r>
              <a:rPr lang="en-US" sz="2400" dirty="0" smtClean="0">
                <a:solidFill>
                  <a:prstClr val="black"/>
                </a:solidFill>
                <a:sym typeface="Wingdings" pitchFamily="2" charset="2"/>
              </a:rPr>
              <a:t>      Professional/service jobs 73%</a:t>
            </a:r>
          </a:p>
          <a:p>
            <a:pPr marL="365760" lvl="1" indent="0">
              <a:buClr>
                <a:srgbClr val="94B6D2"/>
              </a:buClr>
              <a:buNone/>
            </a:pPr>
            <a:r>
              <a:rPr lang="en-US" dirty="0">
                <a:solidFill>
                  <a:prstClr val="black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prstClr val="black"/>
                </a:solidFill>
                <a:sym typeface="Wingdings" pitchFamily="2" charset="2"/>
              </a:rPr>
              <a:t>	</a:t>
            </a:r>
            <a:endParaRPr lang="en-US" dirty="0">
              <a:solidFill>
                <a:prstClr val="black"/>
              </a:solidFill>
              <a:sym typeface="Wingdings" pitchFamily="2" charset="2"/>
            </a:endParaRPr>
          </a:p>
          <a:p>
            <a:pPr marL="365760" lvl="1" indent="0">
              <a:buNone/>
            </a:pPr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8883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sz="3000" b="1" u="sng" dirty="0" smtClean="0"/>
              <a:t>Unemployment=</a:t>
            </a:r>
            <a:r>
              <a:rPr lang="en-US" sz="3000" b="1" dirty="0" smtClean="0"/>
              <a:t> when an individual does not have a job and is actively seeking employment.</a:t>
            </a:r>
          </a:p>
          <a:p>
            <a:r>
              <a:rPr lang="en-US" sz="3000" b="1" u="sng" dirty="0" smtClean="0"/>
              <a:t>Unemployment rate=</a:t>
            </a:r>
            <a:r>
              <a:rPr lang="en-US" sz="3000" b="1" dirty="0" smtClean="0"/>
              <a:t> percentage of civilian labor force that does not have a job, and is actively seeking one. </a:t>
            </a:r>
          </a:p>
          <a:p>
            <a:r>
              <a:rPr lang="en-US" sz="3000" dirty="0" smtClean="0"/>
              <a:t>Factors influencing unemployment: </a:t>
            </a:r>
          </a:p>
          <a:p>
            <a:pPr lvl="1"/>
            <a:r>
              <a:rPr lang="en-US" sz="3000" dirty="0" smtClean="0"/>
              <a:t>Age</a:t>
            </a:r>
          </a:p>
          <a:p>
            <a:pPr lvl="1"/>
            <a:r>
              <a:rPr lang="en-US" sz="3000" dirty="0" smtClean="0"/>
              <a:t>Gender</a:t>
            </a:r>
          </a:p>
          <a:p>
            <a:pPr lvl="1"/>
            <a:r>
              <a:rPr lang="en-US" sz="3000" dirty="0" smtClean="0"/>
              <a:t>Race</a:t>
            </a:r>
          </a:p>
          <a:p>
            <a:pPr lvl="1"/>
            <a:r>
              <a:rPr lang="en-US" sz="3000" dirty="0" smtClean="0"/>
              <a:t>Cultural background </a:t>
            </a:r>
          </a:p>
          <a:p>
            <a:r>
              <a:rPr lang="en-US" sz="3000" dirty="0" smtClean="0"/>
              <a:t>U.S. considers full employment around 95% </a:t>
            </a:r>
          </a:p>
          <a:p>
            <a:pPr marL="0" indent="0">
              <a:buNone/>
            </a:pPr>
            <a:r>
              <a:rPr lang="en-US" b="1" u="sng" dirty="0" smtClean="0"/>
              <a:t> 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47281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the Graph!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1600200"/>
            <a:ext cx="7640539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354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Satisfaction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majority of people are satisfied with their job. </a:t>
            </a:r>
          </a:p>
          <a:p>
            <a:r>
              <a:rPr lang="en-US" sz="2400" dirty="0" smtClean="0"/>
              <a:t>(some) </a:t>
            </a:r>
            <a:r>
              <a:rPr lang="en-US" b="1" dirty="0" smtClean="0"/>
              <a:t>Factors contributing to satisfaction</a:t>
            </a:r>
            <a:r>
              <a:rPr lang="en-US" dirty="0" smtClean="0"/>
              <a:t>: </a:t>
            </a:r>
            <a:r>
              <a:rPr lang="en-US" sz="1800" dirty="0" smtClean="0"/>
              <a:t>(choose 3 to write in your notes)</a:t>
            </a:r>
            <a:endParaRPr lang="en-US" dirty="0" smtClean="0"/>
          </a:p>
          <a:p>
            <a:pPr lvl="1"/>
            <a:r>
              <a:rPr lang="en-US" sz="2000" dirty="0" smtClean="0"/>
              <a:t>Control over work</a:t>
            </a:r>
          </a:p>
          <a:p>
            <a:pPr lvl="1"/>
            <a:r>
              <a:rPr lang="en-US" sz="2000" dirty="0" smtClean="0"/>
              <a:t>Utilization of skills and talents</a:t>
            </a:r>
          </a:p>
          <a:p>
            <a:pPr lvl="1"/>
            <a:r>
              <a:rPr lang="en-US" sz="2000" dirty="0" smtClean="0"/>
              <a:t>Recognition and appreciation</a:t>
            </a:r>
          </a:p>
          <a:p>
            <a:pPr lvl="1"/>
            <a:r>
              <a:rPr lang="en-US" sz="2000" dirty="0" smtClean="0"/>
              <a:t>Positive relationships w/co-workers</a:t>
            </a:r>
          </a:p>
          <a:p>
            <a:pPr lvl="1"/>
            <a:r>
              <a:rPr lang="en-US" sz="2000" dirty="0" smtClean="0"/>
              <a:t>Safe working conditions</a:t>
            </a:r>
          </a:p>
          <a:p>
            <a:pPr lvl="1"/>
            <a:r>
              <a:rPr lang="en-US" sz="2000" dirty="0" smtClean="0"/>
              <a:t>Flexible hours</a:t>
            </a:r>
          </a:p>
          <a:p>
            <a:pPr lvl="1"/>
            <a:r>
              <a:rPr lang="en-US" sz="2000" dirty="0" smtClean="0"/>
              <a:t>Job security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Satisfaction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(some) </a:t>
            </a:r>
            <a:r>
              <a:rPr lang="en-US" b="1" u="sng" dirty="0" smtClean="0"/>
              <a:t>Factors contributing to dissatisfaction:</a:t>
            </a:r>
            <a:r>
              <a:rPr lang="en-US" u="sng" dirty="0" smtClean="0"/>
              <a:t> </a:t>
            </a:r>
            <a:r>
              <a:rPr lang="en-US" sz="1600" dirty="0" smtClean="0"/>
              <a:t>(choose 2!)</a:t>
            </a:r>
          </a:p>
          <a:p>
            <a:pPr lvl="1"/>
            <a:r>
              <a:rPr lang="en-US" sz="2500" dirty="0" smtClean="0"/>
              <a:t>Stress</a:t>
            </a:r>
          </a:p>
          <a:p>
            <a:pPr lvl="1"/>
            <a:r>
              <a:rPr lang="en-US" sz="2500" dirty="0" smtClean="0"/>
              <a:t>Income</a:t>
            </a:r>
          </a:p>
          <a:p>
            <a:pPr lvl="1"/>
            <a:r>
              <a:rPr lang="en-US" sz="2500" dirty="0" smtClean="0"/>
              <a:t>Promotion chances</a:t>
            </a:r>
          </a:p>
          <a:p>
            <a:pPr lvl="1"/>
            <a:r>
              <a:rPr lang="en-US" sz="2500" dirty="0" smtClean="0"/>
              <a:t>Benefits </a:t>
            </a:r>
          </a:p>
          <a:p>
            <a:r>
              <a:rPr lang="en-US" sz="2800" dirty="0" smtClean="0"/>
              <a:t>Because of this satisfaction, some people switch jobs. </a:t>
            </a:r>
          </a:p>
          <a:p>
            <a:pPr lvl="1"/>
            <a:r>
              <a:rPr lang="en-US" sz="2500" dirty="0" smtClean="0"/>
              <a:t>Between the ages of 18 and 34, an individual holds roughly 9 jobs. </a:t>
            </a:r>
          </a:p>
          <a:p>
            <a:pPr lvl="1"/>
            <a:r>
              <a:rPr lang="en-US" sz="2500" dirty="0" smtClean="0"/>
              <a:t>Average amount of time at current job: 3.5 years</a:t>
            </a:r>
          </a:p>
          <a:p>
            <a:r>
              <a:rPr lang="en-US" sz="2800" dirty="0" smtClean="0"/>
              <a:t>Changing careers, as well… 5-6 careers in a lifetime. </a:t>
            </a:r>
          </a:p>
        </p:txBody>
      </p:sp>
    </p:spTree>
    <p:extLst>
      <p:ext uri="{BB962C8B-B14F-4D97-AF65-F5344CB8AC3E}">
        <p14:creationId xmlns:p14="http://schemas.microsoft.com/office/powerpoint/2010/main" val="411203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What’s the difference between a job and a career?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33425" y="2193743"/>
          <a:ext cx="7953375" cy="4418664"/>
        </p:xfrm>
        <a:graphic>
          <a:graphicData uri="http://schemas.openxmlformats.org/drawingml/2006/table">
            <a:tbl>
              <a:tblPr/>
              <a:tblGrid>
                <a:gridCol w="2651125"/>
                <a:gridCol w="2651125"/>
                <a:gridCol w="2651125"/>
              </a:tblGrid>
              <a:tr h="321987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b="1" dirty="0"/>
                        <a:t>Career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b="1" dirty="0"/>
                        <a:t>Job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1326">
                <a:tc>
                  <a:txBody>
                    <a:bodyPr/>
                    <a:lstStyle/>
                    <a:p>
                      <a:r>
                        <a:rPr lang="en-US" sz="1700" b="1" dirty="0"/>
                        <a:t>What is it?: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A career is the pursuit of a lifelong ambition or the general course of progression towards lifelong goals.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Job is an activity through which an individual can earn money. It is a regular activity in exchange of payment.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7891">
                <a:tc>
                  <a:txBody>
                    <a:bodyPr/>
                    <a:lstStyle/>
                    <a:p>
                      <a:r>
                        <a:rPr lang="en-US" sz="1700" b="1" dirty="0"/>
                        <a:t>Requires: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Usually requires special training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Education or Special training may or may not be required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1657">
                <a:tc>
                  <a:txBody>
                    <a:bodyPr/>
                    <a:lstStyle/>
                    <a:p>
                      <a:r>
                        <a:rPr lang="en-US" sz="1700" b="1" dirty="0"/>
                        <a:t>Risk taking: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A career may not mean stability of work as it encourages one to take risks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A job is “safe”, as stability of work and income is there.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987">
                <a:tc>
                  <a:txBody>
                    <a:bodyPr/>
                    <a:lstStyle/>
                    <a:p>
                      <a:r>
                        <a:rPr lang="en-US" sz="1700" b="1" dirty="0"/>
                        <a:t>Time: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Long term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Short term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987">
                <a:tc>
                  <a:txBody>
                    <a:bodyPr/>
                    <a:lstStyle/>
                    <a:p>
                      <a:r>
                        <a:rPr lang="en-US" sz="1700" b="1" dirty="0"/>
                        <a:t>Income: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High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Low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75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Later Years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6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Older Adults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u="sng" dirty="0" smtClean="0"/>
              <a:t>Gerontology</a:t>
            </a:r>
            <a:r>
              <a:rPr lang="en-US" sz="2000" b="1" dirty="0" smtClean="0"/>
              <a:t>= the scientific study of the processes and phenomenon of aging.</a:t>
            </a:r>
          </a:p>
          <a:p>
            <a:pPr lvl="1"/>
            <a:r>
              <a:rPr lang="en-US" sz="2000" b="1" u="sng" dirty="0" smtClean="0"/>
              <a:t>Social gerontology</a:t>
            </a:r>
            <a:r>
              <a:rPr lang="en-US" sz="2000" b="1" dirty="0" smtClean="0"/>
              <a:t>= study of the nonphysical aspects of the aging process. 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Topics of study for social gerontologists differ based on the age of the individual. </a:t>
            </a:r>
          </a:p>
          <a:p>
            <a:pPr lvl="1"/>
            <a:r>
              <a:rPr lang="en-US" sz="2000" b="1" u="sng" dirty="0" smtClean="0"/>
              <a:t>Young-old</a:t>
            </a:r>
            <a:r>
              <a:rPr lang="en-US" sz="2000" b="1" dirty="0" smtClean="0"/>
              <a:t>= ages 65-74; focuses on adjustment to retirement. </a:t>
            </a:r>
          </a:p>
          <a:p>
            <a:pPr lvl="1"/>
            <a:r>
              <a:rPr lang="en-US" sz="2000" b="1" u="sng" dirty="0" smtClean="0"/>
              <a:t>Middle-old</a:t>
            </a:r>
            <a:r>
              <a:rPr lang="en-US" sz="2000" b="1" dirty="0" smtClean="0"/>
              <a:t>= 75-84</a:t>
            </a:r>
          </a:p>
          <a:p>
            <a:pPr lvl="1"/>
            <a:r>
              <a:rPr lang="en-US" sz="2000" b="1" u="sng" dirty="0" smtClean="0"/>
              <a:t>Old-old</a:t>
            </a:r>
            <a:r>
              <a:rPr lang="en-US" sz="2000" b="1" dirty="0" smtClean="0"/>
              <a:t>= 85+</a:t>
            </a:r>
          </a:p>
          <a:p>
            <a:pPr lvl="2"/>
            <a:r>
              <a:rPr lang="en-US" sz="2000" b="1" dirty="0" smtClean="0"/>
              <a:t>Issues facing the last two groups include declining physical and mental functioning, dependency and death.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44210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Male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forefront of this research was </a:t>
            </a:r>
            <a:r>
              <a:rPr lang="en-US" b="1" dirty="0" smtClean="0"/>
              <a:t>Daniel Levinson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Extensive, longitudinal study to identify these adult male developmental stages. </a:t>
            </a:r>
          </a:p>
          <a:p>
            <a:pPr lvl="1"/>
            <a:r>
              <a:rPr lang="en-US" dirty="0" smtClean="0"/>
              <a:t>Selected men from a variety of different career fields. </a:t>
            </a:r>
          </a:p>
          <a:p>
            <a:pPr lvl="1"/>
            <a:endParaRPr lang="en-US" dirty="0"/>
          </a:p>
          <a:p>
            <a:r>
              <a:rPr lang="en-US" dirty="0" smtClean="0"/>
              <a:t>Key areas of focus: education, work, leisure, politics, and relationships with family and friends. </a:t>
            </a:r>
          </a:p>
          <a:p>
            <a:endParaRPr lang="en-US" dirty="0"/>
          </a:p>
          <a:p>
            <a:r>
              <a:rPr lang="en-US" dirty="0" smtClean="0"/>
              <a:t>Used their findings to determine </a:t>
            </a:r>
            <a:r>
              <a:rPr lang="en-US" b="1" u="sng" dirty="0" smtClean="0"/>
              <a:t>life structure= </a:t>
            </a:r>
            <a:r>
              <a:rPr lang="en-US" u="sng" dirty="0" smtClean="0"/>
              <a:t>combination of statuses, roles, activities, goals, values, beliefs, and circumstances of an individual.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13262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Adjustment to Retirement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adjustment to retirement can be difficult for some seniors, but not as many as one would think. </a:t>
            </a:r>
            <a:endParaRPr lang="en-US" sz="2000" dirty="0"/>
          </a:p>
          <a:p>
            <a:pPr lvl="1"/>
            <a:r>
              <a:rPr lang="en-US" sz="2000" dirty="0" smtClean="0"/>
              <a:t>Emphasis placed on occupation throughout life. </a:t>
            </a:r>
          </a:p>
          <a:p>
            <a:r>
              <a:rPr lang="en-US" sz="2000" b="1" dirty="0" smtClean="0"/>
              <a:t>Factors affecting adjustment: </a:t>
            </a:r>
          </a:p>
          <a:p>
            <a:pPr lvl="1"/>
            <a:r>
              <a:rPr lang="en-US" sz="2000" b="1" dirty="0" smtClean="0"/>
              <a:t>Income</a:t>
            </a:r>
          </a:p>
          <a:p>
            <a:pPr lvl="1"/>
            <a:r>
              <a:rPr lang="en-US" sz="2000" b="1" dirty="0" smtClean="0"/>
              <a:t>Health</a:t>
            </a:r>
          </a:p>
          <a:p>
            <a:pPr lvl="1"/>
            <a:r>
              <a:rPr lang="en-US" sz="2000" b="1" dirty="0" smtClean="0"/>
              <a:t>Social networks (ties to family, friends and the community)</a:t>
            </a:r>
          </a:p>
          <a:p>
            <a:pPr lvl="1"/>
            <a:r>
              <a:rPr lang="en-US" sz="2000" b="1" dirty="0" smtClean="0"/>
              <a:t>Identity </a:t>
            </a:r>
          </a:p>
          <a:p>
            <a:r>
              <a:rPr lang="en-US" sz="2000" dirty="0" smtClean="0"/>
              <a:t>Individuals who do not have strong social networks and self-identities can be more prone to suicide. </a:t>
            </a:r>
          </a:p>
          <a:p>
            <a:pPr lvl="1"/>
            <a:r>
              <a:rPr lang="en-US" sz="2000" dirty="0" smtClean="0"/>
              <a:t>Higher rates in white males over 65– possibly due to their attachment to their careers.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63363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and Mental Decline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the body declines, so does an individual’s ability to complete tasks quickly.</a:t>
            </a:r>
          </a:p>
          <a:p>
            <a:pPr lvl="1"/>
            <a:r>
              <a:rPr lang="en-US" sz="2400" dirty="0" smtClean="0"/>
              <a:t>Contrary to popular belief, though, most elderly individuals retain their intellectual abilities. </a:t>
            </a:r>
          </a:p>
          <a:p>
            <a:pPr lvl="1"/>
            <a:r>
              <a:rPr lang="en-US" sz="2400" dirty="0" smtClean="0"/>
              <a:t>Intelligence, learning and memory do decline. </a:t>
            </a:r>
          </a:p>
          <a:p>
            <a:pPr lvl="1"/>
            <a:endParaRPr lang="en-US" sz="2400" dirty="0"/>
          </a:p>
          <a:p>
            <a:r>
              <a:rPr lang="en-US" dirty="0" smtClean="0"/>
              <a:t>Marked mental decline, or dementia, is most commonly seen in the form of </a:t>
            </a:r>
            <a:r>
              <a:rPr lang="en-US" b="1" u="sng" dirty="0" smtClean="0"/>
              <a:t>Alzheimer’s disease</a:t>
            </a:r>
            <a:r>
              <a:rPr lang="en-US" dirty="0" smtClean="0"/>
              <a:t>. </a:t>
            </a:r>
          </a:p>
          <a:p>
            <a:pPr lvl="1"/>
            <a:r>
              <a:rPr lang="en-US" sz="2400" b="1" dirty="0" smtClean="0"/>
              <a:t>An organic condition that results in the progressive deterioration of brain cells. </a:t>
            </a:r>
          </a:p>
          <a:p>
            <a:pPr lvl="1"/>
            <a:r>
              <a:rPr lang="en-US" sz="2400" dirty="0" smtClean="0"/>
              <a:t>~15% of the population suffers from Alzheimer’s.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8725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b="1" u="sng" dirty="0" smtClean="0"/>
              <a:t>Dependency</a:t>
            </a:r>
            <a:r>
              <a:rPr lang="en-US" sz="2200" b="1" dirty="0" smtClean="0"/>
              <a:t>= shift from being an independent adult to being dependent on others for physical or financial assistance. </a:t>
            </a:r>
          </a:p>
          <a:p>
            <a:pPr lvl="1"/>
            <a:r>
              <a:rPr lang="en-US" sz="2200" dirty="0" smtClean="0"/>
              <a:t>Changes an individual’s status in society. </a:t>
            </a:r>
          </a:p>
          <a:p>
            <a:pPr lvl="1"/>
            <a:r>
              <a:rPr lang="en-US" sz="2200" dirty="0" smtClean="0"/>
              <a:t>Changes in roles between parent and children. </a:t>
            </a:r>
            <a:endParaRPr lang="en-US" sz="2200" dirty="0"/>
          </a:p>
          <a:p>
            <a:r>
              <a:rPr lang="en-US" sz="2200" dirty="0" smtClean="0"/>
              <a:t>Retirement can provide a sense of freedom for some, though. </a:t>
            </a:r>
          </a:p>
          <a:p>
            <a:pPr lvl="1"/>
            <a:r>
              <a:rPr lang="en-US" sz="2200" dirty="0" smtClean="0"/>
              <a:t>New opportunities– classes, activities, hobbies. </a:t>
            </a:r>
          </a:p>
          <a:p>
            <a:pPr lvl="1"/>
            <a:r>
              <a:rPr lang="en-US" sz="2200" dirty="0" smtClean="0"/>
              <a:t>Active role in politics: </a:t>
            </a:r>
            <a:r>
              <a:rPr lang="en-US" sz="2200" b="1" dirty="0" smtClean="0"/>
              <a:t>Gray Panthers; American Association of Retired Persons.</a:t>
            </a:r>
          </a:p>
          <a:p>
            <a:r>
              <a:rPr lang="en-US" sz="2200" b="1" dirty="0" smtClean="0"/>
              <a:t> Those that are better prepared are more likely to thrive in their elderly years. 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60002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Male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Were able to distinguish patterns, or generalized characteristics for all adult males. </a:t>
            </a:r>
          </a:p>
          <a:p>
            <a:endParaRPr lang="en-US" dirty="0"/>
          </a:p>
          <a:p>
            <a:r>
              <a:rPr lang="en-US" b="1" dirty="0" smtClean="0"/>
              <a:t>Three major eras:</a:t>
            </a:r>
          </a:p>
          <a:p>
            <a:pPr marL="457200" indent="-457200">
              <a:buAutoNum type="arabicParenR"/>
            </a:pPr>
            <a:r>
              <a:rPr lang="en-US" b="1" dirty="0" smtClean="0"/>
              <a:t>Early adulthood (Age 17-39)</a:t>
            </a:r>
          </a:p>
          <a:p>
            <a:pPr marL="457200" indent="-457200">
              <a:buAutoNum type="arabicParenR"/>
            </a:pPr>
            <a:r>
              <a:rPr lang="en-US" b="1" dirty="0" smtClean="0"/>
              <a:t>Middle adulthood (Age 40-59)</a:t>
            </a:r>
          </a:p>
          <a:p>
            <a:pPr marL="457200" indent="-457200">
              <a:buAutoNum type="arabicParenR"/>
            </a:pPr>
            <a:r>
              <a:rPr lang="en-US" b="1" dirty="0" smtClean="0"/>
              <a:t>Late adulthood (Age 60-75+) </a:t>
            </a:r>
          </a:p>
          <a:p>
            <a:pPr marL="457200" indent="-457200">
              <a:buAutoNum type="arabicParenR"/>
            </a:pPr>
            <a:endParaRPr lang="en-US" dirty="0" smtClean="0"/>
          </a:p>
          <a:p>
            <a:r>
              <a:rPr lang="en-US" dirty="0" smtClean="0"/>
              <a:t>Alternating time periods of transition and stability.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2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Male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Levinson stressed the </a:t>
            </a:r>
            <a:r>
              <a:rPr lang="en-US" b="1" dirty="0" smtClean="0"/>
              <a:t>importance of the first 5 stages</a:t>
            </a:r>
            <a:r>
              <a:rPr lang="en-US" dirty="0" smtClean="0"/>
              <a:t> in adult male development. </a:t>
            </a:r>
          </a:p>
          <a:p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Early Adult Transition (17-22 years)</a:t>
            </a:r>
          </a:p>
          <a:p>
            <a:pPr marL="0" indent="0">
              <a:buNone/>
            </a:pPr>
            <a:r>
              <a:rPr lang="en-US" dirty="0" smtClean="0"/>
              <a:t>- Focus on </a:t>
            </a:r>
            <a:r>
              <a:rPr lang="en-US" b="1" dirty="0" smtClean="0"/>
              <a:t>leaving home</a:t>
            </a:r>
            <a:r>
              <a:rPr lang="en-US" dirty="0" smtClean="0"/>
              <a:t>, physically and psychologically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Entering the Adult World (23-27 years)</a:t>
            </a:r>
          </a:p>
          <a:p>
            <a:pPr>
              <a:buFontTx/>
              <a:buChar char="-"/>
            </a:pPr>
            <a:r>
              <a:rPr lang="en-US" b="1" dirty="0" smtClean="0"/>
              <a:t>Explore</a:t>
            </a:r>
            <a:r>
              <a:rPr lang="en-US" dirty="0" smtClean="0"/>
              <a:t> relationships and career opportunities </a:t>
            </a:r>
          </a:p>
          <a:p>
            <a:pPr>
              <a:buFontTx/>
              <a:buChar char="-"/>
            </a:pPr>
            <a:r>
              <a:rPr lang="en-US" dirty="0" smtClean="0"/>
              <a:t>Become a </a:t>
            </a:r>
            <a:r>
              <a:rPr lang="en-US" b="1" dirty="0" smtClean="0"/>
              <a:t>responsible member of society</a:t>
            </a:r>
            <a:r>
              <a:rPr lang="en-US" dirty="0" smtClean="0"/>
              <a:t> to form stable life structure. </a:t>
            </a:r>
          </a:p>
          <a:p>
            <a:pPr>
              <a:buFontTx/>
              <a:buChar char="-"/>
            </a:pPr>
            <a:r>
              <a:rPr lang="en-US" dirty="0" smtClean="0"/>
              <a:t>Development of </a:t>
            </a:r>
            <a:r>
              <a:rPr lang="en-US" b="1" dirty="0" smtClean="0"/>
              <a:t>‘adult accomplishment’ dream</a:t>
            </a:r>
            <a:r>
              <a:rPr lang="en-US" dirty="0" smtClean="0"/>
              <a:t>. 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0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Male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The Age 30 Transition (28-32 years)</a:t>
            </a:r>
          </a:p>
          <a:p>
            <a:pPr>
              <a:buFontTx/>
              <a:buChar char="-"/>
            </a:pPr>
            <a:r>
              <a:rPr lang="en-US" b="1" dirty="0" smtClean="0"/>
              <a:t>Reflect on the choices </a:t>
            </a:r>
            <a:r>
              <a:rPr lang="en-US" dirty="0" smtClean="0"/>
              <a:t>you have made. </a:t>
            </a:r>
          </a:p>
          <a:p>
            <a:pPr>
              <a:buFontTx/>
              <a:buChar char="-"/>
            </a:pPr>
            <a:r>
              <a:rPr lang="en-US" dirty="0" smtClean="0"/>
              <a:t>End of Levinson’s </a:t>
            </a:r>
            <a:r>
              <a:rPr lang="en-US" b="1" u="sng" dirty="0" smtClean="0"/>
              <a:t>novice phase= </a:t>
            </a:r>
            <a:r>
              <a:rPr lang="en-US" b="1" dirty="0" smtClean="0"/>
              <a:t>time when men prepare to enter the adult world.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endParaRPr lang="en-US" b="1" dirty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The Settling Down Period (33-39 years)</a:t>
            </a:r>
          </a:p>
          <a:p>
            <a:pPr>
              <a:buFontTx/>
              <a:buChar char="-"/>
            </a:pPr>
            <a:r>
              <a:rPr lang="en-US" b="1" dirty="0" smtClean="0"/>
              <a:t>Establish oneself</a:t>
            </a:r>
            <a:r>
              <a:rPr lang="en-US" dirty="0" smtClean="0"/>
              <a:t> in society</a:t>
            </a:r>
          </a:p>
          <a:p>
            <a:pPr>
              <a:buFontTx/>
              <a:buChar char="-"/>
            </a:pPr>
            <a:r>
              <a:rPr lang="en-US" dirty="0" smtClean="0"/>
              <a:t>Form </a:t>
            </a:r>
            <a:r>
              <a:rPr lang="en-US" b="1" dirty="0" smtClean="0"/>
              <a:t>true commitments</a:t>
            </a:r>
            <a:r>
              <a:rPr lang="en-US" dirty="0" smtClean="0"/>
              <a:t>– both personal and professional</a:t>
            </a:r>
          </a:p>
          <a:p>
            <a:pPr>
              <a:buFontTx/>
              <a:buChar char="-"/>
            </a:pPr>
            <a:r>
              <a:rPr lang="en-US" dirty="0" smtClean="0"/>
              <a:t>Fulfill dreams </a:t>
            </a:r>
          </a:p>
          <a:p>
            <a:pPr>
              <a:buFontTx/>
              <a:buChar char="-"/>
            </a:pPr>
            <a:r>
              <a:rPr lang="en-US" b="1" u="sng" dirty="0" smtClean="0"/>
              <a:t>B.O.O.M. </a:t>
            </a:r>
            <a:r>
              <a:rPr lang="en-US" dirty="0" smtClean="0"/>
              <a:t>(Becoming One </a:t>
            </a:r>
            <a:r>
              <a:rPr lang="en-US" dirty="0" err="1" smtClean="0"/>
              <a:t>Own’s</a:t>
            </a:r>
            <a:r>
              <a:rPr lang="en-US" dirty="0" smtClean="0"/>
              <a:t> Man)– separate from a </a:t>
            </a:r>
            <a:r>
              <a:rPr lang="en-US" b="1" u="sng" dirty="0" smtClean="0"/>
              <a:t>mentor </a:t>
            </a:r>
            <a:r>
              <a:rPr lang="en-US" b="1" dirty="0" smtClean="0"/>
              <a:t>(someone who fosters an individual’s development).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9156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Male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The Midlife Transition (40- 44 years) </a:t>
            </a:r>
          </a:p>
          <a:p>
            <a:pPr>
              <a:buFontTx/>
              <a:buChar char="-"/>
            </a:pPr>
            <a:r>
              <a:rPr lang="en-US" b="1" dirty="0" smtClean="0"/>
              <a:t>Re-examine</a:t>
            </a:r>
            <a:r>
              <a:rPr lang="en-US" dirty="0" smtClean="0"/>
              <a:t>, sometimes realizing that previous dreams are unrealistic. </a:t>
            </a:r>
          </a:p>
          <a:p>
            <a:pPr lvl="1"/>
            <a:r>
              <a:rPr lang="en-US" sz="1800" dirty="0" smtClean="0"/>
              <a:t>Adjust accordingly. </a:t>
            </a:r>
          </a:p>
          <a:p>
            <a:pPr>
              <a:buFontTx/>
              <a:buChar char="-"/>
            </a:pPr>
            <a:r>
              <a:rPr lang="en-US" dirty="0" smtClean="0"/>
              <a:t>Period of </a:t>
            </a:r>
            <a:r>
              <a:rPr lang="en-US" b="1" dirty="0" smtClean="0"/>
              <a:t>moderate to severe crisis </a:t>
            </a:r>
            <a:r>
              <a:rPr lang="en-US" dirty="0" smtClean="0"/>
              <a:t>(80%). </a:t>
            </a:r>
          </a:p>
          <a:p>
            <a:pPr>
              <a:buFontTx/>
              <a:buChar char="-"/>
            </a:pPr>
            <a:endParaRPr lang="en-US" dirty="0"/>
          </a:p>
          <a:p>
            <a:r>
              <a:rPr lang="en-US" dirty="0" smtClean="0"/>
              <a:t>Subjects went through the study at the same time. </a:t>
            </a:r>
          </a:p>
          <a:p>
            <a:r>
              <a:rPr lang="en-US" dirty="0" smtClean="0"/>
              <a:t>Degree of </a:t>
            </a:r>
            <a:r>
              <a:rPr lang="en-US" b="1" dirty="0" smtClean="0"/>
              <a:t>difficulty in a period depends on mastery of previous stage</a:t>
            </a:r>
            <a:r>
              <a:rPr lang="en-US" dirty="0" smtClean="0"/>
              <a:t>. 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37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Female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Repeated life-structure study with women. </a:t>
            </a:r>
          </a:p>
          <a:p>
            <a:r>
              <a:rPr lang="en-US" dirty="0" smtClean="0"/>
              <a:t>Conclusions:</a:t>
            </a:r>
          </a:p>
          <a:p>
            <a:pPr lvl="1"/>
            <a:r>
              <a:rPr lang="en-US" sz="2000" b="1" dirty="0" smtClean="0"/>
              <a:t>Men and women go through same stages </a:t>
            </a:r>
            <a:r>
              <a:rPr lang="en-US" sz="2000" dirty="0" smtClean="0"/>
              <a:t>of adult development. </a:t>
            </a:r>
          </a:p>
          <a:p>
            <a:pPr lvl="1"/>
            <a:r>
              <a:rPr lang="en-US" sz="2000" dirty="0" smtClean="0"/>
              <a:t>Men and women </a:t>
            </a:r>
            <a:r>
              <a:rPr lang="en-US" sz="2000" b="1" dirty="0" smtClean="0"/>
              <a:t>deal with developmental tasks in each stage differently. </a:t>
            </a:r>
          </a:p>
          <a:p>
            <a:pPr lvl="1"/>
            <a:endParaRPr lang="en-US" sz="2000" b="1" dirty="0"/>
          </a:p>
          <a:p>
            <a:r>
              <a:rPr lang="en-US" sz="2800" dirty="0" smtClean="0"/>
              <a:t>However, not everyone agrees with Levinson. Irene Frieze and Esther Sales are two such individuals. </a:t>
            </a:r>
          </a:p>
          <a:p>
            <a:pPr lvl="1"/>
            <a:r>
              <a:rPr lang="en-US" sz="2000" dirty="0" smtClean="0"/>
              <a:t>Suggested </a:t>
            </a:r>
            <a:r>
              <a:rPr lang="en-US" sz="2000" b="1" dirty="0" smtClean="0"/>
              <a:t>three phases of adult female development</a:t>
            </a:r>
            <a:r>
              <a:rPr lang="en-US" sz="2000" dirty="0" smtClean="0"/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45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Female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Phase 1: Leaving the Family </a:t>
            </a:r>
          </a:p>
          <a:p>
            <a:pPr>
              <a:buFontTx/>
              <a:buChar char="-"/>
            </a:pPr>
            <a:r>
              <a:rPr lang="en-US" dirty="0" smtClean="0"/>
              <a:t>Leave home, break from parents and develop a plan. </a:t>
            </a:r>
          </a:p>
          <a:p>
            <a:pPr>
              <a:buFontTx/>
              <a:buChar char="-"/>
            </a:pPr>
            <a:r>
              <a:rPr lang="en-US" dirty="0" smtClean="0"/>
              <a:t>Focus </a:t>
            </a:r>
            <a:r>
              <a:rPr lang="en-US" b="1" dirty="0" smtClean="0"/>
              <a:t>less on a career than on marriage</a:t>
            </a:r>
            <a:r>
              <a:rPr lang="en-US" dirty="0" smtClean="0"/>
              <a:t>. 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Phase 2: Entering the Adult World</a:t>
            </a:r>
          </a:p>
          <a:p>
            <a:pPr>
              <a:buFontTx/>
              <a:buChar char="-"/>
            </a:pPr>
            <a:r>
              <a:rPr lang="en-US" dirty="0" smtClean="0"/>
              <a:t>Dual roles between motherhood and a career. </a:t>
            </a:r>
          </a:p>
          <a:p>
            <a:pPr>
              <a:buFontTx/>
              <a:buChar char="-"/>
            </a:pPr>
            <a:r>
              <a:rPr lang="en-US" dirty="0" smtClean="0"/>
              <a:t>Job advancement opportunities lessen when women stay home with children. </a:t>
            </a:r>
          </a:p>
          <a:p>
            <a:pPr lvl="1"/>
            <a:r>
              <a:rPr lang="en-US" sz="1800" b="1" u="sng" dirty="0" smtClean="0"/>
              <a:t>Break in employment </a:t>
            </a:r>
            <a:r>
              <a:rPr lang="en-US" sz="1800" dirty="0" smtClean="0"/>
              <a:t>is distinctly female.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4723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Female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Phase 3: Entering the Adult World Again</a:t>
            </a:r>
          </a:p>
          <a:p>
            <a:pPr>
              <a:buFontTx/>
              <a:buChar char="-"/>
            </a:pPr>
            <a:r>
              <a:rPr lang="en-US" dirty="0" smtClean="0"/>
              <a:t>Women </a:t>
            </a:r>
            <a:r>
              <a:rPr lang="en-US" sz="2800" b="1" dirty="0" smtClean="0"/>
              <a:t>re-enter the workforce </a:t>
            </a:r>
            <a:r>
              <a:rPr lang="en-US" sz="2800" dirty="0" smtClean="0"/>
              <a:t>when children reach school age. </a:t>
            </a:r>
          </a:p>
          <a:p>
            <a:pPr lvl="1"/>
            <a:r>
              <a:rPr lang="en-US" sz="1800" dirty="0" smtClean="0"/>
              <a:t>Coincides with the time that males are having doubts about own careers. </a:t>
            </a:r>
          </a:p>
          <a:p>
            <a:pPr>
              <a:buFontTx/>
              <a:buChar char="-"/>
            </a:pPr>
            <a:r>
              <a:rPr lang="en-US" sz="2800" dirty="0" smtClean="0"/>
              <a:t>Prevalence of women in career positions is increasing. </a:t>
            </a:r>
          </a:p>
          <a:p>
            <a:pPr>
              <a:buFontTx/>
              <a:buChar char="-"/>
            </a:pPr>
            <a:r>
              <a:rPr lang="en-US" sz="2800" dirty="0" smtClean="0"/>
              <a:t>Over the past few years, </a:t>
            </a:r>
            <a:r>
              <a:rPr lang="en-US" sz="2800" b="1" dirty="0" smtClean="0"/>
              <a:t>developmental patterns of men and women are merging</a:t>
            </a:r>
            <a:r>
              <a:rPr lang="en-US" sz="2800" dirty="0" smtClean="0"/>
              <a:t>, data shows.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785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14138</TotalTime>
  <Words>1260</Words>
  <Application>Microsoft Macintosh PowerPoint</Application>
  <PresentationFormat>On-screen Show (4:3)</PresentationFormat>
  <Paragraphs>176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Century Gothic</vt:lpstr>
      <vt:lpstr>Courier New</vt:lpstr>
      <vt:lpstr>Palatino Linotype</vt:lpstr>
      <vt:lpstr>Arial</vt:lpstr>
      <vt:lpstr>Wingdings</vt:lpstr>
      <vt:lpstr>Executive</vt:lpstr>
      <vt:lpstr>Adulthood</vt:lpstr>
      <vt:lpstr>Adult Male Development</vt:lpstr>
      <vt:lpstr>Adult Male Development</vt:lpstr>
      <vt:lpstr>Adult Male Development</vt:lpstr>
      <vt:lpstr>Adult Male Development</vt:lpstr>
      <vt:lpstr>Adult Male Development</vt:lpstr>
      <vt:lpstr>Adult Female Development</vt:lpstr>
      <vt:lpstr>Adult Female Development</vt:lpstr>
      <vt:lpstr>Adult Female Development</vt:lpstr>
      <vt:lpstr>The World of Work</vt:lpstr>
      <vt:lpstr>The Labor Force </vt:lpstr>
      <vt:lpstr>The Changing Nature of Work</vt:lpstr>
      <vt:lpstr>Unemployment</vt:lpstr>
      <vt:lpstr>Analyze the Graph!</vt:lpstr>
      <vt:lpstr>Job Satisfaction</vt:lpstr>
      <vt:lpstr>Job Satisfaction</vt:lpstr>
      <vt:lpstr>Clarification</vt:lpstr>
      <vt:lpstr>The Later Years</vt:lpstr>
      <vt:lpstr>Changes in Older Adults</vt:lpstr>
      <vt:lpstr>Adjustment to Retirement</vt:lpstr>
      <vt:lpstr>Physical and Mental Decline</vt:lpstr>
      <vt:lpstr>Dependency</vt:lpstr>
    </vt:vector>
  </TitlesOfParts>
  <Company>Hewlett-Packard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Adulthood</dc:title>
  <dc:creator>Amanda</dc:creator>
  <cp:lastModifiedBy>michael tuttle</cp:lastModifiedBy>
  <cp:revision>21</cp:revision>
  <dcterms:created xsi:type="dcterms:W3CDTF">2012-10-17T00:21:38Z</dcterms:created>
  <dcterms:modified xsi:type="dcterms:W3CDTF">2018-12-26T21:47:26Z</dcterms:modified>
</cp:coreProperties>
</file>