
<file path=[Content_Types].xml><?xml version="1.0" encoding="utf-8"?>
<Types xmlns="http://schemas.openxmlformats.org/package/2006/content-types">
  <Default Extension="png" ContentType="image/png"/>
  <Default Extension="jpeg" ContentType="image/jpeg"/>
  <Default Extension="wmf" ContentType="image/x-wmf"/>
  <Default Extension="wma" ContentType="audio/x-ms-wma"/>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charts/chart1.xml" ContentType="application/vnd.openxmlformats-officedocument.drawingml.chart+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charts/chart2.xml" ContentType="application/vnd.openxmlformats-officedocument.drawingml.chart+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notesSlides/notesSlide1.xml" ContentType="application/vnd.openxmlformats-officedocument.presentationml.notesSlide+xml"/>
  <Override PartName="/ppt/theme/themeOverride27.xml" ContentType="application/vnd.openxmlformats-officedocument.themeOverride+xml"/>
  <Override PartName="/ppt/notesSlides/notesSlide2.xml" ContentType="application/vnd.openxmlformats-officedocument.presentationml.notesSl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theme/themeOverride43.xml" ContentType="application/vnd.openxmlformats-officedocument.themeOverride+xml"/>
  <Override PartName="/ppt/theme/themeOverride44.xml" ContentType="application/vnd.openxmlformats-officedocument.themeOverride+xml"/>
  <Override PartName="/ppt/theme/themeOverride45.xml" ContentType="application/vnd.openxmlformats-officedocument.themeOverride+xml"/>
  <Override PartName="/ppt/theme/themeOverride46.xml" ContentType="application/vnd.openxmlformats-officedocument.themeOverride+xml"/>
  <Override PartName="/ppt/theme/themeOverride47.xml" ContentType="application/vnd.openxmlformats-officedocument.themeOverride+xml"/>
  <Override PartName="/ppt/theme/themeOverride48.xml" ContentType="application/vnd.openxmlformats-officedocument.themeOverride+xml"/>
  <Override PartName="/ppt/theme/themeOverride49.xml" ContentType="application/vnd.openxmlformats-officedocument.themeOverride+xml"/>
  <Override PartName="/ppt/theme/themeOverride50.xml" ContentType="application/vnd.openxmlformats-officedocument.themeOverride+xml"/>
  <Override PartName="/ppt/theme/themeOverride51.xml" ContentType="application/vnd.openxmlformats-officedocument.themeOverride+xml"/>
  <Override PartName="/ppt/theme/themeOverride52.xml" ContentType="application/vnd.openxmlformats-officedocument.themeOverride+xml"/>
  <Override PartName="/ppt/theme/themeOverride53.xml" ContentType="application/vnd.openxmlformats-officedocument.themeOverride+xml"/>
  <Override PartName="/ppt/theme/themeOverride54.xml" ContentType="application/vnd.openxmlformats-officedocument.themeOverride+xml"/>
  <Override PartName="/ppt/theme/themeOverride55.xml" ContentType="application/vnd.openxmlformats-officedocument.themeOverride+xml"/>
  <Override PartName="/ppt/theme/themeOverride5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Lst>
  <p:notesMasterIdLst>
    <p:notesMasterId r:id="rId78"/>
  </p:notesMasterIdLst>
  <p:sldIdLst>
    <p:sldId id="307" r:id="rId3"/>
    <p:sldId id="432" r:id="rId4"/>
    <p:sldId id="456" r:id="rId5"/>
    <p:sldId id="431" r:id="rId6"/>
    <p:sldId id="416" r:id="rId7"/>
    <p:sldId id="318" r:id="rId8"/>
    <p:sldId id="317" r:id="rId9"/>
    <p:sldId id="329" r:id="rId10"/>
    <p:sldId id="439" r:id="rId11"/>
    <p:sldId id="440" r:id="rId12"/>
    <p:sldId id="328" r:id="rId13"/>
    <p:sldId id="327" r:id="rId14"/>
    <p:sldId id="438" r:id="rId15"/>
    <p:sldId id="325" r:id="rId16"/>
    <p:sldId id="326" r:id="rId17"/>
    <p:sldId id="441" r:id="rId18"/>
    <p:sldId id="442" r:id="rId19"/>
    <p:sldId id="331" r:id="rId20"/>
    <p:sldId id="419" r:id="rId21"/>
    <p:sldId id="314" r:id="rId22"/>
    <p:sldId id="315" r:id="rId23"/>
    <p:sldId id="316" r:id="rId24"/>
    <p:sldId id="319" r:id="rId25"/>
    <p:sldId id="433" r:id="rId26"/>
    <p:sldId id="320" r:id="rId27"/>
    <p:sldId id="420" r:id="rId28"/>
    <p:sldId id="332" r:id="rId29"/>
    <p:sldId id="448" r:id="rId30"/>
    <p:sldId id="449" r:id="rId31"/>
    <p:sldId id="450" r:id="rId32"/>
    <p:sldId id="421" r:id="rId33"/>
    <p:sldId id="334" r:id="rId34"/>
    <p:sldId id="444" r:id="rId35"/>
    <p:sldId id="312" r:id="rId36"/>
    <p:sldId id="443" r:id="rId37"/>
    <p:sldId id="445" r:id="rId38"/>
    <p:sldId id="321" r:id="rId39"/>
    <p:sldId id="435" r:id="rId40"/>
    <p:sldId id="436" r:id="rId41"/>
    <p:sldId id="451" r:id="rId42"/>
    <p:sldId id="335" r:id="rId43"/>
    <p:sldId id="417" r:id="rId44"/>
    <p:sldId id="437" r:id="rId45"/>
    <p:sldId id="453" r:id="rId46"/>
    <p:sldId id="454" r:id="rId47"/>
    <p:sldId id="341" r:id="rId48"/>
    <p:sldId id="422" r:id="rId49"/>
    <p:sldId id="446" r:id="rId50"/>
    <p:sldId id="447" r:id="rId51"/>
    <p:sldId id="323" r:id="rId52"/>
    <p:sldId id="342" r:id="rId53"/>
    <p:sldId id="396" r:id="rId54"/>
    <p:sldId id="309" r:id="rId55"/>
    <p:sldId id="423" r:id="rId56"/>
    <p:sldId id="310" r:id="rId57"/>
    <p:sldId id="397" r:id="rId58"/>
    <p:sldId id="345" r:id="rId59"/>
    <p:sldId id="344" r:id="rId60"/>
    <p:sldId id="306" r:id="rId61"/>
    <p:sldId id="308" r:id="rId62"/>
    <p:sldId id="336" r:id="rId63"/>
    <p:sldId id="426" r:id="rId64"/>
    <p:sldId id="425" r:id="rId65"/>
    <p:sldId id="424" r:id="rId66"/>
    <p:sldId id="339" r:id="rId67"/>
    <p:sldId id="427" r:id="rId68"/>
    <p:sldId id="428" r:id="rId69"/>
    <p:sldId id="429" r:id="rId70"/>
    <p:sldId id="338" r:id="rId71"/>
    <p:sldId id="322" r:id="rId72"/>
    <p:sldId id="337" r:id="rId73"/>
    <p:sldId id="452" r:id="rId74"/>
    <p:sldId id="311" r:id="rId75"/>
    <p:sldId id="324" r:id="rId76"/>
    <p:sldId id="455" r:id="rId77"/>
  </p:sldIdLst>
  <p:sldSz cx="9144000" cy="6858000" type="screen4x3"/>
  <p:notesSz cx="6858000" cy="9144000"/>
  <p:embeddedFontLst>
    <p:embeddedFont>
      <p:font typeface="Wingdings 2" panose="05020102010507070707" pitchFamily="18" charset="2"/>
      <p:regular r:id="rId79"/>
    </p:embeddedFont>
    <p:embeddedFont>
      <p:font typeface="Biondi" panose="020B0604020202020204" charset="0"/>
      <p:regular r:id="rId80"/>
    </p:embeddedFont>
    <p:embeddedFont>
      <p:font typeface="Garamond" panose="02020404030301010803" pitchFamily="18" charset="0"/>
      <p:regular r:id="rId81"/>
      <p:bold r:id="rId82"/>
      <p:italic r:id="rId83"/>
    </p:embeddedFont>
    <p:embeddedFont>
      <p:font typeface="Agency FB" panose="020B0503020202020204" pitchFamily="34" charset="0"/>
      <p:regular r:id="rId84"/>
      <p:bold r:id="rId85"/>
    </p:embeddedFont>
    <p:embeddedFont>
      <p:font typeface="Calibri" panose="020F0502020204030204" pitchFamily="34" charset="0"/>
      <p:regular r:id="rId86"/>
      <p:bold r:id="rId87"/>
      <p:italic r:id="rId88"/>
      <p:boldItalic r:id="rId8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201"/>
    <a:srgbClr val="14191F"/>
    <a:srgbClr val="0D1015"/>
    <a:srgbClr val="280501"/>
    <a:srgbClr val="180C06"/>
    <a:srgbClr val="000000"/>
    <a:srgbClr val="050505"/>
    <a:srgbClr val="4D4545"/>
    <a:srgbClr val="070802"/>
    <a:srgbClr val="3933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65" autoAdjust="0"/>
    <p:restoredTop sz="94675" autoAdjust="0"/>
  </p:normalViewPr>
  <p:slideViewPr>
    <p:cSldViewPr>
      <p:cViewPr varScale="1">
        <p:scale>
          <a:sx n="67" d="100"/>
          <a:sy n="67" d="100"/>
        </p:scale>
        <p:origin x="486" y="60"/>
      </p:cViewPr>
      <p:guideLst>
        <p:guide orient="horz" pos="2160"/>
        <p:guide pos="2880"/>
      </p:guideLst>
    </p:cSldViewPr>
  </p:slideViewPr>
  <p:notesTextViewPr>
    <p:cViewPr>
      <p:scale>
        <a:sx n="100" d="100"/>
        <a:sy n="100" d="100"/>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font" Target="fonts/font6.fntdata"/><Relationship Id="rId89" Type="http://schemas.openxmlformats.org/officeDocument/2006/relationships/font" Target="fonts/font11.fntdata"/><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font" Target="fonts/font1.fntdata"/><Relationship Id="rId87" Type="http://schemas.openxmlformats.org/officeDocument/2006/relationships/font" Target="fonts/font9.fntdata"/><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font" Target="fonts/font4.fntdata"/><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font" Target="fonts/font2.fntdata"/><Relationship Id="rId85" Type="http://schemas.openxmlformats.org/officeDocument/2006/relationships/font" Target="fonts/font7.fntdata"/><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font" Target="fonts/font5.fntdata"/><Relationship Id="rId88" Type="http://schemas.openxmlformats.org/officeDocument/2006/relationships/font" Target="fonts/font10.fntdata"/><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notesMaster" Target="notesMasters/notesMaster1.xml"/><Relationship Id="rId81" Type="http://schemas.openxmlformats.org/officeDocument/2006/relationships/font" Target="fonts/font3.fntdata"/><Relationship Id="rId86" Type="http://schemas.openxmlformats.org/officeDocument/2006/relationships/font" Target="fonts/font8.fntdata"/><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1"/>
    <c:plotArea>
      <c:layout>
        <c:manualLayout>
          <c:layoutTarget val="inner"/>
          <c:xMode val="edge"/>
          <c:yMode val="edge"/>
          <c:x val="0.25890649606299215"/>
          <c:y val="0.18400112002562191"/>
          <c:w val="0.70776017060367458"/>
          <c:h val="0.66913794109069702"/>
        </c:manualLayout>
      </c:layout>
      <c:barChart>
        <c:barDir val="col"/>
        <c:grouping val="clustered"/>
        <c:varyColors val="0"/>
        <c:ser>
          <c:idx val="0"/>
          <c:order val="0"/>
          <c:tx>
            <c:strRef>
              <c:f>Sheet1!$B$1</c:f>
              <c:strCache>
                <c:ptCount val="1"/>
                <c:pt idx="0">
                  <c:v>Workers in the United States, 1888</c:v>
                </c:pt>
              </c:strCache>
            </c:strRef>
          </c:tx>
          <c:invertIfNegative val="0"/>
          <c:dPt>
            <c:idx val="1"/>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E61B-4989-80C9-4F0295A2EFCB}"/>
              </c:ext>
            </c:extLst>
          </c:dPt>
          <c:dPt>
            <c:idx val="2"/>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3-E61B-4989-80C9-4F0295A2EFCB}"/>
              </c:ext>
            </c:extLst>
          </c:dPt>
          <c:cat>
            <c:strRef>
              <c:f>Sheet1!$A$2:$A$4</c:f>
              <c:strCache>
                <c:ptCount val="3"/>
                <c:pt idx="0">
                  <c:v>Farmers</c:v>
                </c:pt>
                <c:pt idx="1">
                  <c:v>Laborers</c:v>
                </c:pt>
                <c:pt idx="2">
                  <c:v>Professionals</c:v>
                </c:pt>
              </c:strCache>
            </c:strRef>
          </c:cat>
          <c:val>
            <c:numRef>
              <c:f>Sheet1!$B$2:$B$4</c:f>
              <c:numCache>
                <c:formatCode>#,##0</c:formatCode>
                <c:ptCount val="3"/>
                <c:pt idx="0">
                  <c:v>7500000</c:v>
                </c:pt>
                <c:pt idx="1">
                  <c:v>5500000</c:v>
                </c:pt>
                <c:pt idx="2">
                  <c:v>4000000</c:v>
                </c:pt>
              </c:numCache>
            </c:numRef>
          </c:val>
          <c:extLst xmlns:c16r2="http://schemas.microsoft.com/office/drawing/2015/06/chart">
            <c:ext xmlns:c16="http://schemas.microsoft.com/office/drawing/2014/chart" uri="{C3380CC4-5D6E-409C-BE32-E72D297353CC}">
              <c16:uniqueId val="{00000004-E61B-4989-80C9-4F0295A2EFCB}"/>
            </c:ext>
          </c:extLst>
        </c:ser>
        <c:dLbls>
          <c:showLegendKey val="0"/>
          <c:showVal val="0"/>
          <c:showCatName val="0"/>
          <c:showSerName val="0"/>
          <c:showPercent val="0"/>
          <c:showBubbleSize val="0"/>
        </c:dLbls>
        <c:gapWidth val="150"/>
        <c:axId val="502989536"/>
        <c:axId val="502990712"/>
      </c:barChart>
      <c:catAx>
        <c:axId val="502989536"/>
        <c:scaling>
          <c:orientation val="minMax"/>
        </c:scaling>
        <c:delete val="1"/>
        <c:axPos val="b"/>
        <c:numFmt formatCode="General" sourceLinked="0"/>
        <c:majorTickMark val="out"/>
        <c:minorTickMark val="none"/>
        <c:tickLblPos val="none"/>
        <c:crossAx val="502990712"/>
        <c:crosses val="autoZero"/>
        <c:auto val="1"/>
        <c:lblAlgn val="ctr"/>
        <c:lblOffset val="100"/>
        <c:noMultiLvlLbl val="0"/>
      </c:catAx>
      <c:valAx>
        <c:axId val="502990712"/>
        <c:scaling>
          <c:orientation val="minMax"/>
        </c:scaling>
        <c:delete val="0"/>
        <c:axPos val="l"/>
        <c:majorGridlines/>
        <c:numFmt formatCode="#,##0" sourceLinked="1"/>
        <c:majorTickMark val="out"/>
        <c:minorTickMark val="none"/>
        <c:tickLblPos val="nextTo"/>
        <c:txPr>
          <a:bodyPr/>
          <a:lstStyle/>
          <a:p>
            <a:pPr>
              <a:defRPr sz="3200" b="1"/>
            </a:pPr>
            <a:endParaRPr lang="en-US"/>
          </a:p>
        </c:txPr>
        <c:crossAx val="502989536"/>
        <c:crosses val="autoZero"/>
        <c:crossBetween val="between"/>
      </c:valAx>
    </c:plotArea>
    <c:plotVisOnly val="1"/>
    <c:dispBlanksAs val="gap"/>
    <c:showDLblsOverMax val="0"/>
  </c:chart>
  <c:spPr>
    <a:noFill/>
  </c:spPr>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5"/>
    </mc:Choice>
    <mc:Fallback>
      <c:style val="45"/>
    </mc:Fallback>
  </mc:AlternateContent>
  <c:chart>
    <c:autoTitleDeleted val="1"/>
    <c:plotArea>
      <c:layout>
        <c:manualLayout>
          <c:layoutTarget val="inner"/>
          <c:xMode val="edge"/>
          <c:yMode val="edge"/>
          <c:x val="0.25890649606299215"/>
          <c:y val="0.18400112002562191"/>
          <c:w val="0.70776017060367458"/>
          <c:h val="0.66913794109069702"/>
        </c:manualLayout>
      </c:layout>
      <c:barChart>
        <c:barDir val="col"/>
        <c:grouping val="clustered"/>
        <c:varyColors val="0"/>
        <c:ser>
          <c:idx val="0"/>
          <c:order val="0"/>
          <c:tx>
            <c:strRef>
              <c:f>Sheet1!$B$1</c:f>
              <c:strCache>
                <c:ptCount val="1"/>
                <c:pt idx="0">
                  <c:v>Workers in the United States, 1888</c:v>
                </c:pt>
              </c:strCache>
            </c:strRef>
          </c:tx>
          <c:invertIfNegative val="0"/>
          <c:dPt>
            <c:idx val="1"/>
            <c:invertIfNegative val="0"/>
            <c:bubble3D val="0"/>
            <c:spPr>
              <a:solidFill>
                <a:schemeClr val="accent2">
                  <a:lumMod val="75000"/>
                </a:schemeClr>
              </a:solidFill>
            </c:spPr>
            <c:extLst xmlns:c16r2="http://schemas.microsoft.com/office/drawing/2015/06/chart">
              <c:ext xmlns:c16="http://schemas.microsoft.com/office/drawing/2014/chart" uri="{C3380CC4-5D6E-409C-BE32-E72D297353CC}">
                <c16:uniqueId val="{00000001-BBF4-431D-A93E-4C12DB81215F}"/>
              </c:ext>
            </c:extLst>
          </c:dPt>
          <c:dPt>
            <c:idx val="2"/>
            <c:invertIfNegative val="0"/>
            <c:bubble3D val="0"/>
            <c:spPr>
              <a:solidFill>
                <a:schemeClr val="accent1">
                  <a:lumMod val="75000"/>
                </a:schemeClr>
              </a:solidFill>
            </c:spPr>
            <c:extLst xmlns:c16r2="http://schemas.microsoft.com/office/drawing/2015/06/chart">
              <c:ext xmlns:c16="http://schemas.microsoft.com/office/drawing/2014/chart" uri="{C3380CC4-5D6E-409C-BE32-E72D297353CC}">
                <c16:uniqueId val="{00000003-BBF4-431D-A93E-4C12DB81215F}"/>
              </c:ext>
            </c:extLst>
          </c:dPt>
          <c:cat>
            <c:strRef>
              <c:f>Sheet1!$A$2:$A$4</c:f>
              <c:strCache>
                <c:ptCount val="3"/>
                <c:pt idx="0">
                  <c:v>Farmers</c:v>
                </c:pt>
                <c:pt idx="1">
                  <c:v>Laborers</c:v>
                </c:pt>
                <c:pt idx="2">
                  <c:v>Professionals</c:v>
                </c:pt>
              </c:strCache>
            </c:strRef>
          </c:cat>
          <c:val>
            <c:numRef>
              <c:f>Sheet1!$B$2:$B$4</c:f>
              <c:numCache>
                <c:formatCode>#,##0</c:formatCode>
                <c:ptCount val="3"/>
                <c:pt idx="0">
                  <c:v>7500000</c:v>
                </c:pt>
                <c:pt idx="1">
                  <c:v>5500000</c:v>
                </c:pt>
                <c:pt idx="2">
                  <c:v>4000000</c:v>
                </c:pt>
              </c:numCache>
            </c:numRef>
          </c:val>
          <c:extLst xmlns:c16r2="http://schemas.microsoft.com/office/drawing/2015/06/chart">
            <c:ext xmlns:c16="http://schemas.microsoft.com/office/drawing/2014/chart" uri="{C3380CC4-5D6E-409C-BE32-E72D297353CC}">
              <c16:uniqueId val="{00000004-BBF4-431D-A93E-4C12DB81215F}"/>
            </c:ext>
          </c:extLst>
        </c:ser>
        <c:dLbls>
          <c:showLegendKey val="0"/>
          <c:showVal val="0"/>
          <c:showCatName val="0"/>
          <c:showSerName val="0"/>
          <c:showPercent val="0"/>
          <c:showBubbleSize val="0"/>
        </c:dLbls>
        <c:gapWidth val="150"/>
        <c:axId val="502991496"/>
        <c:axId val="502990320"/>
      </c:barChart>
      <c:catAx>
        <c:axId val="502991496"/>
        <c:scaling>
          <c:orientation val="minMax"/>
        </c:scaling>
        <c:delete val="1"/>
        <c:axPos val="b"/>
        <c:numFmt formatCode="General" sourceLinked="0"/>
        <c:majorTickMark val="out"/>
        <c:minorTickMark val="none"/>
        <c:tickLblPos val="none"/>
        <c:crossAx val="502990320"/>
        <c:crosses val="autoZero"/>
        <c:auto val="1"/>
        <c:lblAlgn val="ctr"/>
        <c:lblOffset val="100"/>
        <c:noMultiLvlLbl val="0"/>
      </c:catAx>
      <c:valAx>
        <c:axId val="502990320"/>
        <c:scaling>
          <c:orientation val="minMax"/>
        </c:scaling>
        <c:delete val="0"/>
        <c:axPos val="l"/>
        <c:majorGridlines/>
        <c:numFmt formatCode="#,##0" sourceLinked="1"/>
        <c:majorTickMark val="out"/>
        <c:minorTickMark val="none"/>
        <c:tickLblPos val="nextTo"/>
        <c:txPr>
          <a:bodyPr/>
          <a:lstStyle/>
          <a:p>
            <a:pPr>
              <a:defRPr sz="3200" b="1"/>
            </a:pPr>
            <a:endParaRPr lang="en-US"/>
          </a:p>
        </c:txPr>
        <c:crossAx val="502991496"/>
        <c:crosses val="autoZero"/>
        <c:crossBetween val="between"/>
      </c:valAx>
    </c:plotArea>
    <c:plotVisOnly val="1"/>
    <c:dispBlanksAs val="gap"/>
    <c:showDLblsOverMax val="0"/>
  </c:chart>
  <c:spPr>
    <a:noFill/>
  </c:spPr>
  <c:txPr>
    <a:bodyPr/>
    <a:lstStyle/>
    <a:p>
      <a:pPr>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AABDA0-50B1-4189-918A-3B9A6B290FE6}" type="datetimeFigureOut">
              <a:rPr lang="en-US" smtClean="0"/>
              <a:pPr/>
              <a:t>3/28/2017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A3F12-7C23-4B4E-8D26-6FCD9946AB61}" type="slidenum">
              <a:rPr lang="en-US" smtClean="0"/>
              <a:pPr/>
              <a:t>‹#›</a:t>
            </a:fld>
            <a:endParaRPr lang="en-US"/>
          </a:p>
        </p:txBody>
      </p:sp>
    </p:spTree>
    <p:extLst>
      <p:ext uri="{BB962C8B-B14F-4D97-AF65-F5344CB8AC3E}">
        <p14:creationId xmlns:p14="http://schemas.microsoft.com/office/powerpoint/2010/main" val="5705228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A3F12-7C23-4B4E-8D26-6FCD9946AB61}" type="slidenum">
              <a:rPr lang="en-US" smtClean="0"/>
              <a:pPr/>
              <a:t>41</a:t>
            </a:fld>
            <a:endParaRPr lang="en-US"/>
          </a:p>
        </p:txBody>
      </p:sp>
    </p:spTree>
    <p:extLst>
      <p:ext uri="{BB962C8B-B14F-4D97-AF65-F5344CB8AC3E}">
        <p14:creationId xmlns:p14="http://schemas.microsoft.com/office/powerpoint/2010/main" val="796207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CD2A3F12-7C23-4B4E-8D26-6FCD9946AB61}" type="slidenum">
              <a:rPr lang="en-US" smtClean="0"/>
              <a:pPr/>
              <a:t>43</a:t>
            </a:fld>
            <a:endParaRPr lang="en-US"/>
          </a:p>
        </p:txBody>
      </p:sp>
    </p:spTree>
    <p:extLst>
      <p:ext uri="{BB962C8B-B14F-4D97-AF65-F5344CB8AC3E}">
        <p14:creationId xmlns:p14="http://schemas.microsoft.com/office/powerpoint/2010/main" val="10851625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446478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9855983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32415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35269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8" name="Footer Placeholder 7"/>
          <p:cNvSpPr>
            <a:spLocks noGrp="1"/>
          </p:cNvSpPr>
          <p:nvPr>
            <p:ph type="ftr" sz="quarter" idx="11"/>
          </p:nvPr>
        </p:nvSpPr>
        <p:spPr/>
        <p:txBody>
          <a:bodyPr/>
          <a:lstStyle/>
          <a:p>
            <a:endParaRPr lang="en-US">
              <a:solidFill>
                <a:srgbClr val="072F54">
                  <a:tint val="75000"/>
                </a:srgbClr>
              </a:solidFill>
            </a:endParaRPr>
          </a:p>
        </p:txBody>
      </p:sp>
      <p:sp>
        <p:nvSpPr>
          <p:cNvPr id="9" name="Slide Number Placeholder 8"/>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3082442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4" name="Footer Placeholder 3"/>
          <p:cNvSpPr>
            <a:spLocks noGrp="1"/>
          </p:cNvSpPr>
          <p:nvPr>
            <p:ph type="ftr" sz="quarter" idx="11"/>
          </p:nvPr>
        </p:nvSpPr>
        <p:spPr/>
        <p:txBody>
          <a:bodyPr/>
          <a:lstStyle/>
          <a:p>
            <a:endParaRPr lang="en-US">
              <a:solidFill>
                <a:srgbClr val="072F54">
                  <a:tint val="75000"/>
                </a:srgbClr>
              </a:solidFill>
            </a:endParaRPr>
          </a:p>
        </p:txBody>
      </p:sp>
      <p:sp>
        <p:nvSpPr>
          <p:cNvPr id="5" name="Slide Number Placeholder 4"/>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20493360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3" name="Footer Placeholder 2"/>
          <p:cNvSpPr>
            <a:spLocks noGrp="1"/>
          </p:cNvSpPr>
          <p:nvPr>
            <p:ph type="ftr" sz="quarter" idx="11"/>
          </p:nvPr>
        </p:nvSpPr>
        <p:spPr/>
        <p:txBody>
          <a:bodyPr/>
          <a:lstStyle/>
          <a:p>
            <a:endParaRPr lang="en-US">
              <a:solidFill>
                <a:srgbClr val="072F54">
                  <a:tint val="75000"/>
                </a:srgbClr>
              </a:solidFill>
            </a:endParaRPr>
          </a:p>
        </p:txBody>
      </p:sp>
      <p:sp>
        <p:nvSpPr>
          <p:cNvPr id="4" name="Slide Number Placeholder 3"/>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5757124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53256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6" name="Footer Placeholder 5"/>
          <p:cNvSpPr>
            <a:spLocks noGrp="1"/>
          </p:cNvSpPr>
          <p:nvPr>
            <p:ph type="ftr" sz="quarter" idx="11"/>
          </p:nvPr>
        </p:nvSpPr>
        <p:spPr/>
        <p:txBody>
          <a:bodyPr/>
          <a:lstStyle/>
          <a:p>
            <a:endParaRPr lang="en-US">
              <a:solidFill>
                <a:srgbClr val="072F54">
                  <a:tint val="75000"/>
                </a:srgbClr>
              </a:solidFill>
            </a:endParaRPr>
          </a:p>
        </p:txBody>
      </p:sp>
      <p:sp>
        <p:nvSpPr>
          <p:cNvPr id="7" name="Slide Number Placeholder 6"/>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889084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3593678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6374"/>
            <a:ext cx="20574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6374"/>
            <a:ext cx="60198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11"/>
          </p:nvPr>
        </p:nvSpPr>
        <p:spPr/>
        <p:txBody>
          <a:bodyPr/>
          <a:lstStyle/>
          <a:p>
            <a:endParaRPr lang="en-US">
              <a:solidFill>
                <a:srgbClr val="072F54">
                  <a:tint val="75000"/>
                </a:srgbClr>
              </a:solidFill>
            </a:endParaRPr>
          </a:p>
        </p:txBody>
      </p:sp>
      <p:sp>
        <p:nvSpPr>
          <p:cNvPr id="6" name="Slide Number Placeholder 5"/>
          <p:cNvSpPr>
            <a:spLocks noGrp="1"/>
          </p:cNvSpPr>
          <p:nvPr>
            <p:ph type="sldNum" sz="quarter" idx="12"/>
          </p:nvPr>
        </p:nvSpPr>
        <p:spPr/>
        <p:txBody>
          <a:body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169295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267B54-43FA-4D9C-83CA-AB59405246D0}" type="datetimeFigureOut">
              <a:rPr lang="en-US" smtClean="0">
                <a:solidFill>
                  <a:prstClr val="black">
                    <a:tint val="75000"/>
                  </a:prstClr>
                </a:solidFill>
              </a:rPr>
              <a:pPr/>
              <a:t>3/28/2017</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AC3656-F4C4-4AD5-9947-1BB50FDD537C}"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FEE20D-232A-47E8-8FDB-17CD01AF0984}" type="datetimeFigureOut">
              <a:rPr lang="en-US" smtClean="0">
                <a:solidFill>
                  <a:srgbClr val="072F54">
                    <a:tint val="75000"/>
                  </a:srgbClr>
                </a:solidFill>
              </a:rPr>
              <a:pPr/>
              <a:t>3/28/2017</a:t>
            </a:fld>
            <a:endParaRPr lang="en-US">
              <a:solidFill>
                <a:srgbClr val="072F54">
                  <a:tint val="75000"/>
                </a:srgb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srgbClr val="072F54">
                  <a:tint val="75000"/>
                </a:srgb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836336-2B4A-402D-A477-F0BC818CA747}" type="slidenum">
              <a:rPr lang="en-US" smtClean="0">
                <a:solidFill>
                  <a:srgbClr val="072F54">
                    <a:tint val="75000"/>
                  </a:srgbClr>
                </a:solidFill>
              </a:rPr>
              <a:pPr/>
              <a:t>‹#›</a:t>
            </a:fld>
            <a:endParaRPr lang="en-US">
              <a:solidFill>
                <a:srgbClr val="072F54">
                  <a:tint val="75000"/>
                </a:srgbClr>
              </a:solidFill>
            </a:endParaRPr>
          </a:p>
        </p:txBody>
      </p:sp>
    </p:spTree>
    <p:extLst>
      <p:ext uri="{BB962C8B-B14F-4D97-AF65-F5344CB8AC3E}">
        <p14:creationId xmlns:p14="http://schemas.microsoft.com/office/powerpoint/2010/main" val="41289366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png"/><Relationship Id="rId4" Type="http://schemas.openxmlformats.org/officeDocument/2006/relationships/hyperlink" Target="http://www.tomrichey.net/" TargetMode="External"/></Relationships>
</file>

<file path=ppt/slides/_rels/slide10.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2.xml"/><Relationship Id="rId1" Type="http://schemas.openxmlformats.org/officeDocument/2006/relationships/themeOverride" Target="../theme/themeOverride9.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2.xml"/><Relationship Id="rId1" Type="http://schemas.openxmlformats.org/officeDocument/2006/relationships/themeOverride" Target="../theme/themeOverride10.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2.xml"/><Relationship Id="rId1" Type="http://schemas.openxmlformats.org/officeDocument/2006/relationships/themeOverride" Target="../theme/themeOverride11.xml"/></Relationships>
</file>

<file path=ppt/slides/_rels/slide16.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www.flickr.com/photos/frankpierson/"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hemeOverride" Target="../theme/themeOverride12.xml"/></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hemeOverride" Target="../theme/themeOverr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hemeOverride" Target="../theme/themeOverride15.xm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2.xml"/><Relationship Id="rId1" Type="http://schemas.openxmlformats.org/officeDocument/2006/relationships/themeOverride" Target="../theme/themeOverride1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2.xml"/><Relationship Id="rId1" Type="http://schemas.openxmlformats.org/officeDocument/2006/relationships/themeOverride" Target="../theme/themeOverride17.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slideLayout" Target="../slideLayouts/slideLayout2.xml"/><Relationship Id="rId1" Type="http://schemas.openxmlformats.org/officeDocument/2006/relationships/themeOverride" Target="../theme/themeOverride18.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hemeOverride" Target="../theme/themeOverride1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0.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hemeOverride" Target="../theme/themeOverride21.xml"/></Relationships>
</file>

<file path=ppt/slides/_rels/slide28.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hyperlink" Target="http://www.flickr.com/photos/quinet/"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hyperlink" Target="http://www.flickr.com/photos/quin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hyperlink" Target="http://www.census.gov/population/censusdata/table-4.pdf" TargetMode="Externa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hyperlink" Target="http://www.flickr.com/photos/unitedsoybean/" TargetMode="External"/><Relationship Id="rId4" Type="http://schemas.openxmlformats.org/officeDocument/2006/relationships/hyperlink" Target="http://creativecommons.org/licenses/by/2.0/" TargetMode="External"/></Relationships>
</file>

<file path=ppt/slides/_rels/slide3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slideLayout" Target="../slideLayouts/slideLayout2.xml"/><Relationship Id="rId1" Type="http://schemas.openxmlformats.org/officeDocument/2006/relationships/themeOverride" Target="../theme/themeOverride22.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3.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hemeOverride" Target="../theme/themeOverr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themeOverride" Target="../theme/themeOverride25.xml"/></Relationships>
</file>

<file path=ppt/slides/_rels/slide35.xml.rels><?xml version="1.0" encoding="UTF-8" standalone="yes"?>
<Relationships xmlns="http://schemas.openxmlformats.org/package/2006/relationships"><Relationship Id="rId3" Type="http://schemas.openxmlformats.org/officeDocument/2006/relationships/hyperlink" Target="http://commons.wikimedia.org/wiki/User:Billy_Hathorn" TargetMode="External"/><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hyperlink" Target="http://www.youtube.com/watch?v=AMpZ0TGjbWE" TargetMode="External"/></Relationships>
</file>

<file path=ppt/slides/_rels/slide4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themeOverride" Target="../theme/themeOverride26.xml"/></Relationships>
</file>

<file path=ppt/slides/_rels/slide4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hemeOverride" Target="../theme/themeOverride27.xml"/></Relationships>
</file>

<file path=ppt/slides/_rels/slide44.xml.rels><?xml version="1.0" encoding="UTF-8" standalone="yes"?>
<Relationships xmlns="http://schemas.openxmlformats.org/package/2006/relationships"><Relationship Id="rId3" Type="http://schemas.openxmlformats.org/officeDocument/2006/relationships/hyperlink" Target="http://creativecommons.org/licenses/by/2.0/" TargetMode="External"/><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hyperlink" Target="http://www.flickr.com/photos/danmoyle/"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slideLayout" Target="../slideLayouts/slideLayout2.xml"/><Relationship Id="rId1" Type="http://schemas.openxmlformats.org/officeDocument/2006/relationships/themeOverride" Target="../theme/themeOverride28.xml"/></Relationships>
</file>

<file path=ppt/slides/_rels/slide4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2.xml"/><Relationship Id="rId1" Type="http://schemas.openxmlformats.org/officeDocument/2006/relationships/themeOverride" Target="../theme/themeOverride29.xml"/></Relationships>
</file>

<file path=ppt/slides/_rels/slide4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30.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2.xml"/><Relationship Id="rId1" Type="http://schemas.openxmlformats.org/officeDocument/2006/relationships/themeOverride" Target="../theme/themeOverride31.xml"/><Relationship Id="rId5" Type="http://schemas.openxmlformats.org/officeDocument/2006/relationships/hyperlink" Target="http://www.flickr.com/photos/digitalcurrency/" TargetMode="External"/><Relationship Id="rId4" Type="http://schemas.openxmlformats.org/officeDocument/2006/relationships/hyperlink" Target="http://creativecommons.org/licenses/by/2.0/"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slideLayout" Target="../slideLayouts/slideLayout2.xml"/><Relationship Id="rId1" Type="http://schemas.openxmlformats.org/officeDocument/2006/relationships/themeOverride" Target="../theme/themeOverride32.xml"/><Relationship Id="rId5" Type="http://schemas.openxmlformats.org/officeDocument/2006/relationships/hyperlink" Target="http://www.flickr.com/photos/sirqitous/" TargetMode="External"/><Relationship Id="rId4" Type="http://schemas.openxmlformats.org/officeDocument/2006/relationships/hyperlink" Target="http://creativecommons.org/licenses/by/2.0/"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hemeOverride" Target="../theme/themeOverr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33.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2.xml"/><Relationship Id="rId1" Type="http://schemas.openxmlformats.org/officeDocument/2006/relationships/themeOverride" Target="../theme/themeOverride34.xml"/><Relationship Id="rId4" Type="http://schemas.openxmlformats.org/officeDocument/2006/relationships/hyperlink" Target="http://creativecommons.org/licenses/by/2.0/" TargetMode="Externa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5.xml"/><Relationship Id="rId6" Type="http://schemas.openxmlformats.org/officeDocument/2006/relationships/image" Target="../media/image47.wmf"/><Relationship Id="rId5" Type="http://schemas.openxmlformats.org/officeDocument/2006/relationships/image" Target="../media/image46.wmf"/><Relationship Id="rId4" Type="http://schemas.openxmlformats.org/officeDocument/2006/relationships/image" Target="../media/image45.jpeg"/></Relationships>
</file>

<file path=ppt/slides/_rels/slide53.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Layout" Target="../slideLayouts/slideLayout5.xml"/><Relationship Id="rId1" Type="http://schemas.openxmlformats.org/officeDocument/2006/relationships/themeOverride" Target="../theme/themeOverride36.xml"/><Relationship Id="rId4" Type="http://schemas.openxmlformats.org/officeDocument/2006/relationships/image" Target="../media/image48.jpeg"/></Relationships>
</file>

<file path=ppt/slides/_rels/slide54.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slideLayout" Target="../slideLayouts/slideLayout5.xml"/><Relationship Id="rId1" Type="http://schemas.openxmlformats.org/officeDocument/2006/relationships/themeOverride" Target="../theme/themeOverride37.xml"/><Relationship Id="rId4" Type="http://schemas.openxmlformats.org/officeDocument/2006/relationships/image" Target="../media/image48.jpeg"/></Relationships>
</file>

<file path=ppt/slides/_rels/slide5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hemeOverride" Target="../theme/themeOverride38.xml"/><Relationship Id="rId4" Type="http://schemas.openxmlformats.org/officeDocument/2006/relationships/slide" Target="slide55.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themeOverride" Target="../theme/themeOverride39.xml"/><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6.xml"/><Relationship Id="rId1" Type="http://schemas.openxmlformats.org/officeDocument/2006/relationships/themeOverride" Target="../theme/themeOverride40.xml"/><Relationship Id="rId4" Type="http://schemas.openxmlformats.org/officeDocument/2006/relationships/hyperlink" Target="http://elections.harpweek.com/1896/cartoon-1896-medium.asp?UniqueID=17&amp;Year=1896"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2.xml"/><Relationship Id="rId1" Type="http://schemas.openxmlformats.org/officeDocument/2006/relationships/themeOverride" Target="../theme/themeOverride41.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52.jpeg"/></Relationships>
</file>

<file path=ppt/slides/_rels/slide59.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audio" Target="../media/media1.wma"/><Relationship Id="rId7" Type="http://schemas.openxmlformats.org/officeDocument/2006/relationships/hyperlink" Target="http://www.authentichistory.com/1865-1897/progressive/mckinley/WJB_Campaign_Maps_From_The_First_Battle.html" TargetMode="External"/><Relationship Id="rId2" Type="http://schemas.microsoft.com/office/2007/relationships/media" Target="../media/media1.wma"/><Relationship Id="rId1" Type="http://schemas.openxmlformats.org/officeDocument/2006/relationships/themeOverride" Target="../theme/themeOverride42.xml"/><Relationship Id="rId6" Type="http://schemas.openxmlformats.org/officeDocument/2006/relationships/image" Target="../media/image54.jpeg"/><Relationship Id="rId5" Type="http://schemas.openxmlformats.org/officeDocument/2006/relationships/image" Target="../media/image53.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audio" Target="../media/media2.wma"/><Relationship Id="rId7" Type="http://schemas.openxmlformats.org/officeDocument/2006/relationships/image" Target="../media/image44.jpeg"/><Relationship Id="rId2" Type="http://schemas.microsoft.com/office/2007/relationships/media" Target="../media/media2.wma"/><Relationship Id="rId1" Type="http://schemas.openxmlformats.org/officeDocument/2006/relationships/themeOverride" Target="../theme/themeOverride43.xml"/><Relationship Id="rId6" Type="http://schemas.openxmlformats.org/officeDocument/2006/relationships/hyperlink" Target="http://www.authentichistory.com/1865-1897/progressive/mckinley/WJB_Campaign_Maps_From_The_First_Battle.html" TargetMode="External"/><Relationship Id="rId5" Type="http://schemas.openxmlformats.org/officeDocument/2006/relationships/image" Target="../media/image55.jpeg"/><Relationship Id="rId4"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2.xml"/><Relationship Id="rId1" Type="http://schemas.openxmlformats.org/officeDocument/2006/relationships/themeOverride" Target="../theme/themeOverride44.xml"/></Relationships>
</file>

<file path=ppt/slides/_rels/slide6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2.xml"/><Relationship Id="rId1" Type="http://schemas.openxmlformats.org/officeDocument/2006/relationships/themeOverride" Target="../theme/themeOverride45.xml"/></Relationships>
</file>

<file path=ppt/slides/_rels/slide6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2.xml"/><Relationship Id="rId1" Type="http://schemas.openxmlformats.org/officeDocument/2006/relationships/themeOverride" Target="../theme/themeOverride46.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slideLayout" Target="../slideLayouts/slideLayout2.xml"/><Relationship Id="rId1" Type="http://schemas.openxmlformats.org/officeDocument/2006/relationships/themeOverride" Target="../theme/themeOverride47.xml"/></Relationships>
</file>

<file path=ppt/slides/_rels/slide6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slideLayout" Target="../slideLayouts/slideLayout2.xml"/><Relationship Id="rId1" Type="http://schemas.openxmlformats.org/officeDocument/2006/relationships/themeOverride" Target="../theme/themeOverride48.xml"/></Relationships>
</file>

<file path=ppt/slides/_rels/slide6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slideLayout" Target="../slideLayouts/slideLayout2.xml"/><Relationship Id="rId1" Type="http://schemas.openxmlformats.org/officeDocument/2006/relationships/themeOverride" Target="../theme/themeOverride49.xml"/></Relationships>
</file>

<file path=ppt/slides/_rels/slide6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slideLayout" Target="../slideLayouts/slideLayout2.xml"/><Relationship Id="rId1" Type="http://schemas.openxmlformats.org/officeDocument/2006/relationships/themeOverride" Target="../theme/themeOverride50.xml"/></Relationships>
</file>

<file path=ppt/slides/_rels/slide6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2.xml"/><Relationship Id="rId1" Type="http://schemas.openxmlformats.org/officeDocument/2006/relationships/themeOverride" Target="../theme/themeOverride51.xml"/><Relationship Id="rId6" Type="http://schemas.openxmlformats.org/officeDocument/2006/relationships/image" Target="../media/image45.jpeg"/><Relationship Id="rId5" Type="http://schemas.openxmlformats.org/officeDocument/2006/relationships/hyperlink" Target="http://upload.wikimedia.org/wikipedia/commons/a/a9/William_McKinley_by_Courtney_Art_Studio,_1896.jpg" TargetMode="External"/><Relationship Id="rId4"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slideLayout" Target="../slideLayouts/slideLayout2.xml"/><Relationship Id="rId1" Type="http://schemas.openxmlformats.org/officeDocument/2006/relationships/themeOverride" Target="../theme/themeOverride6.xml"/><Relationship Id="rId6" Type="http://schemas.openxmlformats.org/officeDocument/2006/relationships/image" Target="../media/image9.wmf"/><Relationship Id="rId5" Type="http://schemas.openxmlformats.org/officeDocument/2006/relationships/image" Target="../media/image8.wmf"/><Relationship Id="rId4" Type="http://schemas.openxmlformats.org/officeDocument/2006/relationships/image" Target="../media/image7.png"/></Relationships>
</file>

<file path=ppt/slides/_rels/slide7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themeOverride" Target="../theme/themeOverride52.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7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2.xml"/><Relationship Id="rId1" Type="http://schemas.openxmlformats.org/officeDocument/2006/relationships/themeOverride" Target="../theme/themeOverride53.xml"/></Relationships>
</file>

<file path=ppt/slides/_rels/slide7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2.xml"/><Relationship Id="rId1" Type="http://schemas.openxmlformats.org/officeDocument/2006/relationships/themeOverride" Target="../theme/themeOverride54.xml"/></Relationships>
</file>

<file path=ppt/slides/_rels/slide7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slideLayout" Target="../slideLayouts/slideLayout2.xml"/><Relationship Id="rId1" Type="http://schemas.openxmlformats.org/officeDocument/2006/relationships/themeOverride" Target="../theme/themeOverride55.xml"/><Relationship Id="rId5" Type="http://schemas.openxmlformats.org/officeDocument/2006/relationships/image" Target="../media/image70.jpeg"/><Relationship Id="rId4" Type="http://schemas.openxmlformats.org/officeDocument/2006/relationships/image" Target="../media/image69.jpeg"/></Relationships>
</file>

<file path=ppt/slides/_rels/slide7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2.xml"/><Relationship Id="rId1" Type="http://schemas.openxmlformats.org/officeDocument/2006/relationships/themeOverride" Target="../theme/themeOverride56.xml"/><Relationship Id="rId6" Type="http://schemas.openxmlformats.org/officeDocument/2006/relationships/slide" Target="slide74.xml"/><Relationship Id="rId5" Type="http://schemas.openxmlformats.org/officeDocument/2006/relationships/slide" Target="slide70.xml"/><Relationship Id="rId4" Type="http://schemas.openxmlformats.org/officeDocument/2006/relationships/slide" Target="slide50.xml"/></Relationships>
</file>

<file path=ppt/slides/_rels/slide75.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hyperlink" Target="http://www.tomrichey.net/" TargetMode="External"/><Relationship Id="rId7" Type="http://schemas.openxmlformats.org/officeDocument/2006/relationships/hyperlink" Target="http://twitter.com/tomrichey" TargetMode="External"/><Relationship Id="rId12"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2.xml"/><Relationship Id="rId6" Type="http://schemas.openxmlformats.org/officeDocument/2006/relationships/image" Target="../media/image73.png"/><Relationship Id="rId11" Type="http://schemas.openxmlformats.org/officeDocument/2006/relationships/image" Target="../media/image76.png"/><Relationship Id="rId5" Type="http://schemas.openxmlformats.org/officeDocument/2006/relationships/hyperlink" Target="https://www.facebook.com/pages/Tom-Richey/14074617563" TargetMode="External"/><Relationship Id="rId10" Type="http://schemas.openxmlformats.org/officeDocument/2006/relationships/image" Target="../media/image75.png"/><Relationship Id="rId4" Type="http://schemas.openxmlformats.org/officeDocument/2006/relationships/image" Target="../media/image2.png"/><Relationship Id="rId9" Type="http://schemas.openxmlformats.org/officeDocument/2006/relationships/hyperlink" Target="http://www.youtube.com/tomforamerica"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upload.wikimedia.org/wikipedia/commons/8/85/InfantJesus_JohnBaptist.JPG" TargetMode="External"/><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hemeOverride" Target="../theme/themeOverride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76201" y="479048"/>
            <a:ext cx="5410198" cy="28956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The</a:t>
            </a:r>
            <a:r>
              <a:rPr lang="en-US"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 </a:t>
            </a:r>
            <a:r>
              <a:rPr lang="en-US"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Last Stand</a:t>
            </a:r>
            <a: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
            </a:r>
            <a:b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br>
            <a:r>
              <a:rPr lang="en-US" sz="3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of the </a:t>
            </a:r>
            <a: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
            </a:r>
            <a:br>
              <a:rPr lang="en-US" sz="6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br>
            <a:r>
              <a:rPr lang="en-US" sz="88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Agrarians</a:t>
            </a:r>
          </a:p>
        </p:txBody>
      </p:sp>
      <p:pic>
        <p:nvPicPr>
          <p:cNvPr id="10" name="Picture 2" descr="File:Gift for the grangers ppmsca02956u.jpg"/>
          <p:cNvPicPr>
            <a:picLocks noChangeAspect="1" noChangeArrowheads="1"/>
          </p:cNvPicPr>
          <p:nvPr/>
        </p:nvPicPr>
        <p:blipFill rotWithShape="1">
          <a:blip r:embed="rId3" cstate="print"/>
          <a:srcRect l="33343" t="31572" r="33775" b="19107"/>
          <a:stretch/>
        </p:blipFill>
        <p:spPr bwMode="auto">
          <a:xfrm>
            <a:off x="5486399" y="0"/>
            <a:ext cx="3657601" cy="6858000"/>
          </a:xfrm>
          <a:prstGeom prst="rect">
            <a:avLst/>
          </a:prstGeom>
          <a:noFill/>
          <a:effectLst>
            <a:softEdge rad="127000"/>
          </a:effectLst>
        </p:spPr>
      </p:pic>
      <p:sp>
        <p:nvSpPr>
          <p:cNvPr id="3" name="Rectangle 2"/>
          <p:cNvSpPr/>
          <p:nvPr/>
        </p:nvSpPr>
        <p:spPr>
          <a:xfrm>
            <a:off x="-1" y="3429000"/>
            <a:ext cx="5486399" cy="1200329"/>
          </a:xfrm>
          <a:prstGeom prst="rect">
            <a:avLst/>
          </a:prstGeom>
        </p:spPr>
        <p:txBody>
          <a:bodyPr wrap="square">
            <a:spAutoFit/>
          </a:bodyPr>
          <a:lstStyle/>
          <a:p>
            <a:pPr algn="ctr"/>
            <a:r>
              <a:rPr lang="en-US" sz="4000" dirty="0">
                <a:solidFill>
                  <a:schemeClr val="bg1">
                    <a:lumMod val="95000"/>
                  </a:schemeClr>
                </a:solidFill>
              </a:rPr>
              <a:t>Agrarian Politics, Populism, </a:t>
            </a:r>
            <a:r>
              <a:rPr lang="en-US" sz="3600" dirty="0">
                <a:solidFill>
                  <a:schemeClr val="bg1">
                    <a:lumMod val="95000"/>
                  </a:schemeClr>
                </a:solidFill>
              </a:rPr>
              <a:t/>
            </a:r>
            <a:br>
              <a:rPr lang="en-US" sz="3600" dirty="0">
                <a:solidFill>
                  <a:schemeClr val="bg1">
                    <a:lumMod val="95000"/>
                  </a:schemeClr>
                </a:solidFill>
              </a:rPr>
            </a:br>
            <a:r>
              <a:rPr lang="en-US" sz="3200" dirty="0">
                <a:solidFill>
                  <a:schemeClr val="bg1">
                    <a:lumMod val="95000"/>
                  </a:schemeClr>
                </a:solidFill>
              </a:rPr>
              <a:t>and the 1896 Presidential Election</a:t>
            </a:r>
          </a:p>
        </p:txBody>
      </p:sp>
      <p:pic>
        <p:nvPicPr>
          <p:cNvPr id="5" name="Picture 4">
            <a:hlinkClick r:id="rId4"/>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149" y="4724400"/>
            <a:ext cx="3848098" cy="1760628"/>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farm8.staticflickr.com/7166/6602037631_7312a127c9_b.jpg"/>
          <p:cNvPicPr>
            <a:picLocks noChangeAspect="1" noChangeArrowheads="1"/>
          </p:cNvPicPr>
          <p:nvPr/>
        </p:nvPicPr>
        <p:blipFill rotWithShape="1">
          <a:blip r:embed="rId2">
            <a:extLst>
              <a:ext uri="{28A0092B-C50C-407E-A947-70E740481C1C}">
                <a14:useLocalDpi xmlns:a14="http://schemas.microsoft.com/office/drawing/2010/main" val="0"/>
              </a:ext>
            </a:extLst>
          </a:blip>
          <a:srcRect l="-219" t="6027" r="219" b="42987"/>
          <a:stretch/>
        </p:blipFill>
        <p:spPr bwMode="auto">
          <a:xfrm>
            <a:off x="-20053" y="-7752"/>
            <a:ext cx="9164053" cy="702577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410200" y="228600"/>
            <a:ext cx="3505200" cy="2849562"/>
          </a:xfrm>
        </p:spPr>
        <p:txBody>
          <a:bodyPr>
            <a:noAutofit/>
          </a:bodyPr>
          <a:lstStyle/>
          <a:p>
            <a:r>
              <a:rPr lang="en-US" sz="8800" dirty="0">
                <a:solidFill>
                  <a:schemeClr val="bg1"/>
                </a:solidFill>
                <a:effectLst>
                  <a:outerShdw blurRad="38100" dist="38100" dir="2700000" algn="tl">
                    <a:srgbClr val="000000">
                      <a:alpha val="43137"/>
                    </a:srgbClr>
                  </a:outerShdw>
                </a:effectLst>
              </a:rPr>
              <a:t>Say WHAT?</a:t>
            </a:r>
          </a:p>
        </p:txBody>
      </p:sp>
      <p:sp>
        <p:nvSpPr>
          <p:cNvPr id="4" name="Rectangle 3"/>
          <p:cNvSpPr/>
          <p:nvPr/>
        </p:nvSpPr>
        <p:spPr>
          <a:xfrm>
            <a:off x="6019800" y="6581001"/>
            <a:ext cx="2997937" cy="276999"/>
          </a:xfrm>
          <a:prstGeom prst="rect">
            <a:avLst/>
          </a:prstGeom>
        </p:spPr>
        <p:txBody>
          <a:bodyPr wrap="none">
            <a:spAutoFit/>
          </a:bodyPr>
          <a:lstStyle/>
          <a:p>
            <a:r>
              <a:rPr lang="en-US" sz="1200" dirty="0">
                <a:latin typeface="Arial" panose="020B0604020202020204" pitchFamily="34" charset="0"/>
              </a:rPr>
              <a:t> </a:t>
            </a:r>
            <a:r>
              <a:rPr lang="en-US" sz="1200" dirty="0">
                <a:latin typeface="Arial" panose="020B0604020202020204" pitchFamily="34" charset="0"/>
                <a:hlinkClick r:id="rId3" tooltip="Attribution License"/>
              </a:rPr>
              <a:t>Some rights reserved</a:t>
            </a:r>
            <a:r>
              <a:rPr lang="en-US" sz="1200" dirty="0">
                <a:latin typeface="Arial" panose="020B0604020202020204" pitchFamily="34" charset="0"/>
              </a:rPr>
              <a:t> by DoodleDeMoon</a:t>
            </a:r>
            <a:endParaRPr lang="en-US" sz="1200" dirty="0"/>
          </a:p>
        </p:txBody>
      </p:sp>
    </p:spTree>
    <p:extLst>
      <p:ext uri="{BB962C8B-B14F-4D97-AF65-F5344CB8AC3E}">
        <p14:creationId xmlns:p14="http://schemas.microsoft.com/office/powerpoint/2010/main" val="393432293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4" name="Picture 4" descr="File:Threshing place, Santorini, Greece.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Title 1"/>
          <p:cNvSpPr>
            <a:spLocks noGrp="1"/>
          </p:cNvSpPr>
          <p:nvPr>
            <p:ph type="title"/>
          </p:nvPr>
        </p:nvSpPr>
        <p:spPr>
          <a:xfrm>
            <a:off x="381000" y="609600"/>
            <a:ext cx="7467600" cy="838200"/>
          </a:xfrm>
          <a:noFill/>
          <a:ln>
            <a:noFill/>
          </a:ln>
        </p:spPr>
        <p:style>
          <a:lnRef idx="1">
            <a:schemeClr val="accent1"/>
          </a:lnRef>
          <a:fillRef idx="2">
            <a:schemeClr val="accent1"/>
          </a:fillRef>
          <a:effectRef idx="1">
            <a:schemeClr val="accent1"/>
          </a:effectRef>
          <a:fontRef idx="minor">
            <a:schemeClr val="dk1"/>
          </a:fontRef>
        </p:style>
        <p:txBody>
          <a:bodyPr>
            <a:noAutofit/>
          </a:bodyPr>
          <a:lstStyle/>
          <a:p>
            <a:pPr algn="l"/>
            <a:r>
              <a:rPr lang="en-US" sz="8800" dirty="0">
                <a:ln>
                  <a:solidFill>
                    <a:schemeClr val="tx1"/>
                  </a:solidFill>
                </a:ln>
                <a:solidFill>
                  <a:schemeClr val="bg1"/>
                </a:solidFill>
                <a:effectLst>
                  <a:outerShdw blurRad="38100" dist="38100" dir="2700000" algn="tl">
                    <a:srgbClr val="000000">
                      <a:alpha val="43137"/>
                    </a:srgbClr>
                  </a:outerShdw>
                </a:effectLst>
                <a:latin typeface="Farmer" pitchFamily="50" charset="0"/>
              </a:rPr>
              <a:t>This is...</a:t>
            </a:r>
          </a:p>
        </p:txBody>
      </p:sp>
      <p:sp>
        <p:nvSpPr>
          <p:cNvPr id="5" name="Title 1"/>
          <p:cNvSpPr txBox="1">
            <a:spLocks/>
          </p:cNvSpPr>
          <p:nvPr/>
        </p:nvSpPr>
        <p:spPr>
          <a:xfrm>
            <a:off x="1371600" y="5029200"/>
            <a:ext cx="7467600" cy="838200"/>
          </a:xfrm>
          <a:prstGeom prst="rect">
            <a:avLst/>
          </a:prstGeom>
          <a:noFill/>
          <a:ln w="9525" cap="flat" cmpd="sng" algn="ctr">
            <a:noFill/>
            <a:prstDash val="solid"/>
          </a:ln>
        </p:spPr>
        <p:style>
          <a:lnRef idx="1">
            <a:schemeClr val="accent1"/>
          </a:lnRef>
          <a:fillRef idx="2">
            <a:schemeClr val="accent1"/>
          </a:fillRef>
          <a:effectRef idx="1">
            <a:schemeClr val="accent1"/>
          </a:effectRef>
          <a:fontRef idx="minor">
            <a:schemeClr val="dk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n-US" sz="7200" dirty="0">
                <a:ln>
                  <a:solidFill>
                    <a:schemeClr val="tx1"/>
                  </a:solidFill>
                </a:ln>
                <a:solidFill>
                  <a:schemeClr val="bg1"/>
                </a:solidFill>
                <a:effectLst>
                  <a:outerShdw blurRad="38100" dist="38100" dir="2700000" algn="tl">
                    <a:srgbClr val="000000">
                      <a:alpha val="43137"/>
                    </a:srgbClr>
                  </a:outerShdw>
                </a:effectLst>
                <a:latin typeface="Farmer" pitchFamily="50" charset="0"/>
              </a:rPr>
              <a:t>A Threshing Floor</a:t>
            </a:r>
          </a:p>
        </p:txBody>
      </p:sp>
      <p:sp>
        <p:nvSpPr>
          <p:cNvPr id="3" name="Rectangle 2"/>
          <p:cNvSpPr/>
          <p:nvPr/>
        </p:nvSpPr>
        <p:spPr>
          <a:xfrm>
            <a:off x="5877503" y="6488668"/>
            <a:ext cx="3190297" cy="307777"/>
          </a:xfrm>
          <a:prstGeom prst="rect">
            <a:avLst/>
          </a:prstGeom>
        </p:spPr>
        <p:txBody>
          <a:bodyPr wrap="none">
            <a:spAutoFit/>
          </a:bodyPr>
          <a:lstStyle/>
          <a:p>
            <a:r>
              <a:rPr lang="en-US" sz="1400" dirty="0">
                <a:solidFill>
                  <a:schemeClr val="bg1"/>
                </a:solidFill>
                <a:latin typeface="Arial" panose="020B0604020202020204" pitchFamily="34" charset="0"/>
              </a:rPr>
              <a:t>Some Rights Reserved by Stan </a:t>
            </a:r>
            <a:r>
              <a:rPr lang="en-US" sz="1400" dirty="0" err="1">
                <a:solidFill>
                  <a:schemeClr val="bg1"/>
                </a:solidFill>
                <a:latin typeface="Arial" panose="020B0604020202020204" pitchFamily="34" charset="0"/>
              </a:rPr>
              <a:t>Zurek</a:t>
            </a:r>
            <a:endParaRPr lang="en-US" sz="1400" dirty="0">
              <a:solidFill>
                <a:schemeClr val="bg1"/>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122" name="Picture 2" descr="File:Alexei Venetsianov - Threshing Barn - Google Art Project.jpg"/>
          <p:cNvPicPr>
            <a:picLocks noChangeAspect="1" noChangeArrowheads="1"/>
          </p:cNvPicPr>
          <p:nvPr/>
        </p:nvPicPr>
        <p:blipFill rotWithShape="1">
          <a:blip r:embed="rId3">
            <a:extLst>
              <a:ext uri="{28A0092B-C50C-407E-A947-70E740481C1C}">
                <a14:useLocalDpi xmlns:a14="http://schemas.microsoft.com/office/drawing/2010/main" val="0"/>
              </a:ext>
            </a:extLst>
          </a:blip>
          <a:srcRect t="6326" b="533"/>
          <a:stretch/>
        </p:blipFill>
        <p:spPr bwMode="auto">
          <a:xfrm>
            <a:off x="0" y="8021"/>
            <a:ext cx="9144000" cy="6849979"/>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76200" y="457200"/>
            <a:ext cx="6172200" cy="1524000"/>
          </a:xfrm>
        </p:spPr>
        <p:txBody>
          <a:bodyPr>
            <a:noAutofit/>
          </a:bodyPr>
          <a:lstStyle/>
          <a:p>
            <a:pPr marL="0" indent="0" algn="ctr">
              <a:buNone/>
            </a:pPr>
            <a:r>
              <a:rPr lang="en-US" sz="4400" b="1" i="1" dirty="0">
                <a:solidFill>
                  <a:schemeClr val="bg1"/>
                </a:solidFill>
                <a:effectLst>
                  <a:outerShdw blurRad="38100" dist="38100" dir="2700000" algn="tl">
                    <a:srgbClr val="000000">
                      <a:alpha val="43137"/>
                    </a:srgbClr>
                  </a:outerShdw>
                </a:effectLst>
              </a:rPr>
              <a:t>Eighteen centuries changed </a:t>
            </a:r>
            <a:br>
              <a:rPr lang="en-US" sz="4400" b="1" i="1" dirty="0">
                <a:solidFill>
                  <a:schemeClr val="bg1"/>
                </a:solidFill>
                <a:effectLst>
                  <a:outerShdw blurRad="38100" dist="38100" dir="2700000" algn="tl">
                    <a:srgbClr val="000000">
                      <a:alpha val="43137"/>
                    </a:srgbClr>
                  </a:outerShdw>
                </a:effectLst>
              </a:rPr>
            </a:br>
            <a:r>
              <a:rPr lang="en-US" sz="4400" b="1" i="1" dirty="0">
                <a:solidFill>
                  <a:schemeClr val="bg1"/>
                </a:solidFill>
                <a:effectLst>
                  <a:outerShdw blurRad="38100" dist="38100" dir="2700000" algn="tl">
                    <a:srgbClr val="000000">
                      <a:alpha val="43137"/>
                    </a:srgbClr>
                  </a:outerShdw>
                </a:effectLst>
              </a:rPr>
              <a:t>very little about farming...</a:t>
            </a:r>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upload.wikimedia.org/wikipedia/commons/thumb/f/fd/Baumwoll-Erntemaschine_auf_Feld.jpeg/1024px-Baumwoll-Erntemaschine_auf_Feld.jpeg"/>
          <p:cNvPicPr>
            <a:picLocks noChangeAspect="1" noChangeArrowheads="1"/>
          </p:cNvPicPr>
          <p:nvPr/>
        </p:nvPicPr>
        <p:blipFill rotWithShape="1">
          <a:blip r:embed="rId2">
            <a:extLst>
              <a:ext uri="{28A0092B-C50C-407E-A947-70E740481C1C}">
                <a14:useLocalDpi xmlns:a14="http://schemas.microsoft.com/office/drawing/2010/main" val="0"/>
              </a:ext>
            </a:extLst>
          </a:blip>
          <a:srcRect l="3717" r="7090"/>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876800" y="152400"/>
            <a:ext cx="4267200" cy="2057400"/>
          </a:xfrm>
        </p:spPr>
        <p:txBody>
          <a:bodyPr>
            <a:normAutofit/>
          </a:bodyPr>
          <a:lstStyle/>
          <a:p>
            <a:r>
              <a:rPr lang="en-US" sz="6000" b="1" dirty="0">
                <a:ln>
                  <a:solidFill>
                    <a:schemeClr val="bg1"/>
                  </a:solidFill>
                </a:ln>
              </a:rPr>
              <a:t>Mechanized Farming</a:t>
            </a:r>
          </a:p>
        </p:txBody>
      </p:sp>
    </p:spTree>
    <p:extLst>
      <p:ext uri="{BB962C8B-B14F-4D97-AF65-F5344CB8AC3E}">
        <p14:creationId xmlns:p14="http://schemas.microsoft.com/office/powerpoint/2010/main" val="28156625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Mechanical Threshing Machine</a:t>
            </a:r>
          </a:p>
        </p:txBody>
      </p:sp>
      <p:sp>
        <p:nvSpPr>
          <p:cNvPr id="3" name="Content Placeholder 2"/>
          <p:cNvSpPr>
            <a:spLocks noGrp="1"/>
          </p:cNvSpPr>
          <p:nvPr>
            <p:ph idx="1"/>
          </p:nvPr>
        </p:nvSpPr>
        <p:spPr/>
        <p:txBody>
          <a:bodyPr/>
          <a:lstStyle/>
          <a:p>
            <a:endParaRPr lang="en-US"/>
          </a:p>
        </p:txBody>
      </p:sp>
      <p:pic>
        <p:nvPicPr>
          <p:cNvPr id="162818" name="Picture 2" descr="http://upload.wikimedia.org/wikipedia/commons/6/6b/Batteuse_1881.jpg"/>
          <p:cNvPicPr>
            <a:picLocks noChangeAspect="1" noChangeArrowheads="1"/>
          </p:cNvPicPr>
          <p:nvPr/>
        </p:nvPicPr>
        <p:blipFill>
          <a:blip r:embed="rId3" cstate="print"/>
          <a:srcRect/>
          <a:stretch>
            <a:fillRect/>
          </a:stretch>
        </p:blipFill>
        <p:spPr bwMode="auto">
          <a:xfrm>
            <a:off x="0" y="1371601"/>
            <a:ext cx="9129924" cy="4952999"/>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McCormick Reaper</a:t>
            </a:r>
          </a:p>
        </p:txBody>
      </p:sp>
      <p:pic>
        <p:nvPicPr>
          <p:cNvPr id="165890" name="Picture 2" descr="http://upload.wikimedia.org/wikipedia/commons/7/76/McCormick_Twine_Binder_1884.jpg"/>
          <p:cNvPicPr>
            <a:picLocks noGrp="1" noChangeAspect="1" noChangeArrowheads="1"/>
          </p:cNvPicPr>
          <p:nvPr>
            <p:ph idx="1"/>
          </p:nvPr>
        </p:nvPicPr>
        <p:blipFill>
          <a:blip r:embed="rId3" cstate="print"/>
          <a:stretch>
            <a:fillRect/>
          </a:stretch>
        </p:blipFill>
        <p:spPr bwMode="auto">
          <a:xfrm>
            <a:off x="-1" y="914400"/>
            <a:ext cx="9144001" cy="5931132"/>
          </a:xfrm>
          <a:prstGeom prst="rect">
            <a:avLst/>
          </a:prstGeom>
          <a:noFill/>
          <a:effectLst>
            <a:softEdge rad="317500"/>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farm6.staticflickr.com/5108/5679736265_3127a45011_b.jpg"/>
          <p:cNvPicPr>
            <a:picLocks noChangeAspect="1" noChangeArrowheads="1"/>
          </p:cNvPicPr>
          <p:nvPr/>
        </p:nvPicPr>
        <p:blipFill rotWithShape="1">
          <a:blip r:embed="rId2">
            <a:extLst>
              <a:ext uri="{28A0092B-C50C-407E-A947-70E740481C1C}">
                <a14:useLocalDpi xmlns:a14="http://schemas.microsoft.com/office/drawing/2010/main" val="0"/>
              </a:ext>
            </a:extLst>
          </a:blip>
          <a:srcRect l="11979"/>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122237"/>
            <a:ext cx="6019800" cy="2773363"/>
          </a:xfrm>
        </p:spPr>
        <p:txBody>
          <a:bodyPr>
            <a:normAutofit fontScale="90000"/>
          </a:bodyPr>
          <a:lstStyle/>
          <a:p>
            <a:pPr>
              <a:lnSpc>
                <a:spcPct val="85000"/>
              </a:lnSpc>
            </a:pPr>
            <a:r>
              <a:rPr lang="en-US" b="1" dirty="0">
                <a:solidFill>
                  <a:schemeClr val="bg1"/>
                </a:solidFill>
                <a:effectLst>
                  <a:glow rad="101600">
                    <a:schemeClr val="tx1">
                      <a:alpha val="60000"/>
                    </a:schemeClr>
                  </a:glow>
                  <a:outerShdw blurRad="38100" dist="38100" dir="2700000" algn="tl">
                    <a:srgbClr val="000000">
                      <a:alpha val="43137"/>
                    </a:srgbClr>
                  </a:outerShdw>
                </a:effectLst>
                <a:latin typeface="+mn-lt"/>
              </a:rPr>
              <a:t>Every McCormick Reaper freed </a:t>
            </a:r>
            <a: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mn-lt"/>
              </a:rPr>
              <a:t/>
            </a:r>
            <a:b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mn-lt"/>
              </a:rPr>
            </a:br>
            <a:r>
              <a:rPr lang="en-US" sz="8000"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five men </a:t>
            </a:r>
            <a: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t/>
            </a:r>
            <a:br>
              <a:rPr lang="en-US" b="1" dirty="0">
                <a:ln>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rPr>
            </a:br>
            <a:r>
              <a:rPr lang="en-US" b="1" dirty="0">
                <a:solidFill>
                  <a:schemeClr val="bg1"/>
                </a:solidFill>
                <a:effectLst>
                  <a:glow rad="101600">
                    <a:schemeClr val="tx1">
                      <a:alpha val="60000"/>
                    </a:schemeClr>
                  </a:glow>
                  <a:outerShdw blurRad="38100" dist="38100" dir="2700000" algn="tl">
                    <a:srgbClr val="000000">
                      <a:alpha val="43137"/>
                    </a:srgbClr>
                  </a:outerShdw>
                </a:effectLst>
                <a:latin typeface="+mn-lt"/>
              </a:rPr>
              <a:t>to fight for the Union.</a:t>
            </a:r>
          </a:p>
        </p:txBody>
      </p:sp>
      <p:sp>
        <p:nvSpPr>
          <p:cNvPr id="4" name="Rectangle 3"/>
          <p:cNvSpPr/>
          <p:nvPr/>
        </p:nvSpPr>
        <p:spPr>
          <a:xfrm>
            <a:off x="6134843" y="6477000"/>
            <a:ext cx="3009157" cy="307777"/>
          </a:xfrm>
          <a:prstGeom prst="rect">
            <a:avLst/>
          </a:prstGeom>
        </p:spPr>
        <p:txBody>
          <a:bodyPr wrap="none">
            <a:spAutoFit/>
          </a:bodyPr>
          <a:lstStyle/>
          <a:p>
            <a:r>
              <a:rPr lang="en-US" sz="1400" dirty="0">
                <a:solidFill>
                  <a:schemeClr val="tx1">
                    <a:lumMod val="50000"/>
                  </a:schemeClr>
                </a:solidFill>
                <a:latin typeface="Arial" panose="020B0604020202020204" pitchFamily="34" charset="0"/>
              </a:rPr>
              <a:t> </a:t>
            </a:r>
            <a:r>
              <a:rPr lang="en-US" sz="1400" dirty="0">
                <a:solidFill>
                  <a:schemeClr val="tx1">
                    <a:lumMod val="50000"/>
                  </a:schemeClr>
                </a:solidFill>
                <a:latin typeface="Arial" panose="020B0604020202020204" pitchFamily="34" charset="0"/>
                <a:hlinkClick r:id="rId3" tooltip="Attribution License"/>
              </a:rPr>
              <a:t>Some rights reserved</a:t>
            </a:r>
            <a:r>
              <a:rPr lang="en-US" sz="1400" dirty="0">
                <a:solidFill>
                  <a:schemeClr val="tx1">
                    <a:lumMod val="50000"/>
                  </a:schemeClr>
                </a:solidFill>
                <a:latin typeface="Arial" panose="020B0604020202020204" pitchFamily="34" charset="0"/>
              </a:rPr>
              <a:t> by dfbphotos</a:t>
            </a:r>
            <a:endParaRPr lang="en-US" sz="1400" dirty="0">
              <a:solidFill>
                <a:schemeClr val="tx1">
                  <a:lumMod val="50000"/>
                </a:schemeClr>
              </a:solidFill>
            </a:endParaRPr>
          </a:p>
        </p:txBody>
      </p:sp>
    </p:spTree>
    <p:extLst>
      <p:ext uri="{BB962C8B-B14F-4D97-AF65-F5344CB8AC3E}">
        <p14:creationId xmlns:p14="http://schemas.microsoft.com/office/powerpoint/2010/main" val="3340394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ttp://farm3.staticflickr.com/2766/4472742319_908026d018_b.jpg"/>
          <p:cNvPicPr>
            <a:picLocks noChangeAspect="1" noChangeArrowheads="1"/>
          </p:cNvPicPr>
          <p:nvPr/>
        </p:nvPicPr>
        <p:blipFill rotWithShape="1">
          <a:blip r:embed="rId2">
            <a:extLst>
              <a:ext uri="{28A0092B-C50C-407E-A947-70E740481C1C}">
                <a14:useLocalDpi xmlns:a14="http://schemas.microsoft.com/office/drawing/2010/main" val="0"/>
              </a:ext>
            </a:extLst>
          </a:blip>
          <a:srcRect t="7" r="14286" b="3619"/>
          <a:stretch/>
        </p:blipFill>
        <p:spPr bwMode="auto">
          <a:xfrm>
            <a:off x="0" y="495"/>
            <a:ext cx="9144000" cy="685750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985763" y="6474023"/>
            <a:ext cx="3158237" cy="307777"/>
          </a:xfrm>
          <a:prstGeom prst="rect">
            <a:avLst/>
          </a:prstGeom>
        </p:spPr>
        <p:txBody>
          <a:bodyPr wrap="none">
            <a:spAutoFit/>
          </a:bodyPr>
          <a:lstStyle/>
          <a:p>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frankpierson</a:t>
            </a:r>
            <a:endParaRPr lang="en-US" sz="1400" dirty="0">
              <a:solidFill>
                <a:schemeClr val="accent1"/>
              </a:solidFill>
            </a:endParaRPr>
          </a:p>
        </p:txBody>
      </p:sp>
      <p:sp>
        <p:nvSpPr>
          <p:cNvPr id="6" name="Title 1"/>
          <p:cNvSpPr txBox="1">
            <a:spLocks/>
          </p:cNvSpPr>
          <p:nvPr/>
        </p:nvSpPr>
        <p:spPr>
          <a:xfrm>
            <a:off x="0" y="457200"/>
            <a:ext cx="4876800" cy="2895600"/>
          </a:xfrm>
          <a:prstGeom prst="rect">
            <a:avLst/>
          </a:prstGeom>
        </p:spPr>
        <p:txBody>
          <a:bodyPr vert="horz" lIns="91440" tIns="45720" rIns="91440" bIns="45720" rtlCol="0" anchor="ctr">
            <a:norm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000" b="1" dirty="0">
                <a:solidFill>
                  <a:srgbClr val="FFFFFF"/>
                </a:solidFill>
                <a:effectLst>
                  <a:outerShdw blurRad="38100" dist="38100" dir="2700000" algn="tl">
                    <a:srgbClr val="000000">
                      <a:alpha val="43137"/>
                    </a:srgbClr>
                  </a:outerShdw>
                </a:effectLst>
                <a:latin typeface="Agency FB"/>
              </a:rPr>
              <a:t>Not that they all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wanted to</a:t>
            </a:r>
          </a:p>
        </p:txBody>
      </p:sp>
    </p:spTree>
    <p:extLst>
      <p:ext uri="{BB962C8B-B14F-4D97-AF65-F5344CB8AC3E}">
        <p14:creationId xmlns:p14="http://schemas.microsoft.com/office/powerpoint/2010/main" val="17940522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Technology &amp; Economic Growth</a:t>
            </a:r>
          </a:p>
        </p:txBody>
      </p:sp>
      <p:sp>
        <p:nvSpPr>
          <p:cNvPr id="4" name="Up Arrow 3"/>
          <p:cNvSpPr/>
          <p:nvPr/>
        </p:nvSpPr>
        <p:spPr>
          <a:xfrm>
            <a:off x="228600" y="1800225"/>
            <a:ext cx="3962400" cy="4371975"/>
          </a:xfrm>
          <a:prstGeom prst="up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914400" y="2780407"/>
            <a:ext cx="2590800" cy="1077218"/>
          </a:xfrm>
          <a:prstGeom prst="rect">
            <a:avLst/>
          </a:prstGeom>
          <a:noFill/>
        </p:spPr>
        <p:txBody>
          <a:bodyPr wrap="square" rtlCol="0">
            <a:spAutoFit/>
          </a:bodyPr>
          <a:lstStyle/>
          <a:p>
            <a:pPr algn="ctr"/>
            <a:r>
              <a:rPr lang="en-US" sz="3200" b="1" dirty="0"/>
              <a:t>Agricultural Production</a:t>
            </a:r>
          </a:p>
        </p:txBody>
      </p:sp>
      <p:pic>
        <p:nvPicPr>
          <p:cNvPr id="171016" name="Picture 8" descr="File:PPF expansion.svg"/>
          <p:cNvPicPr>
            <a:picLocks noChangeAspect="1" noChangeArrowheads="1"/>
          </p:cNvPicPr>
          <p:nvPr/>
        </p:nvPicPr>
        <p:blipFill>
          <a:blip r:embed="rId3" cstate="print"/>
          <a:srcRect/>
          <a:stretch>
            <a:fillRect/>
          </a:stretch>
        </p:blipFill>
        <p:spPr bwMode="auto">
          <a:xfrm>
            <a:off x="4419600" y="1724025"/>
            <a:ext cx="4476750" cy="4524375"/>
          </a:xfrm>
          <a:prstGeom prst="rect">
            <a:avLst/>
          </a:prstGeom>
          <a:solidFill>
            <a:schemeClr val="accent1">
              <a:lumMod val="20000"/>
              <a:lumOff val="80000"/>
            </a:schemeClr>
          </a:solidFill>
          <a:effectLst>
            <a:softEdge rad="31750"/>
          </a:effectLst>
        </p:spPr>
      </p:pic>
      <p:sp>
        <p:nvSpPr>
          <p:cNvPr id="3" name="TextBox 2"/>
          <p:cNvSpPr txBox="1"/>
          <p:nvPr/>
        </p:nvSpPr>
        <p:spPr>
          <a:xfrm>
            <a:off x="21020" y="1072854"/>
            <a:ext cx="9122979" cy="523220"/>
          </a:xfrm>
          <a:prstGeom prst="rect">
            <a:avLst/>
          </a:prstGeom>
          <a:noFill/>
        </p:spPr>
        <p:txBody>
          <a:bodyPr wrap="square" rtlCol="0">
            <a:spAutoFit/>
          </a:bodyPr>
          <a:lstStyle/>
          <a:p>
            <a:pPr algn="ctr"/>
            <a:r>
              <a:rPr lang="en-US" sz="2800" b="1" i="1" dirty="0">
                <a:solidFill>
                  <a:schemeClr val="bg1">
                    <a:lumMod val="95000"/>
                  </a:schemeClr>
                </a:solidFill>
              </a:rPr>
              <a:t>Better Technology = Increased Production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par>
                          <p:cTn id="9" fill="hold">
                            <p:stCondLst>
                              <p:cond delay="10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 y="76200"/>
            <a:ext cx="8229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Political Cartoons</a:t>
            </a:r>
          </a:p>
        </p:txBody>
      </p:sp>
      <p:sp>
        <p:nvSpPr>
          <p:cNvPr id="6" name="TextBox 5"/>
          <p:cNvSpPr txBox="1"/>
          <p:nvPr/>
        </p:nvSpPr>
        <p:spPr>
          <a:xfrm>
            <a:off x="152400" y="1066800"/>
            <a:ext cx="7391400" cy="615553"/>
          </a:xfrm>
          <a:prstGeom prst="rect">
            <a:avLst/>
          </a:prstGeom>
          <a:noFill/>
        </p:spPr>
        <p:txBody>
          <a:bodyPr wrap="square" rtlCol="0">
            <a:spAutoFit/>
          </a:bodyPr>
          <a:lstStyle/>
          <a:p>
            <a:r>
              <a:rPr lang="en-US" sz="3400" b="1" dirty="0">
                <a:solidFill>
                  <a:schemeClr val="bg1">
                    <a:lumMod val="95000"/>
                  </a:schemeClr>
                </a:solidFill>
              </a:rPr>
              <a:t>From </a:t>
            </a:r>
            <a:r>
              <a:rPr lang="en-US" sz="3400" b="1" i="1" dirty="0">
                <a:solidFill>
                  <a:schemeClr val="bg1">
                    <a:lumMod val="95000"/>
                  </a:schemeClr>
                </a:solidFill>
              </a:rPr>
              <a:t>Puck</a:t>
            </a:r>
            <a:r>
              <a:rPr lang="en-US" sz="3400" b="1" dirty="0">
                <a:solidFill>
                  <a:schemeClr val="bg1">
                    <a:lumMod val="95000"/>
                  </a:schemeClr>
                </a:solidFill>
              </a:rPr>
              <a:t> Magazine </a:t>
            </a:r>
            <a:r>
              <a:rPr lang="en-US" sz="2600" b="1" dirty="0">
                <a:solidFill>
                  <a:schemeClr val="bg1">
                    <a:lumMod val="95000"/>
                  </a:schemeClr>
                </a:solidFill>
              </a:rPr>
              <a:t>(Democratic Publication)</a:t>
            </a:r>
          </a:p>
        </p:txBody>
      </p:sp>
      <p:pic>
        <p:nvPicPr>
          <p:cNvPr id="1026" name="Picture 2" descr="File:Puck cover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905000"/>
            <a:ext cx="3367811" cy="4724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p:cNvPicPr>
            <a:picLocks noChangeAspect="1" noChangeArrowheads="1"/>
          </p:cNvPicPr>
          <p:nvPr/>
        </p:nvPicPr>
        <p:blipFill>
          <a:blip r:embed="rId4" cstate="print"/>
          <a:srcRect/>
          <a:stretch>
            <a:fillRect/>
          </a:stretch>
        </p:blipFill>
        <p:spPr bwMode="auto">
          <a:xfrm>
            <a:off x="6947965" y="5334000"/>
            <a:ext cx="2043635" cy="1371600"/>
          </a:xfrm>
          <a:prstGeom prst="rect">
            <a:avLst/>
          </a:prstGeom>
          <a:noFill/>
          <a:ln w="9525">
            <a:noFill/>
            <a:miter lim="800000"/>
            <a:headEnd/>
            <a:tailEnd/>
          </a:ln>
          <a:effectLst>
            <a:softEdge rad="31750"/>
          </a:effectLst>
        </p:spPr>
      </p:pic>
      <p:pic>
        <p:nvPicPr>
          <p:cNvPr id="9" name="Picture 2"/>
          <p:cNvPicPr>
            <a:picLocks noChangeAspect="1" noChangeArrowheads="1"/>
          </p:cNvPicPr>
          <p:nvPr/>
        </p:nvPicPr>
        <p:blipFill>
          <a:blip r:embed="rId5" cstate="print"/>
          <a:srcRect t="1643"/>
          <a:stretch>
            <a:fillRect/>
          </a:stretch>
        </p:blipFill>
        <p:spPr bwMode="auto">
          <a:xfrm>
            <a:off x="6234758" y="1828800"/>
            <a:ext cx="2702165" cy="1662113"/>
          </a:xfrm>
          <a:prstGeom prst="rect">
            <a:avLst/>
          </a:prstGeom>
          <a:noFill/>
          <a:ln w="9525">
            <a:noFill/>
            <a:miter lim="800000"/>
            <a:headEnd/>
            <a:tailEnd/>
          </a:ln>
          <a:effectLst>
            <a:softEdge rad="31750"/>
          </a:effectLst>
        </p:spPr>
      </p:pic>
      <p:pic>
        <p:nvPicPr>
          <p:cNvPr id="10" name="Picture 2"/>
          <p:cNvPicPr>
            <a:picLocks noChangeAspect="1" noChangeArrowheads="1"/>
          </p:cNvPicPr>
          <p:nvPr/>
        </p:nvPicPr>
        <p:blipFill>
          <a:blip r:embed="rId6" cstate="print"/>
          <a:srcRect/>
          <a:stretch>
            <a:fillRect/>
          </a:stretch>
        </p:blipFill>
        <p:spPr bwMode="auto">
          <a:xfrm>
            <a:off x="3758135" y="4495800"/>
            <a:ext cx="1759998" cy="1981200"/>
          </a:xfrm>
          <a:prstGeom prst="rect">
            <a:avLst/>
          </a:prstGeom>
          <a:noFill/>
          <a:ln w="9525">
            <a:noFill/>
            <a:miter lim="800000"/>
            <a:headEnd/>
            <a:tailEnd/>
          </a:ln>
          <a:effectLst>
            <a:softEdge rad="31750"/>
          </a:effectLst>
        </p:spPr>
      </p:pic>
      <p:pic>
        <p:nvPicPr>
          <p:cNvPr id="11" name="Picture 2"/>
          <p:cNvPicPr>
            <a:picLocks noChangeAspect="1" noChangeArrowheads="1"/>
          </p:cNvPicPr>
          <p:nvPr/>
        </p:nvPicPr>
        <p:blipFill>
          <a:blip r:embed="rId7" cstate="print"/>
          <a:srcRect/>
          <a:stretch>
            <a:fillRect/>
          </a:stretch>
        </p:blipFill>
        <p:spPr bwMode="auto">
          <a:xfrm>
            <a:off x="3924300" y="1988873"/>
            <a:ext cx="1790700" cy="1897327"/>
          </a:xfrm>
          <a:prstGeom prst="rect">
            <a:avLst/>
          </a:prstGeom>
          <a:noFill/>
          <a:ln w="9525">
            <a:noFill/>
            <a:miter lim="800000"/>
            <a:headEnd/>
            <a:tailEnd/>
          </a:ln>
          <a:effectLst>
            <a:softEdge rad="31750"/>
          </a:effectLst>
        </p:spPr>
      </p:pic>
      <p:pic>
        <p:nvPicPr>
          <p:cNvPr id="12" name="Picture 2" descr="C:\Users\Richey\Pictures\pucktariffunclesam.png"/>
          <p:cNvPicPr>
            <a:picLocks noChangeAspect="1" noChangeArrowheads="1"/>
          </p:cNvPicPr>
          <p:nvPr/>
        </p:nvPicPr>
        <p:blipFill>
          <a:blip r:embed="rId8" cstate="print">
            <a:lum contrast="10000"/>
          </a:blip>
          <a:srcRect/>
          <a:stretch>
            <a:fillRect/>
          </a:stretch>
        </p:blipFill>
        <p:spPr bwMode="auto">
          <a:xfrm>
            <a:off x="5943110" y="3657600"/>
            <a:ext cx="2134090" cy="1447801"/>
          </a:xfrm>
          <a:prstGeom prst="rect">
            <a:avLst/>
          </a:prstGeom>
          <a:noFill/>
          <a:effectLst>
            <a:softEdge rad="31750"/>
          </a:effectLst>
        </p:spPr>
      </p:pic>
    </p:spTree>
    <p:extLst>
      <p:ext uri="{BB962C8B-B14F-4D97-AF65-F5344CB8AC3E}">
        <p14:creationId xmlns:p14="http://schemas.microsoft.com/office/powerpoint/2010/main" val="37030186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1" y="459334"/>
            <a:ext cx="5486399" cy="1295400"/>
          </a:xfrm>
        </p:spPr>
        <p:txBody>
          <a:bodyPr>
            <a:noAutofit/>
            <a:scene3d>
              <a:camera prst="orthographicFront"/>
              <a:lightRig rig="glow" dir="tl">
                <a:rot lat="0" lon="0" rev="5400000"/>
              </a:lightRig>
            </a:scene3d>
            <a:sp3d contourW="12700">
              <a:bevelT w="25400" h="25400"/>
              <a:contourClr>
                <a:schemeClr val="accent6">
                  <a:shade val="73000"/>
                </a:schemeClr>
              </a:contourClr>
            </a:sp3d>
          </a:bodyPr>
          <a:lstStyle/>
          <a:p>
            <a:r>
              <a:rPr lang="en-US" sz="96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rPr>
              <a:t>USHC 4.4</a:t>
            </a:r>
            <a:endParaRPr lang="en-US" sz="199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Farmer" pitchFamily="50" charset="0"/>
            </a:endParaRPr>
          </a:p>
        </p:txBody>
      </p:sp>
      <p:sp>
        <p:nvSpPr>
          <p:cNvPr id="7" name="Content Placeholder 2"/>
          <p:cNvSpPr txBox="1">
            <a:spLocks/>
          </p:cNvSpPr>
          <p:nvPr/>
        </p:nvSpPr>
        <p:spPr>
          <a:xfrm>
            <a:off x="914400" y="2209800"/>
            <a:ext cx="4267200" cy="4114800"/>
          </a:xfrm>
          <a:prstGeom prst="rect">
            <a:avLst/>
          </a:prstGeom>
          <a:noFill/>
          <a:ln>
            <a:noFill/>
          </a:ln>
          <a:effectLst>
            <a:softEdge rad="31750"/>
          </a:effectLst>
        </p:spPr>
        <p:txBody>
          <a:bodyPr vert="horz" lIns="100584" tIns="27432" bIns="27432" anchor="t">
            <a:noAutofit/>
          </a:bodyPr>
          <a:lstStyle>
            <a:lvl1pPr marL="0" indent="0" algn="l" rtl="0" eaLnBrk="1" latinLnBrk="0" hangingPunct="1">
              <a:spcBef>
                <a:spcPts val="0"/>
              </a:spcBef>
              <a:buClr>
                <a:schemeClr val="accent2">
                  <a:lumMod val="75000"/>
                </a:schemeClr>
              </a:buClr>
              <a:buSzPct val="85000"/>
              <a:buFont typeface="Wingdings 2" pitchFamily="18" charset="2"/>
              <a:buNone/>
              <a:defRPr kumimoji="1" sz="2000" kern="1200">
                <a:solidFill>
                  <a:schemeClr val="tx1"/>
                </a:solidFill>
                <a:latin typeface="+mn-lt"/>
                <a:ea typeface="+mn-ea"/>
                <a:cs typeface="+mn-cs"/>
              </a:defRPr>
            </a:lvl1pPr>
            <a:lvl2pPr marL="457200" indent="0" algn="ctr" rtl="0" eaLnBrk="1" latinLnBrk="0" hangingPunct="1">
              <a:spcBef>
                <a:spcPct val="20000"/>
              </a:spcBef>
              <a:buClr>
                <a:schemeClr val="accent2">
                  <a:lumMod val="60000"/>
                  <a:lumOff val="40000"/>
                </a:schemeClr>
              </a:buClr>
              <a:buSzPct val="80000"/>
              <a:buFont typeface="Wingdings" pitchFamily="2" charset="2"/>
              <a:buNone/>
              <a:defRPr kumimoji="1" sz="2600" kern="1200">
                <a:solidFill>
                  <a:schemeClr val="tx1"/>
                </a:solidFill>
                <a:latin typeface="+mn-lt"/>
                <a:ea typeface="+mn-ea"/>
                <a:cs typeface="+mn-cs"/>
              </a:defRPr>
            </a:lvl2pPr>
            <a:lvl3pPr marL="914400" indent="0" algn="ctr" rtl="0" eaLnBrk="1" latinLnBrk="0" hangingPunct="1">
              <a:spcBef>
                <a:spcPct val="20000"/>
              </a:spcBef>
              <a:buClr>
                <a:schemeClr val="accent2">
                  <a:lumMod val="40000"/>
                  <a:lumOff val="60000"/>
                </a:schemeClr>
              </a:buClr>
              <a:buSzPct val="65000"/>
              <a:buFont typeface="Wingdings 2" pitchFamily="18" charset="2"/>
              <a:buNone/>
              <a:defRPr kumimoji="1" sz="2400" kern="1200">
                <a:solidFill>
                  <a:schemeClr val="tx1"/>
                </a:solidFill>
                <a:latin typeface="+mn-lt"/>
                <a:ea typeface="+mn-ea"/>
                <a:cs typeface="+mn-cs"/>
              </a:defRPr>
            </a:lvl3pPr>
            <a:lvl4pPr marL="1371600" indent="0" algn="ctr" rtl="0" eaLnBrk="1" latinLnBrk="0" hangingPunct="1">
              <a:spcBef>
                <a:spcPct val="20000"/>
              </a:spcBef>
              <a:buClr>
                <a:schemeClr val="accent2">
                  <a:lumMod val="20000"/>
                  <a:lumOff val="80000"/>
                </a:schemeClr>
              </a:buClr>
              <a:buSzPct val="100000"/>
              <a:buFont typeface="Arial" pitchFamily="34" charset="0"/>
              <a:buNone/>
              <a:defRPr kumimoji="1" sz="2200" kern="1200">
                <a:solidFill>
                  <a:schemeClr val="tx1"/>
                </a:solidFill>
                <a:latin typeface="+mn-lt"/>
                <a:ea typeface="+mn-ea"/>
                <a:cs typeface="+mn-cs"/>
              </a:defRPr>
            </a:lvl4pPr>
            <a:lvl5pPr marL="1828800" indent="0" algn="ctr" rtl="0" eaLnBrk="1" latinLnBrk="0" hangingPunct="1">
              <a:spcBef>
                <a:spcPct val="20000"/>
              </a:spcBef>
              <a:buClr>
                <a:schemeClr val="accent2">
                  <a:lumMod val="75000"/>
                </a:schemeClr>
              </a:buClr>
              <a:buSzPct val="50000"/>
              <a:buFont typeface="Wingdings" pitchFamily="2" charset="2"/>
              <a:buNone/>
              <a:defRPr kumimoji="1" sz="2000" kern="1200">
                <a:solidFill>
                  <a:schemeClr val="tx1"/>
                </a:solidFill>
                <a:latin typeface="+mn-lt"/>
                <a:ea typeface="+mn-ea"/>
                <a:cs typeface="+mn-cs"/>
              </a:defRPr>
            </a:lvl5pPr>
            <a:lvl6pPr marL="2286000" indent="0" algn="ctr" rtl="0" eaLnBrk="1" latinLnBrk="0" hangingPunct="1">
              <a:spcBef>
                <a:spcPct val="20000"/>
              </a:spcBef>
              <a:buClr>
                <a:schemeClr val="accent3"/>
              </a:buClr>
              <a:buFont typeface="Wingdings 2"/>
              <a:buNone/>
              <a:defRPr kumimoji="1" sz="1800" kern="1200">
                <a:solidFill>
                  <a:schemeClr val="tx1"/>
                </a:solidFill>
                <a:latin typeface="+mn-lt"/>
                <a:ea typeface="+mn-ea"/>
                <a:cs typeface="+mn-cs"/>
              </a:defRPr>
            </a:lvl6pPr>
            <a:lvl7pPr marL="27432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7pPr>
            <a:lvl8pPr marL="32004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8pPr>
            <a:lvl9pPr marL="3657600" indent="0" algn="ctr" rtl="0" eaLnBrk="1" latinLnBrk="0" hangingPunct="1">
              <a:spcBef>
                <a:spcPct val="20000"/>
              </a:spcBef>
              <a:buClr>
                <a:schemeClr val="accent4"/>
              </a:buClr>
              <a:buFont typeface="Wingdings 2"/>
              <a:buNone/>
              <a:defRPr kumimoji="1" sz="1600" kern="1200">
                <a:solidFill>
                  <a:schemeClr val="tx1"/>
                </a:solidFill>
                <a:latin typeface="+mn-lt"/>
                <a:ea typeface="+mn-ea"/>
                <a:cs typeface="+mn-cs"/>
              </a:defRPr>
            </a:lvl9pPr>
            <a:extLst/>
          </a:lstStyle>
          <a:p>
            <a:r>
              <a:rPr lang="en-US" sz="2800" b="1" i="1" dirty="0">
                <a:solidFill>
                  <a:schemeClr val="bg1"/>
                </a:solidFill>
                <a:effectLst>
                  <a:outerShdw blurRad="38100" dist="38100" dir="2700000" algn="tl">
                    <a:srgbClr val="000000">
                      <a:alpha val="43137"/>
                    </a:srgbClr>
                  </a:outerShdw>
                </a:effectLst>
              </a:rPr>
              <a:t>Explain the impact of industrial growth and business cycles on farmers, workers, immigrants, labor unions, and the Populist movement and the ways that these groups and the government responded to the economic problems caused by industry and business. </a:t>
            </a:r>
          </a:p>
        </p:txBody>
      </p:sp>
      <p:pic>
        <p:nvPicPr>
          <p:cNvPr id="11" name="Picture 2" descr="File:Gift for the grangers ppmsca02956u.jpg"/>
          <p:cNvPicPr>
            <a:picLocks noChangeAspect="1" noChangeArrowheads="1"/>
          </p:cNvPicPr>
          <p:nvPr/>
        </p:nvPicPr>
        <p:blipFill rotWithShape="1">
          <a:blip r:embed="rId3" cstate="print"/>
          <a:srcRect l="33343" t="31572" r="33775" b="19107"/>
          <a:stretch/>
        </p:blipFill>
        <p:spPr bwMode="auto">
          <a:xfrm>
            <a:off x="5486399" y="0"/>
            <a:ext cx="3657601" cy="6858000"/>
          </a:xfrm>
          <a:prstGeom prst="rect">
            <a:avLst/>
          </a:prstGeom>
          <a:noFill/>
          <a:effectLst>
            <a:softEdge rad="127000"/>
          </a:effectLst>
        </p:spPr>
      </p:pic>
    </p:spTree>
    <p:extLst>
      <p:ext uri="{BB962C8B-B14F-4D97-AF65-F5344CB8AC3E}">
        <p14:creationId xmlns:p14="http://schemas.microsoft.com/office/powerpoint/2010/main" val="217476090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3602" name="Picture 2"/>
          <p:cNvPicPr>
            <a:picLocks noChangeAspect="1" noChangeArrowheads="1"/>
          </p:cNvPicPr>
          <p:nvPr/>
        </p:nvPicPr>
        <p:blipFill>
          <a:blip r:embed="rId3" cstate="print"/>
          <a:srcRect/>
          <a:stretch>
            <a:fillRect/>
          </a:stretch>
        </p:blipFill>
        <p:spPr bwMode="auto">
          <a:xfrm>
            <a:off x="1524000" y="-4164"/>
            <a:ext cx="6096000" cy="6862164"/>
          </a:xfrm>
          <a:prstGeom prst="rect">
            <a:avLst/>
          </a:prstGeom>
          <a:noFill/>
          <a:ln w="9525">
            <a:noFill/>
            <a:miter lim="800000"/>
            <a:headEnd/>
            <a:tailEnd/>
          </a:ln>
          <a:effectLst>
            <a:softEdge rad="63500"/>
          </a:effectLst>
        </p:spPr>
      </p:pic>
      <p:sp>
        <p:nvSpPr>
          <p:cNvPr id="6" name="Content Placeholder 2"/>
          <p:cNvSpPr txBox="1">
            <a:spLocks/>
          </p:cNvSpPr>
          <p:nvPr/>
        </p:nvSpPr>
        <p:spPr>
          <a:xfrm>
            <a:off x="1524000" y="6172200"/>
            <a:ext cx="6096000" cy="6858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300" b="1" dirty="0"/>
              <a:t>AN OLD GAME.</a:t>
            </a:r>
          </a:p>
          <a:p>
            <a:pPr marL="0" indent="0" algn="ctr">
              <a:buFont typeface="Arial" pitchFamily="34" charset="0"/>
              <a:buNone/>
            </a:pPr>
            <a:r>
              <a:rPr lang="en-US" sz="1350" b="1" dirty="0"/>
              <a:t>The Crafty Priests of the Protectionist Temple Receive the Sacrifices of the People.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54626" name="Picture 2"/>
          <p:cNvPicPr>
            <a:picLocks noChangeAspect="1" noChangeArrowheads="1"/>
          </p:cNvPicPr>
          <p:nvPr/>
        </p:nvPicPr>
        <p:blipFill>
          <a:blip r:embed="rId3" cstate="print"/>
          <a:srcRect t="1643"/>
          <a:stretch>
            <a:fillRect/>
          </a:stretch>
        </p:blipFill>
        <p:spPr bwMode="auto">
          <a:xfrm>
            <a:off x="0" y="762000"/>
            <a:ext cx="9143999" cy="5624513"/>
          </a:xfrm>
          <a:prstGeom prst="rect">
            <a:avLst/>
          </a:prstGeom>
          <a:noFill/>
          <a:ln w="9525">
            <a:noFill/>
            <a:miter lim="800000"/>
            <a:headEnd/>
            <a:tailEnd/>
          </a:ln>
          <a:effectLst>
            <a:softEdge rad="63500"/>
          </a:effectLst>
        </p:spPr>
      </p:pic>
      <p:sp>
        <p:nvSpPr>
          <p:cNvPr id="2" name="Title 1"/>
          <p:cNvSpPr>
            <a:spLocks noGrp="1"/>
          </p:cNvSpPr>
          <p:nvPr>
            <p:ph type="title"/>
          </p:nvPr>
        </p:nvSpPr>
        <p:spPr>
          <a:xfrm>
            <a:off x="457200" y="0"/>
            <a:ext cx="8229600" cy="762000"/>
          </a:xfrm>
        </p:spPr>
        <p:txBody>
          <a:bodyPr/>
          <a:lstStyle/>
          <a:p>
            <a:endParaRPr lang="en-US" dirty="0"/>
          </a:p>
        </p:txBody>
      </p:sp>
      <p:sp>
        <p:nvSpPr>
          <p:cNvPr id="3" name="Content Placeholder 2"/>
          <p:cNvSpPr>
            <a:spLocks noGrp="1"/>
          </p:cNvSpPr>
          <p:nvPr>
            <p:ph idx="1"/>
          </p:nvPr>
        </p:nvSpPr>
        <p:spPr>
          <a:xfrm>
            <a:off x="-1" y="5943600"/>
            <a:ext cx="9143999" cy="457200"/>
          </a:xfr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a:noAutofit/>
          </a:bodyPr>
          <a:lstStyle/>
          <a:p>
            <a:pPr marL="0" indent="0" algn="ctr">
              <a:buNone/>
            </a:pPr>
            <a:r>
              <a:rPr lang="en-US" sz="2300" b="1" dirty="0"/>
              <a:t>The Tariff Cow. – The Farmer Feeds Her – The Monopolist Gets the Milk.</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55650" name="Picture 2"/>
          <p:cNvPicPr>
            <a:picLocks noChangeAspect="1" noChangeArrowheads="1"/>
          </p:cNvPicPr>
          <p:nvPr/>
        </p:nvPicPr>
        <p:blipFill>
          <a:blip r:embed="rId3" cstate="print"/>
          <a:srcRect/>
          <a:stretch>
            <a:fillRect/>
          </a:stretch>
        </p:blipFill>
        <p:spPr bwMode="auto">
          <a:xfrm>
            <a:off x="1295400" y="0"/>
            <a:ext cx="6472592" cy="6858000"/>
          </a:xfrm>
          <a:prstGeom prst="rect">
            <a:avLst/>
          </a:prstGeom>
          <a:noFill/>
          <a:ln w="9525">
            <a:noFill/>
            <a:miter lim="800000"/>
            <a:headEnd/>
            <a:tailEnd/>
          </a:ln>
          <a:effectLst>
            <a:softEdge rad="63500"/>
          </a:effectLst>
        </p:spPr>
      </p:pic>
      <p:sp>
        <p:nvSpPr>
          <p:cNvPr id="6" name="Content Placeholder 2"/>
          <p:cNvSpPr txBox="1">
            <a:spLocks/>
          </p:cNvSpPr>
          <p:nvPr/>
        </p:nvSpPr>
        <p:spPr>
          <a:xfrm>
            <a:off x="1295400" y="6400800"/>
            <a:ext cx="6472592"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400" b="1" dirty="0"/>
              <a:t>Division of Labor.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7698" name="Picture 2" descr="C:\Users\Richey\Pictures\pucktariffunclesam.png"/>
          <p:cNvPicPr>
            <a:picLocks noChangeAspect="1" noChangeArrowheads="1"/>
          </p:cNvPicPr>
          <p:nvPr/>
        </p:nvPicPr>
        <p:blipFill>
          <a:blip r:embed="rId3" cstate="print">
            <a:lum contrast="10000"/>
          </a:blip>
          <a:srcRect/>
          <a:stretch>
            <a:fillRect/>
          </a:stretch>
        </p:blipFill>
        <p:spPr bwMode="auto">
          <a:xfrm>
            <a:off x="0" y="381000"/>
            <a:ext cx="9144001" cy="6203438"/>
          </a:xfrm>
          <a:prstGeom prst="rect">
            <a:avLst/>
          </a:prstGeom>
          <a:noFill/>
          <a:effectLst>
            <a:softEdge rad="63500"/>
          </a:effectLst>
        </p:spPr>
      </p:pic>
      <p:sp>
        <p:nvSpPr>
          <p:cNvPr id="4" name="Rounded Rectangular Callout 3"/>
          <p:cNvSpPr/>
          <p:nvPr/>
        </p:nvSpPr>
        <p:spPr>
          <a:xfrm>
            <a:off x="4419600" y="381000"/>
            <a:ext cx="2819400" cy="914400"/>
          </a:xfrm>
          <a:prstGeom prst="wedgeRoundRectCallout">
            <a:avLst>
              <a:gd name="adj1" fmla="val 57552"/>
              <a:gd name="adj2" fmla="val 80422"/>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What are you carrying that bloated old-fashioned thing around for?</a:t>
            </a:r>
          </a:p>
        </p:txBody>
      </p:sp>
      <p:sp>
        <p:nvSpPr>
          <p:cNvPr id="7" name="Rounded Rectangular Callout 6"/>
          <p:cNvSpPr/>
          <p:nvPr/>
        </p:nvSpPr>
        <p:spPr>
          <a:xfrm>
            <a:off x="4191000" y="1447800"/>
            <a:ext cx="1981200" cy="457200"/>
          </a:xfrm>
          <a:prstGeom prst="wedgeRoundRectCallout">
            <a:avLst>
              <a:gd name="adj1" fmla="val -96817"/>
              <a:gd name="adj2" fmla="val -97"/>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r>
              <a:rPr lang="en-US" b="1" dirty="0">
                <a:solidFill>
                  <a:schemeClr val="tx1"/>
                </a:solidFill>
              </a:rPr>
              <a:t>To protect myself.</a:t>
            </a:r>
          </a:p>
        </p:txBody>
      </p:sp>
      <p:sp>
        <p:nvSpPr>
          <p:cNvPr id="8" name="Rounded Rectangular Callout 7"/>
          <p:cNvSpPr/>
          <p:nvPr/>
        </p:nvSpPr>
        <p:spPr>
          <a:xfrm>
            <a:off x="5410200" y="2133600"/>
            <a:ext cx="1600200" cy="685800"/>
          </a:xfrm>
          <a:prstGeom prst="wedgeRoundRectCallout">
            <a:avLst>
              <a:gd name="adj1" fmla="val 59658"/>
              <a:gd name="adj2" fmla="val -101396"/>
              <a:gd name="adj3" fmla="val 16667"/>
            </a:avLst>
          </a:prstGeom>
        </p:spPr>
        <p:style>
          <a:lnRef idx="1">
            <a:schemeClr val="accent1"/>
          </a:lnRef>
          <a:fillRef idx="2">
            <a:schemeClr val="accent1"/>
          </a:fillRef>
          <a:effectRef idx="1">
            <a:schemeClr val="accent1"/>
          </a:effectRef>
          <a:fontRef idx="minor">
            <a:schemeClr val="dk1"/>
          </a:fontRef>
        </p:style>
        <p:txBody>
          <a:bodyPr rtlCol="0" anchor="ctr"/>
          <a:lstStyle/>
          <a:p>
            <a:r>
              <a:rPr lang="en-US" b="1" dirty="0">
                <a:solidFill>
                  <a:schemeClr val="tx1"/>
                </a:solidFill>
              </a:rPr>
              <a:t>Protect yourself against what?</a:t>
            </a:r>
          </a:p>
        </p:txBody>
      </p:sp>
      <p:sp>
        <p:nvSpPr>
          <p:cNvPr id="9" name="Rounded Rectangular Callout 8"/>
          <p:cNvSpPr/>
          <p:nvPr/>
        </p:nvSpPr>
        <p:spPr>
          <a:xfrm>
            <a:off x="4191000" y="2971800"/>
            <a:ext cx="1981200" cy="457200"/>
          </a:xfrm>
          <a:prstGeom prst="wedgeRoundRectCallout">
            <a:avLst>
              <a:gd name="adj1" fmla="val -102781"/>
              <a:gd name="adj2" fmla="val -309188"/>
              <a:gd name="adj3" fmla="val 16667"/>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2400" b="1" i="1" dirty="0">
                <a:solidFill>
                  <a:schemeClr val="tx1"/>
                </a:solidFill>
              </a:rPr>
              <a:t>Against TRADE!</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685800"/>
            <a:ext cx="8330969" cy="5465929"/>
          </a:xfrm>
        </p:spPr>
      </p:pic>
    </p:spTree>
    <p:extLst>
      <p:ext uri="{BB962C8B-B14F-4D97-AF65-F5344CB8AC3E}">
        <p14:creationId xmlns:p14="http://schemas.microsoft.com/office/powerpoint/2010/main" val="7141805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58722" name="Picture 2"/>
          <p:cNvPicPr>
            <a:picLocks noChangeAspect="1" noChangeArrowheads="1"/>
          </p:cNvPicPr>
          <p:nvPr/>
        </p:nvPicPr>
        <p:blipFill>
          <a:blip r:embed="rId3" cstate="print"/>
          <a:srcRect/>
          <a:stretch>
            <a:fillRect/>
          </a:stretch>
        </p:blipFill>
        <p:spPr bwMode="auto">
          <a:xfrm>
            <a:off x="1" y="381000"/>
            <a:ext cx="9144000" cy="6137061"/>
          </a:xfrm>
          <a:prstGeom prst="rect">
            <a:avLst/>
          </a:prstGeom>
          <a:noFill/>
          <a:ln w="9525">
            <a:noFill/>
            <a:miter lim="800000"/>
            <a:headEnd/>
            <a:tailEnd/>
          </a:ln>
          <a:effectLst>
            <a:softEdge rad="63500"/>
          </a:effectLst>
        </p:spPr>
      </p:pic>
      <p:sp>
        <p:nvSpPr>
          <p:cNvPr id="6" name="Content Placeholder 2"/>
          <p:cNvSpPr txBox="1">
            <a:spLocks/>
          </p:cNvSpPr>
          <p:nvPr/>
        </p:nvSpPr>
        <p:spPr>
          <a:xfrm>
            <a:off x="-1" y="6096000"/>
            <a:ext cx="9143999" cy="457200"/>
          </a:xfrm>
          <a:prstGeom prst="rect">
            <a:avLst/>
          </a:prstGeom>
          <a:effectLst>
            <a:outerShdw blurRad="40000" dist="20000" dir="5400000" rotWithShape="0">
              <a:srgbClr val="000000">
                <a:alpha val="38000"/>
              </a:srgbClr>
            </a:outerShdw>
            <a:softEdge rad="63500"/>
          </a:effectLst>
        </p:spPr>
        <p:style>
          <a:lnRef idx="1">
            <a:schemeClr val="accent5"/>
          </a:lnRef>
          <a:fillRef idx="2">
            <a:schemeClr val="accent5"/>
          </a:fillRef>
          <a:effectRef idx="1">
            <a:schemeClr val="accent5"/>
          </a:effectRef>
          <a:fontRef idx="minor">
            <a:schemeClr val="dk1"/>
          </a:fontRef>
        </p:style>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dk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dk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dk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dk1"/>
                </a:solidFill>
                <a:latin typeface="+mn-lt"/>
                <a:ea typeface="+mn-ea"/>
                <a:cs typeface="+mn-cs"/>
              </a:defRPr>
            </a:lvl9pPr>
          </a:lstStyle>
          <a:p>
            <a:pPr marL="0" indent="0" algn="ctr">
              <a:buFont typeface="Arial" pitchFamily="34" charset="0"/>
              <a:buNone/>
            </a:pPr>
            <a:r>
              <a:rPr lang="en-US" sz="2300" b="1" dirty="0"/>
              <a:t>A Peculiar Case of Protracted Infancy.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7000">
              <a:schemeClr val="tx1">
                <a:lumMod val="40000"/>
                <a:lumOff val="60000"/>
              </a:schemeClr>
            </a:gs>
            <a:gs pos="74000">
              <a:schemeClr val="bg1">
                <a:lumMod val="8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upload.wikimedia.org/wikipedia/commons/thumb/7/7a/Supply-and-demand.svg/1000px-Supply-and-deman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42"/>
            <a:ext cx="6737684" cy="6737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063" y="6096000"/>
            <a:ext cx="1439818" cy="738664"/>
          </a:xfrm>
          <a:prstGeom prst="rect">
            <a:avLst/>
          </a:prstGeom>
        </p:spPr>
        <p:txBody>
          <a:bodyPr wrap="none">
            <a:spAutoFit/>
          </a:bodyPr>
          <a:lstStyle/>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Chart by: </a:t>
            </a:r>
          </a:p>
          <a:p>
            <a:r>
              <a:rPr lang="en-US" sz="1400" dirty="0" err="1">
                <a:solidFill>
                  <a:srgbClr val="000000"/>
                </a:solidFill>
                <a:latin typeface="Arial" panose="020B0604020202020204" pitchFamily="34" charset="0"/>
              </a:rPr>
              <a:t>Paweł</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Zdziarski</a:t>
            </a:r>
            <a:endParaRPr lang="en-US" sz="1400" dirty="0"/>
          </a:p>
        </p:txBody>
      </p:sp>
    </p:spTree>
    <p:extLst>
      <p:ext uri="{BB962C8B-B14F-4D97-AF65-F5344CB8AC3E}">
        <p14:creationId xmlns:p14="http://schemas.microsoft.com/office/powerpoint/2010/main" val="25466612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8279" y="255588"/>
            <a:ext cx="6400800" cy="183991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Overproduction</a:t>
            </a:r>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b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5400" dirty="0">
                <a:solidFill>
                  <a:schemeClr val="bg1"/>
                </a:solidFill>
                <a:latin typeface="+mn-lt"/>
              </a:rPr>
              <a:t>and its Consequences</a:t>
            </a:r>
            <a:endParaRPr lang="en-US" sz="4800" b="1" dirty="0">
              <a:ln w="11430"/>
              <a:solidFill>
                <a:schemeClr val="bg1"/>
              </a:solidFill>
              <a:effectLst>
                <a:outerShdw blurRad="50800" dist="39000" dir="5460000" algn="tl">
                  <a:srgbClr val="000000">
                    <a:alpha val="38000"/>
                  </a:srgbClr>
                </a:outerShdw>
              </a:effectLst>
              <a:latin typeface="+mn-lt"/>
            </a:endParaRPr>
          </a:p>
        </p:txBody>
      </p:sp>
      <p:pic>
        <p:nvPicPr>
          <p:cNvPr id="4" name="Picture 6" descr="http://static.seekingalpha.com/wp-content/seekingalpha/images/BasicSupplyandDemand.png"/>
          <p:cNvPicPr>
            <a:picLocks noChangeAspect="1" noChangeArrowheads="1"/>
          </p:cNvPicPr>
          <p:nvPr/>
        </p:nvPicPr>
        <p:blipFill>
          <a:blip r:embed="rId3" cstate="print">
            <a:clrChange>
              <a:clrFrom>
                <a:srgbClr val="FFFFFF"/>
              </a:clrFrom>
              <a:clrTo>
                <a:srgbClr val="FFFFFF">
                  <a:alpha val="0"/>
                </a:srgbClr>
              </a:clrTo>
            </a:clrChange>
          </a:blip>
          <a:srcRect t="13115" r="11475"/>
          <a:stretch>
            <a:fillRect/>
          </a:stretch>
        </p:blipFill>
        <p:spPr bwMode="auto">
          <a:xfrm>
            <a:off x="6324600" y="1543050"/>
            <a:ext cx="2290314" cy="2247900"/>
          </a:xfrm>
          <a:prstGeom prst="rect">
            <a:avLst/>
          </a:prstGeom>
          <a:solidFill>
            <a:schemeClr val="accent1">
              <a:lumMod val="20000"/>
              <a:lumOff val="80000"/>
            </a:schemeClr>
          </a:solidFill>
          <a:effectLst>
            <a:glow rad="101600">
              <a:schemeClr val="accent3">
                <a:satMod val="175000"/>
                <a:alpha val="40000"/>
              </a:schemeClr>
            </a:glow>
          </a:effectLst>
        </p:spPr>
      </p:pic>
      <p:sp>
        <p:nvSpPr>
          <p:cNvPr id="6" name="TextBox 5"/>
          <p:cNvSpPr txBox="1"/>
          <p:nvPr/>
        </p:nvSpPr>
        <p:spPr>
          <a:xfrm>
            <a:off x="609600" y="5715000"/>
            <a:ext cx="17526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Agricultural Production</a:t>
            </a:r>
          </a:p>
        </p:txBody>
      </p:sp>
      <p:sp>
        <p:nvSpPr>
          <p:cNvPr id="7" name="Up Arrow 6"/>
          <p:cNvSpPr/>
          <p:nvPr/>
        </p:nvSpPr>
        <p:spPr>
          <a:xfrm flipV="1">
            <a:off x="2819400" y="2667000"/>
            <a:ext cx="1981200" cy="2971800"/>
          </a:xfrm>
          <a:prstGeom prst="upArrow">
            <a:avLst/>
          </a:prstGeom>
          <a:gradFill>
            <a:gsLst>
              <a:gs pos="0">
                <a:srgbClr val="FFE5E5"/>
              </a:gs>
              <a:gs pos="35000">
                <a:srgbClr val="FF8989"/>
              </a:gs>
              <a:gs pos="100000">
                <a:srgbClr val="FF2D2D"/>
              </a:gs>
            </a:gsLst>
          </a:gradFill>
          <a:ln>
            <a:solidFill>
              <a:srgbClr val="FF8989"/>
            </a:solid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TextBox 7"/>
          <p:cNvSpPr txBox="1"/>
          <p:nvPr/>
        </p:nvSpPr>
        <p:spPr>
          <a:xfrm>
            <a:off x="2895600" y="5715000"/>
            <a:ext cx="19050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Trade</a:t>
            </a:r>
          </a:p>
          <a:p>
            <a:pPr algn="ctr"/>
            <a:r>
              <a:rPr lang="en-US" sz="2400" b="1" dirty="0">
                <a:solidFill>
                  <a:schemeClr val="bg1"/>
                </a:solidFill>
                <a:effectLst>
                  <a:outerShdw blurRad="38100" dist="38100" dir="2700000" algn="tl">
                    <a:srgbClr val="000000">
                      <a:alpha val="43137"/>
                    </a:srgbClr>
                  </a:outerShdw>
                </a:effectLst>
              </a:rPr>
              <a:t>(Distribution)</a:t>
            </a:r>
          </a:p>
        </p:txBody>
      </p:sp>
      <p:sp>
        <p:nvSpPr>
          <p:cNvPr id="9" name="Up Arrow 8"/>
          <p:cNvSpPr/>
          <p:nvPr/>
        </p:nvSpPr>
        <p:spPr>
          <a:xfrm>
            <a:off x="4876800" y="4267200"/>
            <a:ext cx="1981200" cy="1371600"/>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TextBox 9"/>
          <p:cNvSpPr txBox="1"/>
          <p:nvPr/>
        </p:nvSpPr>
        <p:spPr>
          <a:xfrm>
            <a:off x="4953000" y="5715000"/>
            <a:ext cx="1905000" cy="830997"/>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rPr>
              <a:t>Domestic Consumption</a:t>
            </a:r>
          </a:p>
        </p:txBody>
      </p:sp>
      <p:sp>
        <p:nvSpPr>
          <p:cNvPr id="5" name="Up Arrow 4"/>
          <p:cNvSpPr/>
          <p:nvPr/>
        </p:nvSpPr>
        <p:spPr>
          <a:xfrm>
            <a:off x="457200" y="2667000"/>
            <a:ext cx="1981200" cy="2971800"/>
          </a:xfrm>
          <a:prstGeom prst="up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1"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p:tgtEl>
                                          <p:spTgt spid="9"/>
                                        </p:tgtEl>
                                        <p:attrNameLst>
                                          <p:attrName>ppt_y</p:attrName>
                                        </p:attrNameLst>
                                      </p:cBhvr>
                                      <p:tavLst>
                                        <p:tav tm="0">
                                          <p:val>
                                            <p:strVal val="#ppt_y+#ppt_h*1.125000"/>
                                          </p:val>
                                        </p:tav>
                                        <p:tav tm="100000">
                                          <p:val>
                                            <p:strVal val="#ppt_y"/>
                                          </p:val>
                                        </p:tav>
                                      </p:tavLst>
                                    </p:anim>
                                    <p:animEffect transition="in" filter="wipe(up)">
                                      <p:cBhvr>
                                        <p:cTn id="2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1.staticflickr.com/34/94848374_27543c0d37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3" y="-46038"/>
            <a:ext cx="9205383" cy="6904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3657600"/>
            <a:ext cx="6766983" cy="1143000"/>
          </a:xfrm>
        </p:spPr>
        <p:txBody>
          <a:bodyPr>
            <a:noAutofit/>
          </a:bodyPr>
          <a:lstStyle/>
          <a:p>
            <a:r>
              <a:rPr lang="en-US" sz="13800" dirty="0">
                <a:solidFill>
                  <a:schemeClr val="tx1">
                    <a:lumMod val="50000"/>
                  </a:schemeClr>
                </a:solidFill>
                <a:effectLst>
                  <a:outerShdw blurRad="38100" dist="38100" dir="2700000" algn="tl">
                    <a:srgbClr val="000000">
                      <a:alpha val="43137"/>
                    </a:srgbClr>
                  </a:outerShdw>
                </a:effectLst>
              </a:rPr>
              <a:t>SURPLUS</a:t>
            </a:r>
          </a:p>
        </p:txBody>
      </p:sp>
      <p:sp>
        <p:nvSpPr>
          <p:cNvPr id="4" name="Rectangle 3"/>
          <p:cNvSpPr/>
          <p:nvPr/>
        </p:nvSpPr>
        <p:spPr>
          <a:xfrm>
            <a:off x="-76200" y="6474023"/>
            <a:ext cx="2710999" cy="307777"/>
          </a:xfrm>
          <a:prstGeom prst="rect">
            <a:avLst/>
          </a:prstGeom>
        </p:spPr>
        <p:txBody>
          <a:bodyPr wrap="none">
            <a:spAutoFit/>
          </a:bodyPr>
          <a:lstStyle/>
          <a:p>
            <a:r>
              <a:rPr lang="en-US" sz="1400" dirty="0">
                <a:solidFill>
                  <a:schemeClr val="accent1"/>
                </a:solidFill>
                <a:latin typeface="Arial" panose="020B0604020202020204" pitchFamily="34" charset="0"/>
              </a:rPr>
              <a:t> </a:t>
            </a:r>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quinet</a:t>
            </a:r>
            <a:endParaRPr lang="en-US" sz="1400" dirty="0">
              <a:solidFill>
                <a:schemeClr val="accent1"/>
              </a:solidFill>
            </a:endParaRPr>
          </a:p>
        </p:txBody>
      </p:sp>
    </p:spTree>
    <p:extLst>
      <p:ext uri="{BB962C8B-B14F-4D97-AF65-F5344CB8AC3E}">
        <p14:creationId xmlns:p14="http://schemas.microsoft.com/office/powerpoint/2010/main" val="23132179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1.staticflickr.com/34/94848374_27543c0d37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83" y="-46038"/>
            <a:ext cx="9205383" cy="69040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24000" y="3657600"/>
            <a:ext cx="7239000" cy="1143000"/>
          </a:xfrm>
        </p:spPr>
        <p:txBody>
          <a:bodyPr>
            <a:noAutofit/>
          </a:bodyPr>
          <a:lstStyle/>
          <a:p>
            <a:pPr algn="r"/>
            <a:r>
              <a:rPr lang="en-US" sz="13800" dirty="0">
                <a:solidFill>
                  <a:schemeClr val="bg1"/>
                </a:solidFill>
                <a:effectLst>
                  <a:outerShdw blurRad="38100" dist="38100" dir="2700000" algn="tl">
                    <a:srgbClr val="000000">
                      <a:alpha val="43137"/>
                    </a:srgbClr>
                  </a:outerShdw>
                </a:effectLst>
                <a:latin typeface="+mn-lt"/>
              </a:rPr>
              <a:t>LOW PRICES</a:t>
            </a:r>
          </a:p>
        </p:txBody>
      </p:sp>
      <p:sp>
        <p:nvSpPr>
          <p:cNvPr id="4" name="Rectangle 3"/>
          <p:cNvSpPr/>
          <p:nvPr/>
        </p:nvSpPr>
        <p:spPr>
          <a:xfrm>
            <a:off x="-76200" y="6474023"/>
            <a:ext cx="2710999" cy="307777"/>
          </a:xfrm>
          <a:prstGeom prst="rect">
            <a:avLst/>
          </a:prstGeom>
        </p:spPr>
        <p:txBody>
          <a:bodyPr wrap="none">
            <a:spAutoFit/>
          </a:bodyPr>
          <a:lstStyle/>
          <a:p>
            <a:r>
              <a:rPr lang="en-US" sz="1400" dirty="0">
                <a:solidFill>
                  <a:schemeClr val="accent1"/>
                </a:solidFill>
                <a:latin typeface="Arial" panose="020B0604020202020204" pitchFamily="34" charset="0"/>
              </a:rPr>
              <a:t> </a:t>
            </a:r>
            <a:r>
              <a:rPr lang="en-US" sz="1400" dirty="0">
                <a:solidFill>
                  <a:schemeClr val="accent1"/>
                </a:solidFill>
                <a:latin typeface="Arial" panose="020B0604020202020204" pitchFamily="34" charset="0"/>
                <a:hlinkClick r:id="rId3"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4"/>
              </a:rPr>
              <a:t>quinet</a:t>
            </a:r>
            <a:endParaRPr lang="en-US" sz="1400" dirty="0">
              <a:solidFill>
                <a:schemeClr val="accent1"/>
              </a:solidFill>
            </a:endParaRPr>
          </a:p>
        </p:txBody>
      </p:sp>
    </p:spTree>
    <p:extLst>
      <p:ext uri="{BB962C8B-B14F-4D97-AF65-F5344CB8AC3E}">
        <p14:creationId xmlns:p14="http://schemas.microsoft.com/office/powerpoint/2010/main" val="42029471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sz="5400" dirty="0">
                <a:solidFill>
                  <a:schemeClr val="bg2"/>
                </a:solidFill>
              </a:rPr>
              <a:t>Urban / Rural Shifts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57200" y="1600200"/>
            <a:ext cx="8229600" cy="4176979"/>
          </a:xfrm>
          <a:prstGeom prst="rect">
            <a:avLst/>
          </a:prstGeom>
        </p:spPr>
      </p:pic>
      <p:sp>
        <p:nvSpPr>
          <p:cNvPr id="5" name="Rectangle 4"/>
          <p:cNvSpPr/>
          <p:nvPr/>
        </p:nvSpPr>
        <p:spPr>
          <a:xfrm>
            <a:off x="3200400" y="6308725"/>
            <a:ext cx="5562600" cy="338554"/>
          </a:xfrm>
          <a:prstGeom prst="rect">
            <a:avLst/>
          </a:prstGeom>
        </p:spPr>
        <p:txBody>
          <a:bodyPr wrap="square">
            <a:spAutoFit/>
          </a:bodyPr>
          <a:lstStyle/>
          <a:p>
            <a:pPr algn="r"/>
            <a:r>
              <a:rPr lang="en-US" sz="1600" dirty="0">
                <a:solidFill>
                  <a:schemeClr val="bg1"/>
                </a:solidFill>
              </a:rPr>
              <a:t>Source:  </a:t>
            </a:r>
            <a:r>
              <a:rPr lang="en-US" sz="1600" dirty="0">
                <a:solidFill>
                  <a:schemeClr val="bg1"/>
                </a:solidFill>
                <a:hlinkClick r:id="rId4"/>
              </a:rPr>
              <a:t>http://www.census.gov/population/censusdata/table-4.pdf</a:t>
            </a:r>
            <a:r>
              <a:rPr lang="en-US" sz="1600" dirty="0">
                <a:solidFill>
                  <a:schemeClr val="bg1"/>
                </a:solidFill>
              </a:rPr>
              <a:t> </a:t>
            </a:r>
          </a:p>
        </p:txBody>
      </p:sp>
    </p:spTree>
    <p:extLst>
      <p:ext uri="{BB962C8B-B14F-4D97-AF65-F5344CB8AC3E}">
        <p14:creationId xmlns:p14="http://schemas.microsoft.com/office/powerpoint/2010/main" val="32263675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farm4.staticflickr.com/3808/9620979637_065e011876_b.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t="5264" r="20421" b="-11"/>
          <a:stretch/>
        </p:blipFill>
        <p:spPr bwMode="auto">
          <a:xfrm>
            <a:off x="533400" y="0"/>
            <a:ext cx="86106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farm4.staticflickr.com/3808/9620979637_065e011876_b.jpg"/>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10000" contrast="6000"/>
                    </a14:imgEffect>
                  </a14:imgLayer>
                </a14:imgProps>
              </a:ext>
              <a:ext uri="{28A0092B-C50C-407E-A947-70E740481C1C}">
                <a14:useLocalDpi xmlns:a14="http://schemas.microsoft.com/office/drawing/2010/main" val="0"/>
              </a:ext>
            </a:extLst>
          </a:blip>
          <a:srcRect t="5264" r="58673" b="-11"/>
          <a:stretch/>
        </p:blipFill>
        <p:spPr bwMode="auto">
          <a:xfrm>
            <a:off x="1" y="0"/>
            <a:ext cx="501315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04799" y="2286000"/>
            <a:ext cx="4708359" cy="3276600"/>
          </a:xfrm>
        </p:spPr>
        <p:txBody>
          <a:bodyPr>
            <a:noAutofit/>
          </a:bodyPr>
          <a:lstStyle/>
          <a:p>
            <a:pPr>
              <a:lnSpc>
                <a:spcPct val="90000"/>
              </a:lnSpc>
            </a:pPr>
            <a:r>
              <a:rPr lang="en-US" sz="7200" dirty="0">
                <a:solidFill>
                  <a:schemeClr val="bg1"/>
                </a:solidFill>
                <a:effectLst>
                  <a:outerShdw blurRad="38100" dist="38100" dir="2700000" algn="tl">
                    <a:srgbClr val="000000">
                      <a:alpha val="43137"/>
                    </a:srgbClr>
                  </a:outerShdw>
                </a:effectLst>
                <a:latin typeface="+mn-lt"/>
              </a:rPr>
              <a:t>SUCKS TO BE </a:t>
            </a:r>
            <a:br>
              <a:rPr lang="en-US" sz="7200" dirty="0">
                <a:solidFill>
                  <a:schemeClr val="bg1"/>
                </a:solidFill>
                <a:effectLst>
                  <a:outerShdw blurRad="38100" dist="38100" dir="2700000" algn="tl">
                    <a:srgbClr val="000000">
                      <a:alpha val="43137"/>
                    </a:srgbClr>
                  </a:outerShdw>
                </a:effectLst>
                <a:latin typeface="+mn-lt"/>
              </a:rPr>
            </a:br>
            <a:r>
              <a:rPr lang="en-US" sz="18000" dirty="0">
                <a:solidFill>
                  <a:schemeClr val="bg1"/>
                </a:solidFill>
                <a:effectLst>
                  <a:outerShdw blurRad="38100" dist="38100" dir="2700000" algn="tl">
                    <a:srgbClr val="000000">
                      <a:alpha val="43137"/>
                    </a:srgbClr>
                  </a:outerShdw>
                </a:effectLst>
              </a:rPr>
              <a:t>YOU</a:t>
            </a:r>
          </a:p>
        </p:txBody>
      </p:sp>
      <p:sp>
        <p:nvSpPr>
          <p:cNvPr id="4" name="Rectangle 3"/>
          <p:cNvSpPr/>
          <p:nvPr/>
        </p:nvSpPr>
        <p:spPr>
          <a:xfrm>
            <a:off x="5410200" y="6428601"/>
            <a:ext cx="3657600" cy="276999"/>
          </a:xfrm>
          <a:prstGeom prst="rect">
            <a:avLst/>
          </a:prstGeom>
        </p:spPr>
        <p:txBody>
          <a:bodyPr wrap="square">
            <a:spAutoFit/>
          </a:bodyPr>
          <a:lstStyle/>
          <a:p>
            <a:pPr algn="r"/>
            <a:r>
              <a:rPr lang="en-US" sz="1200" dirty="0">
                <a:solidFill>
                  <a:schemeClr val="accent1"/>
                </a:solidFill>
                <a:latin typeface="Arial" panose="020B0604020202020204" pitchFamily="34" charset="0"/>
                <a:hlinkClick r:id="rId4" tooltip="Attribution License"/>
              </a:rPr>
              <a:t>Some rights reserved</a:t>
            </a:r>
            <a:r>
              <a:rPr lang="en-US" sz="1200" dirty="0">
                <a:solidFill>
                  <a:schemeClr val="accent1"/>
                </a:solidFill>
                <a:latin typeface="Arial" panose="020B0604020202020204" pitchFamily="34" charset="0"/>
              </a:rPr>
              <a:t> by </a:t>
            </a:r>
            <a:r>
              <a:rPr lang="en-US" sz="1200" dirty="0" err="1">
                <a:solidFill>
                  <a:schemeClr val="accent1"/>
                </a:solidFill>
                <a:latin typeface="Arial" panose="020B0604020202020204" pitchFamily="34" charset="0"/>
                <a:hlinkClick r:id="rId5"/>
              </a:rPr>
              <a:t>UnitedSoybeanBoard</a:t>
            </a:r>
            <a:endParaRPr lang="en-US" sz="1200" dirty="0">
              <a:solidFill>
                <a:schemeClr val="accent1"/>
              </a:solidFill>
            </a:endParaRPr>
          </a:p>
        </p:txBody>
      </p:sp>
    </p:spTree>
    <p:extLst>
      <p:ext uri="{BB962C8B-B14F-4D97-AF65-F5344CB8AC3E}">
        <p14:creationId xmlns:p14="http://schemas.microsoft.com/office/powerpoint/2010/main" val="311436247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1340994750"/>
              </p:ext>
            </p:extLst>
          </p:nvPr>
        </p:nvGraphicFramePr>
        <p:xfrm>
          <a:off x="0" y="838199"/>
          <a:ext cx="9144000" cy="6038193"/>
        </p:xfrm>
        <a:graphic>
          <a:graphicData uri="http://schemas.openxmlformats.org/drawingml/2006/chart">
            <c:chart xmlns:c="http://schemas.openxmlformats.org/drawingml/2006/chart" xmlns:r="http://schemas.openxmlformats.org/officeDocument/2006/relationships" r:id="rId3"/>
          </a:graphicData>
        </a:graphic>
      </p:graphicFrame>
      <p:pic>
        <p:nvPicPr>
          <p:cNvPr id="156675" name="Picture 3" descr="C:\Users\Richey\AppData\Local\Microsoft\Windows\Temporary Internet Files\Content.IE5\K4ZW26NY\MC900433932[1].png"/>
          <p:cNvPicPr>
            <a:picLocks noChangeAspect="1" noChangeArrowheads="1"/>
          </p:cNvPicPr>
          <p:nvPr/>
        </p:nvPicPr>
        <p:blipFill>
          <a:blip r:embed="rId4" cstate="print"/>
          <a:srcRect l="10000" r="20000"/>
          <a:stretch>
            <a:fillRect/>
          </a:stretch>
        </p:blipFill>
        <p:spPr bwMode="auto">
          <a:xfrm>
            <a:off x="4953000" y="3483429"/>
            <a:ext cx="1295400" cy="1850571"/>
          </a:xfrm>
          <a:prstGeom prst="rect">
            <a:avLst/>
          </a:prstGeom>
          <a:noFill/>
        </p:spPr>
      </p:pic>
      <p:pic>
        <p:nvPicPr>
          <p:cNvPr id="156676" name="Picture 4" descr="C:\Users\Richey\AppData\Local\Microsoft\Windows\Temporary Internet Files\Content.IE5\FIBFDPZR\MC900388852[1].wmf"/>
          <p:cNvPicPr>
            <a:picLocks noChangeAspect="1" noChangeArrowheads="1"/>
          </p:cNvPicPr>
          <p:nvPr/>
        </p:nvPicPr>
        <p:blipFill>
          <a:blip r:embed="rId5" cstate="print"/>
          <a:srcRect/>
          <a:stretch>
            <a:fillRect/>
          </a:stretch>
        </p:blipFill>
        <p:spPr bwMode="auto">
          <a:xfrm>
            <a:off x="2882778" y="2362200"/>
            <a:ext cx="1460622" cy="1894114"/>
          </a:xfrm>
          <a:prstGeom prst="rect">
            <a:avLst/>
          </a:prstGeom>
          <a:noFill/>
        </p:spPr>
      </p:pic>
      <p:pic>
        <p:nvPicPr>
          <p:cNvPr id="156677" name="Picture 5" descr="C:\Users\Richey\AppData\Local\Microsoft\Windows\Temporary Internet Files\Content.IE5\TTMUDDIQ\MC900113452[1].wmf"/>
          <p:cNvPicPr>
            <a:picLocks noChangeAspect="1" noChangeArrowheads="1"/>
          </p:cNvPicPr>
          <p:nvPr/>
        </p:nvPicPr>
        <p:blipFill>
          <a:blip r:embed="rId6" cstate="print"/>
          <a:srcRect/>
          <a:stretch>
            <a:fillRect/>
          </a:stretch>
        </p:blipFill>
        <p:spPr bwMode="auto">
          <a:xfrm>
            <a:off x="7162800" y="4243049"/>
            <a:ext cx="1143000" cy="1395751"/>
          </a:xfrm>
          <a:prstGeom prst="rect">
            <a:avLst/>
          </a:prstGeom>
          <a:noFill/>
        </p:spPr>
      </p:pic>
      <p:sp>
        <p:nvSpPr>
          <p:cNvPr id="3" name="Rectangle 2"/>
          <p:cNvSpPr/>
          <p:nvPr/>
        </p:nvSpPr>
        <p:spPr>
          <a:xfrm>
            <a:off x="0" y="76200"/>
            <a:ext cx="9144000" cy="10156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sz="4000" b="1" i="0" u="none" strike="noStrike" kern="1200" baseline="0">
                <a:solidFill>
                  <a:srgbClr val="FFFFFF"/>
                </a:solidFill>
                <a:latin typeface="+mn-lt"/>
                <a:ea typeface="+mn-ea"/>
                <a:cs typeface="+mn-cs"/>
              </a:defRPr>
            </a:pPr>
            <a:r>
              <a:rPr lang="en-US" sz="6000" b="1" dirty="0">
                <a:ln w="11430"/>
                <a:gradFill>
                  <a:gsLst>
                    <a:gs pos="0">
                      <a:srgbClr val="3AAE68">
                        <a:tint val="70000"/>
                        <a:satMod val="245000"/>
                      </a:srgbClr>
                    </a:gs>
                    <a:gs pos="75000">
                      <a:srgbClr val="3AAE68">
                        <a:tint val="90000"/>
                        <a:shade val="60000"/>
                        <a:satMod val="240000"/>
                      </a:srgbClr>
                    </a:gs>
                    <a:gs pos="100000">
                      <a:srgbClr val="3AAE68">
                        <a:tint val="100000"/>
                        <a:shade val="50000"/>
                        <a:satMod val="240000"/>
                      </a:srgbClr>
                    </a:gs>
                  </a:gsLst>
                  <a:lin ang="5400000"/>
                </a:gradFill>
                <a:effectLst>
                  <a:outerShdw blurRad="50800" dist="39000" dir="5460000" algn="tl">
                    <a:srgbClr val="000000">
                      <a:alpha val="38000"/>
                    </a:srgbClr>
                  </a:outerShdw>
                </a:effectLst>
                <a:latin typeface="Farmer" pitchFamily="50" charset="0"/>
              </a:rPr>
              <a:t>The American Labor Force </a:t>
            </a:r>
          </a:p>
        </p:txBody>
      </p:sp>
      <p:sp>
        <p:nvSpPr>
          <p:cNvPr id="6" name="Rectangle 5"/>
          <p:cNvSpPr/>
          <p:nvPr/>
        </p:nvSpPr>
        <p:spPr>
          <a:xfrm>
            <a:off x="5105400" y="939225"/>
            <a:ext cx="3843745" cy="584775"/>
          </a:xfrm>
          <a:prstGeom prst="rect">
            <a:avLst/>
          </a:prstGeom>
        </p:spPr>
        <p:txBody>
          <a:bodyPr wrap="none">
            <a:spAutoFit/>
          </a:bodyPr>
          <a:lstStyle/>
          <a:p>
            <a:r>
              <a:rPr lang="en-US" sz="3200" b="1" i="1" dirty="0">
                <a:solidFill>
                  <a:srgbClr val="FFFFFF"/>
                </a:solidFill>
              </a:rPr>
              <a:t> Puck </a:t>
            </a:r>
            <a:r>
              <a:rPr lang="en-US" sz="3200" b="1" dirty="0">
                <a:solidFill>
                  <a:srgbClr val="FFFFFF"/>
                </a:solidFill>
              </a:rPr>
              <a:t>Magazine, 1888</a:t>
            </a:r>
            <a:endParaRPr lang="en-US" dirty="0">
              <a:solidFill>
                <a:srgbClr val="3F3838"/>
              </a:solidFill>
            </a:endParaRPr>
          </a:p>
        </p:txBody>
      </p:sp>
    </p:spTree>
    <p:extLst>
      <p:ext uri="{BB962C8B-B14F-4D97-AF65-F5344CB8AC3E}">
        <p14:creationId xmlns:p14="http://schemas.microsoft.com/office/powerpoint/2010/main" val="218845968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95750" y="609600"/>
            <a:ext cx="48006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COMBINATIONS</a:t>
            </a:r>
          </a:p>
        </p:txBody>
      </p:sp>
      <p:sp>
        <p:nvSpPr>
          <p:cNvPr id="3" name="Content Placeholder 2"/>
          <p:cNvSpPr>
            <a:spLocks noGrp="1"/>
          </p:cNvSpPr>
          <p:nvPr>
            <p:ph idx="1"/>
          </p:nvPr>
        </p:nvSpPr>
        <p:spPr>
          <a:xfrm>
            <a:off x="3886200" y="4648200"/>
            <a:ext cx="5219701" cy="1981200"/>
          </a:xfrm>
        </p:spPr>
        <p:txBody>
          <a:bodyPr>
            <a:normAutofit/>
          </a:bodyPr>
          <a:lstStyle/>
          <a:p>
            <a:pPr marL="0" indent="0">
              <a:buNone/>
            </a:pPr>
            <a:r>
              <a:rPr lang="en-US" sz="2800" i="1" dirty="0">
                <a:solidFill>
                  <a:schemeClr val="bg1"/>
                </a:solidFill>
                <a:latin typeface="Garamond" panose="02020404030301010803" pitchFamily="18" charset="0"/>
              </a:rPr>
              <a:t>Although the farmers still made up the plurality of the work force in the late 19</a:t>
            </a:r>
            <a:r>
              <a:rPr lang="en-US" sz="2800" i="1" baseline="30000" dirty="0">
                <a:solidFill>
                  <a:schemeClr val="bg1"/>
                </a:solidFill>
                <a:latin typeface="Garamond" panose="02020404030301010803" pitchFamily="18" charset="0"/>
              </a:rPr>
              <a:t>th</a:t>
            </a:r>
            <a:r>
              <a:rPr lang="en-US" sz="2800" i="1" dirty="0">
                <a:solidFill>
                  <a:schemeClr val="bg1"/>
                </a:solidFill>
                <a:latin typeface="Garamond" panose="02020404030301010803" pitchFamily="18" charset="0"/>
              </a:rPr>
              <a:t> century, they were the last to organize as an </a:t>
            </a:r>
            <a:r>
              <a:rPr lang="en-US" sz="2800" b="1" i="1" dirty="0">
                <a:solidFill>
                  <a:schemeClr val="accent1">
                    <a:lumMod val="60000"/>
                    <a:lumOff val="40000"/>
                  </a:schemeClr>
                </a:solidFill>
                <a:latin typeface="Garamond" panose="02020404030301010803" pitchFamily="18" charset="0"/>
              </a:rPr>
              <a:t>interest group</a:t>
            </a:r>
            <a:r>
              <a:rPr lang="en-US" sz="2800" i="1" dirty="0">
                <a:solidFill>
                  <a:schemeClr val="bg1"/>
                </a:solidFill>
                <a:latin typeface="Garamond" panose="02020404030301010803" pitchFamily="18" charset="0"/>
              </a:rPr>
              <a:t>.</a:t>
            </a:r>
          </a:p>
        </p:txBody>
      </p:sp>
      <p:sp>
        <p:nvSpPr>
          <p:cNvPr id="4" name="Isosceles Triangle 3"/>
          <p:cNvSpPr/>
          <p:nvPr/>
        </p:nvSpPr>
        <p:spPr>
          <a:xfrm rot="10800000">
            <a:off x="381000" y="533400"/>
            <a:ext cx="3429000" cy="2895600"/>
          </a:xfrm>
          <a:prstGeom prst="triangle">
            <a:avLst/>
          </a:prstGeom>
          <a:solidFill>
            <a:schemeClr val="tx1"/>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Isosceles Triangle 4"/>
          <p:cNvSpPr/>
          <p:nvPr/>
        </p:nvSpPr>
        <p:spPr>
          <a:xfrm>
            <a:off x="381000" y="3505200"/>
            <a:ext cx="3429000" cy="28956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Isosceles Triangle 5"/>
          <p:cNvSpPr/>
          <p:nvPr/>
        </p:nvSpPr>
        <p:spPr>
          <a:xfrm rot="16200000">
            <a:off x="2857500" y="1257300"/>
            <a:ext cx="3429000" cy="4267200"/>
          </a:xfrm>
          <a:prstGeom prst="triangle">
            <a:avLst/>
          </a:prstGeom>
          <a:solidFill>
            <a:srgbClr val="00B050">
              <a:alpha val="64000"/>
            </a:srgbClr>
          </a:solidFill>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p:cNvSpPr txBox="1"/>
          <p:nvPr/>
        </p:nvSpPr>
        <p:spPr>
          <a:xfrm>
            <a:off x="838200" y="685800"/>
            <a:ext cx="2514600" cy="1200329"/>
          </a:xfrm>
          <a:prstGeom prst="rect">
            <a:avLst/>
          </a:prstGeom>
          <a:noFill/>
        </p:spPr>
        <p:txBody>
          <a:bodyPr wrap="square" rtlCol="0">
            <a:spAutoFit/>
          </a:bodyPr>
          <a:lstStyle/>
          <a:p>
            <a:pPr algn="ctr"/>
            <a:r>
              <a:rPr lang="en-US" sz="3600" b="1" dirty="0">
                <a:solidFill>
                  <a:schemeClr val="bg1"/>
                </a:solidFill>
              </a:rPr>
              <a:t>MONOPOLISTS</a:t>
            </a:r>
          </a:p>
          <a:p>
            <a:pPr algn="ctr"/>
            <a:r>
              <a:rPr lang="en-US" sz="3600" dirty="0">
                <a:solidFill>
                  <a:schemeClr val="bg1"/>
                </a:solidFill>
                <a:effectLst>
                  <a:outerShdw blurRad="38100" dist="38100" dir="2700000" algn="tl">
                    <a:srgbClr val="000000">
                      <a:alpha val="43137"/>
                    </a:srgbClr>
                  </a:outerShdw>
                </a:effectLst>
              </a:rPr>
              <a:t>[Trusts]</a:t>
            </a:r>
          </a:p>
        </p:txBody>
      </p:sp>
      <p:sp>
        <p:nvSpPr>
          <p:cNvPr id="8" name="TextBox 7"/>
          <p:cNvSpPr txBox="1"/>
          <p:nvPr/>
        </p:nvSpPr>
        <p:spPr>
          <a:xfrm>
            <a:off x="838199" y="5105400"/>
            <a:ext cx="2514600" cy="1200329"/>
          </a:xfrm>
          <a:prstGeom prst="rect">
            <a:avLst/>
          </a:prstGeom>
          <a:noFill/>
        </p:spPr>
        <p:txBody>
          <a:bodyPr wrap="square" rtlCol="0">
            <a:spAutoFit/>
          </a:bodyPr>
          <a:lstStyle/>
          <a:p>
            <a:pPr algn="ctr"/>
            <a:r>
              <a:rPr lang="en-US" sz="3600" b="1" dirty="0"/>
              <a:t>LABORERS </a:t>
            </a:r>
          </a:p>
          <a:p>
            <a:pPr algn="ctr"/>
            <a:r>
              <a:rPr lang="en-US" sz="3600" dirty="0"/>
              <a:t>[UNIONS]</a:t>
            </a:r>
          </a:p>
        </p:txBody>
      </p:sp>
      <p:sp>
        <p:nvSpPr>
          <p:cNvPr id="9" name="TextBox 8"/>
          <p:cNvSpPr txBox="1"/>
          <p:nvPr/>
        </p:nvSpPr>
        <p:spPr>
          <a:xfrm>
            <a:off x="4114800" y="2971800"/>
            <a:ext cx="2286000" cy="769441"/>
          </a:xfrm>
          <a:prstGeom prst="rect">
            <a:avLst/>
          </a:prstGeom>
          <a:noFill/>
        </p:spPr>
        <p:txBody>
          <a:bodyPr wrap="square" rtlCol="0">
            <a:spAutoFit/>
          </a:bodyPr>
          <a:lstStyle/>
          <a:p>
            <a:pPr algn="ctr"/>
            <a:r>
              <a:rPr lang="en-US" sz="4400" b="1" dirty="0">
                <a:solidFill>
                  <a:schemeClr val="bg1"/>
                </a:solidFill>
                <a:effectLst>
                  <a:outerShdw blurRad="38100" dist="38100" dir="2700000" algn="tl">
                    <a:srgbClr val="000000">
                      <a:alpha val="43137"/>
                    </a:srgbClr>
                  </a:outerShdw>
                </a:effectLst>
              </a:rPr>
              <a:t>FARMERS?</a:t>
            </a:r>
          </a:p>
        </p:txBody>
      </p:sp>
      <p:sp>
        <p:nvSpPr>
          <p:cNvPr id="10" name="TextBox 9"/>
          <p:cNvSpPr txBox="1"/>
          <p:nvPr/>
        </p:nvSpPr>
        <p:spPr>
          <a:xfrm>
            <a:off x="838200" y="2961382"/>
            <a:ext cx="251460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b="1" dirty="0">
                <a:latin typeface="+mj-lt"/>
              </a:rPr>
              <a:t>Government Policy</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417841622"/>
              </p:ext>
            </p:extLst>
          </p:nvPr>
        </p:nvGraphicFramePr>
        <p:xfrm>
          <a:off x="609600" y="2362200"/>
          <a:ext cx="3581400" cy="3017520"/>
        </p:xfrm>
        <a:graphic>
          <a:graphicData uri="http://schemas.openxmlformats.org/drawingml/2006/table">
            <a:tbl>
              <a:tblPr firstRow="1" bandRow="1">
                <a:tableStyleId>{2D5ABB26-0587-4C30-8999-92F81FD0307C}</a:tableStyleId>
              </a:tblPr>
              <a:tblGrid>
                <a:gridCol w="3581400">
                  <a:extLst>
                    <a:ext uri="{9D8B030D-6E8A-4147-A177-3AD203B41FA5}">
                      <a16:colId xmlns:a16="http://schemas.microsoft.com/office/drawing/2014/main" xmlns="" val="20000"/>
                    </a:ext>
                  </a:extLst>
                </a:gridCol>
              </a:tblGrid>
              <a:tr h="370840">
                <a:tc>
                  <a:txBody>
                    <a:bodyPr/>
                    <a:lstStyle/>
                    <a:p>
                      <a:r>
                        <a:rPr lang="en-US" sz="6000" dirty="0">
                          <a:solidFill>
                            <a:schemeClr val="bg1"/>
                          </a:solidFill>
                          <a:latin typeface="+mj-lt"/>
                        </a:rPr>
                        <a:t>Social</a:t>
                      </a:r>
                    </a:p>
                  </a:txBody>
                  <a:tcPr/>
                </a:tc>
                <a:extLst>
                  <a:ext uri="{0D108BD9-81ED-4DB2-BD59-A6C34878D82A}">
                    <a16:rowId xmlns:a16="http://schemas.microsoft.com/office/drawing/2014/main" xmlns="" val="10000"/>
                  </a:ext>
                </a:extLst>
              </a:tr>
              <a:tr h="370840">
                <a:tc>
                  <a:txBody>
                    <a:bodyPr/>
                    <a:lstStyle/>
                    <a:p>
                      <a:r>
                        <a:rPr lang="en-US" sz="6000" dirty="0">
                          <a:solidFill>
                            <a:schemeClr val="bg1"/>
                          </a:solidFill>
                          <a:latin typeface="+mj-lt"/>
                        </a:rPr>
                        <a:t>Economic</a:t>
                      </a:r>
                    </a:p>
                  </a:txBody>
                  <a:tcPr/>
                </a:tc>
                <a:extLst>
                  <a:ext uri="{0D108BD9-81ED-4DB2-BD59-A6C34878D82A}">
                    <a16:rowId xmlns:a16="http://schemas.microsoft.com/office/drawing/2014/main" xmlns="" val="10001"/>
                  </a:ext>
                </a:extLst>
              </a:tr>
              <a:tr h="370840">
                <a:tc>
                  <a:txBody>
                    <a:bodyPr/>
                    <a:lstStyle/>
                    <a:p>
                      <a:r>
                        <a:rPr lang="en-US" sz="6000" dirty="0">
                          <a:solidFill>
                            <a:schemeClr val="bg1"/>
                          </a:solidFill>
                          <a:latin typeface="+mj-lt"/>
                        </a:rPr>
                        <a:t>Political</a:t>
                      </a:r>
                    </a:p>
                  </a:txBody>
                  <a:tcPr/>
                </a:tc>
                <a:extLst>
                  <a:ext uri="{0D108BD9-81ED-4DB2-BD59-A6C34878D82A}">
                    <a16:rowId xmlns:a16="http://schemas.microsoft.com/office/drawing/2014/main" xmlns="" val="10002"/>
                  </a:ext>
                </a:extLst>
              </a:tr>
            </a:tbl>
          </a:graphicData>
        </a:graphic>
      </p:graphicFrame>
      <p:sp>
        <p:nvSpPr>
          <p:cNvPr id="5" name="Title 1"/>
          <p:cNvSpPr>
            <a:spLocks noGrp="1"/>
          </p:cNvSpPr>
          <p:nvPr>
            <p:ph type="title"/>
          </p:nvPr>
        </p:nvSpPr>
        <p:spPr>
          <a:xfrm>
            <a:off x="171450" y="609600"/>
            <a:ext cx="889635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Farmers Unite!</a:t>
            </a:r>
          </a:p>
        </p:txBody>
      </p:sp>
      <p:sp>
        <p:nvSpPr>
          <p:cNvPr id="8" name="Rectangle 7"/>
          <p:cNvSpPr/>
          <p:nvPr/>
        </p:nvSpPr>
        <p:spPr>
          <a:xfrm>
            <a:off x="4395537" y="2462463"/>
            <a:ext cx="4230645" cy="2893100"/>
          </a:xfrm>
          <a:prstGeom prst="rect">
            <a:avLst/>
          </a:prstGeom>
        </p:spPr>
        <p:txBody>
          <a:bodyPr wrap="none">
            <a:spAutoFit/>
          </a:bodyPr>
          <a:lstStyle/>
          <a:p>
            <a:pPr lvl="0">
              <a:spcAft>
                <a:spcPts val="1200"/>
              </a:spcAft>
            </a:pPr>
            <a:r>
              <a:rPr lang="en-US" sz="5400" dirty="0">
                <a:solidFill>
                  <a:schemeClr val="accent1"/>
                </a:solidFill>
              </a:rPr>
              <a:t>The Grange</a:t>
            </a:r>
          </a:p>
          <a:p>
            <a:pPr lvl="0">
              <a:spcAft>
                <a:spcPts val="1200"/>
              </a:spcAft>
            </a:pPr>
            <a:r>
              <a:rPr lang="en-US" sz="5400" dirty="0">
                <a:solidFill>
                  <a:schemeClr val="accent1"/>
                </a:solidFill>
              </a:rPr>
              <a:t>Farmers’ Alliances</a:t>
            </a:r>
          </a:p>
          <a:p>
            <a:pPr lvl="0">
              <a:spcAft>
                <a:spcPts val="1200"/>
              </a:spcAft>
            </a:pPr>
            <a:r>
              <a:rPr lang="en-US" sz="5400" dirty="0">
                <a:solidFill>
                  <a:schemeClr val="accent1"/>
                </a:solidFill>
              </a:rPr>
              <a:t>Populist Party</a:t>
            </a:r>
          </a:p>
        </p:txBody>
      </p:sp>
    </p:spTree>
    <p:extLst>
      <p:ext uri="{BB962C8B-B14F-4D97-AF65-F5344CB8AC3E}">
        <p14:creationId xmlns:p14="http://schemas.microsoft.com/office/powerpoint/2010/main" val="60439649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09600"/>
            <a:ext cx="3733800" cy="1905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Patrons of Husbandry</a:t>
            </a:r>
            <a:endParaRPr lang="en-US" sz="5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150530" name="Picture 2" descr="File:Gift for the grangers ppmsca02956u.jpg"/>
          <p:cNvPicPr>
            <a:picLocks noGrp="1" noChangeAspect="1" noChangeArrowheads="1"/>
          </p:cNvPicPr>
          <p:nvPr>
            <p:ph idx="1"/>
          </p:nvPr>
        </p:nvPicPr>
        <p:blipFill>
          <a:blip r:embed="rId3" cstate="print"/>
          <a:srcRect/>
          <a:stretch>
            <a:fillRect/>
          </a:stretch>
        </p:blipFill>
        <p:spPr bwMode="auto">
          <a:xfrm>
            <a:off x="3657600" y="0"/>
            <a:ext cx="5486400" cy="6858000"/>
          </a:xfrm>
          <a:prstGeom prst="rect">
            <a:avLst/>
          </a:prstGeom>
          <a:noFill/>
        </p:spPr>
      </p:pic>
      <p:sp>
        <p:nvSpPr>
          <p:cNvPr id="3" name="Rectangle 2"/>
          <p:cNvSpPr/>
          <p:nvPr/>
        </p:nvSpPr>
        <p:spPr>
          <a:xfrm>
            <a:off x="0" y="3200400"/>
            <a:ext cx="3657600" cy="2123658"/>
          </a:xfrm>
          <a:prstGeom prst="rect">
            <a:avLst/>
          </a:prstGeom>
        </p:spPr>
        <p:txBody>
          <a:bodyPr wrap="square">
            <a:spAutoFit/>
          </a:bodyPr>
          <a:lstStyle/>
          <a:p>
            <a:pPr algn="ctr"/>
            <a:r>
              <a:rPr lang="en-US" sz="4400" b="1" dirty="0">
                <a:ln w="11430"/>
                <a:solidFill>
                  <a:schemeClr val="accent3"/>
                </a:solidFill>
                <a:effectLst>
                  <a:outerShdw blurRad="50800" dist="39000" dir="5460000" algn="tl">
                    <a:srgbClr val="000000">
                      <a:alpha val="38000"/>
                    </a:srgbClr>
                  </a:outerShdw>
                </a:effectLst>
              </a:rPr>
              <a:t>AKA The</a:t>
            </a:r>
            <a:r>
              <a:rPr lang="en-US" sz="6600" b="1" dirty="0">
                <a:ln w="11430"/>
                <a:solidFill>
                  <a:schemeClr val="accent3"/>
                </a:solidFill>
                <a:effectLst>
                  <a:outerShdw blurRad="50800" dist="39000" dir="5460000" algn="tl">
                    <a:srgbClr val="000000">
                      <a:alpha val="38000"/>
                    </a:srgbClr>
                  </a:outerShdw>
                </a:effectLst>
              </a:rPr>
              <a:t> </a:t>
            </a:r>
            <a:br>
              <a:rPr lang="en-US" sz="6600" b="1" dirty="0">
                <a:ln w="11430"/>
                <a:solidFill>
                  <a:schemeClr val="accent3"/>
                </a:solidFill>
                <a:effectLst>
                  <a:outerShdw blurRad="50800" dist="39000" dir="5460000" algn="tl">
                    <a:srgbClr val="000000">
                      <a:alpha val="38000"/>
                    </a:srgbClr>
                  </a:outerShdw>
                </a:effectLst>
              </a:rPr>
            </a:br>
            <a:r>
              <a:rPr lang="en-US" sz="6600" b="1" dirty="0">
                <a:ln w="11430"/>
                <a:solidFill>
                  <a:schemeClr val="accent3"/>
                </a:solidFill>
                <a:effectLst>
                  <a:outerShdw blurRad="50800" dist="39000" dir="5460000" algn="tl">
                    <a:srgbClr val="000000">
                      <a:alpha val="38000"/>
                    </a:srgbClr>
                  </a:outerShdw>
                </a:effectLst>
              </a:rPr>
              <a:t>“Grangers”</a:t>
            </a:r>
            <a:endParaRPr lang="en-US" sz="6600" dirty="0">
              <a:solidFill>
                <a:schemeClr val="accent3"/>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upload.wikimedia.org/wikipedia/commons/thumb/4/4b/Grange_building_near_Longmont%2C_CO_IMG_5212.JPG/1024px-Grange_building_near_Longmont%2C_CO_IMG_5212.JPG"/>
          <p:cNvPicPr>
            <a:picLocks noChangeAspect="1" noChangeArrowheads="1"/>
          </p:cNvPicPr>
          <p:nvPr/>
        </p:nvPicPr>
        <p:blipFill rotWithShape="1">
          <a:blip r:embed="rId2">
            <a:extLst>
              <a:ext uri="{28A0092B-C50C-407E-A947-70E740481C1C}">
                <a14:useLocalDpi xmlns:a14="http://schemas.microsoft.com/office/drawing/2010/main" val="0"/>
              </a:ext>
            </a:extLst>
          </a:blip>
          <a:srcRect l="9615" t="11111" r="13463" b="1196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57200" y="5181600"/>
            <a:ext cx="8229600" cy="944563"/>
          </a:xfrm>
        </p:spPr>
        <p:txBody>
          <a:bodyPr/>
          <a:lstStyle/>
          <a:p>
            <a:endParaRPr lang="en-US" dirty="0"/>
          </a:p>
        </p:txBody>
      </p:sp>
      <p:sp>
        <p:nvSpPr>
          <p:cNvPr id="4" name="Rectangle 3"/>
          <p:cNvSpPr/>
          <p:nvPr/>
        </p:nvSpPr>
        <p:spPr>
          <a:xfrm>
            <a:off x="7138323" y="6324600"/>
            <a:ext cx="2005677" cy="307777"/>
          </a:xfrm>
          <a:prstGeom prst="rect">
            <a:avLst/>
          </a:prstGeom>
        </p:spPr>
        <p:txBody>
          <a:bodyPr wrap="none">
            <a:spAutoFit/>
          </a:bodyPr>
          <a:lstStyle/>
          <a:p>
            <a:r>
              <a:rPr lang="en-US" sz="1400" dirty="0">
                <a:solidFill>
                  <a:schemeClr val="bg1"/>
                </a:solidFill>
              </a:rPr>
              <a:t>Photo Credit:  </a:t>
            </a:r>
            <a:r>
              <a:rPr lang="en-US" sz="1400" dirty="0">
                <a:solidFill>
                  <a:schemeClr val="bg1"/>
                </a:solidFill>
                <a:latin typeface="Arial" panose="020B0604020202020204" pitchFamily="34" charset="0"/>
                <a:hlinkClick r:id="rId3" tooltip="User:Billy Hathorn"/>
              </a:rPr>
              <a:t>Billy </a:t>
            </a:r>
            <a:r>
              <a:rPr lang="en-US" sz="1400" dirty="0" err="1">
                <a:solidFill>
                  <a:schemeClr val="bg1"/>
                </a:solidFill>
                <a:latin typeface="Arial" panose="020B0604020202020204" pitchFamily="34" charset="0"/>
                <a:hlinkClick r:id="rId3" tooltip="User:Billy Hathorn"/>
              </a:rPr>
              <a:t>Hathorn</a:t>
            </a:r>
            <a:endParaRPr lang="en-US" sz="1400" dirty="0">
              <a:solidFill>
                <a:schemeClr val="bg1"/>
              </a:solidFill>
            </a:endParaRPr>
          </a:p>
        </p:txBody>
      </p:sp>
    </p:spTree>
    <p:extLst>
      <p:ext uri="{BB962C8B-B14F-4D97-AF65-F5344CB8AC3E}">
        <p14:creationId xmlns:p14="http://schemas.microsoft.com/office/powerpoint/2010/main" val="169591867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159746" name="Picture 2" descr="http://www.glogster.com/media/2/6/17/43/617439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40000"/>
                    </a14:imgEffect>
                  </a14:imgLayer>
                </a14:imgProps>
              </a:ext>
            </a:extLst>
          </a:blip>
          <a:srcRect/>
          <a:stretch>
            <a:fillRect/>
          </a:stretch>
        </p:blipFill>
        <p:spPr bwMode="auto">
          <a:xfrm>
            <a:off x="0" y="1"/>
            <a:ext cx="9144000" cy="6835876"/>
          </a:xfrm>
          <a:prstGeom prst="rect">
            <a:avLst/>
          </a:prstGeom>
          <a:noFill/>
        </p:spPr>
      </p:pic>
      <p:sp>
        <p:nvSpPr>
          <p:cNvPr id="4" name="Title 3"/>
          <p:cNvSpPr>
            <a:spLocks noGrp="1"/>
          </p:cNvSpPr>
          <p:nvPr>
            <p:ph type="title"/>
          </p:nvPr>
        </p:nvSpPr>
        <p:spPr>
          <a:xfrm>
            <a:off x="5791200" y="152400"/>
            <a:ext cx="3276600" cy="1828800"/>
          </a:xfrm>
        </p:spPr>
        <p:txBody>
          <a:bodyPr>
            <a:normAutofit/>
          </a:bodyPr>
          <a:lstStyle/>
          <a:p>
            <a:r>
              <a:rPr lang="en-US" dirty="0">
                <a:solidFill>
                  <a:schemeClr val="bg1"/>
                </a:solidFill>
              </a:rPr>
              <a:t>Farmers’ </a:t>
            </a:r>
            <a:br>
              <a:rPr lang="en-US" dirty="0">
                <a:solidFill>
                  <a:schemeClr val="bg1"/>
                </a:solidFill>
              </a:rPr>
            </a:br>
            <a:r>
              <a:rPr lang="en-US" dirty="0">
                <a:solidFill>
                  <a:schemeClr val="bg1"/>
                </a:solidFill>
              </a:rPr>
              <a:t>Alliances</a:t>
            </a:r>
          </a:p>
        </p:txBody>
      </p:sp>
      <p:sp>
        <p:nvSpPr>
          <p:cNvPr id="2" name="TextBox 1"/>
          <p:cNvSpPr txBox="1"/>
          <p:nvPr/>
        </p:nvSpPr>
        <p:spPr>
          <a:xfrm>
            <a:off x="685800" y="1963102"/>
            <a:ext cx="8001000" cy="3447098"/>
          </a:xfrm>
          <a:prstGeom prst="rect">
            <a:avLst/>
          </a:prstGeom>
          <a:noFill/>
        </p:spPr>
        <p:txBody>
          <a:bodyPr wrap="square" rtlCol="0">
            <a:spAutoFit/>
          </a:bodyPr>
          <a:lstStyle/>
          <a:p>
            <a:pPr algn="ctr"/>
            <a:r>
              <a:rPr lang="en-US" sz="13800" dirty="0">
                <a:solidFill>
                  <a:schemeClr val="bg1"/>
                </a:solidFill>
                <a:effectLst>
                  <a:outerShdw blurRad="38100" dist="38100" dir="2700000" algn="tl">
                    <a:srgbClr val="000000">
                      <a:alpha val="43137"/>
                    </a:srgbClr>
                  </a:outerShdw>
                </a:effectLst>
              </a:rPr>
              <a:t>Economic</a:t>
            </a:r>
            <a:r>
              <a:rPr lang="en-US" sz="9600" dirty="0">
                <a:solidFill>
                  <a:schemeClr val="bg1"/>
                </a:solidFill>
                <a:effectLst>
                  <a:outerShdw blurRad="38100" dist="38100" dir="2700000" algn="tl">
                    <a:srgbClr val="000000">
                      <a:alpha val="43137"/>
                    </a:srgbClr>
                  </a:outerShdw>
                </a:effectLst>
              </a:rPr>
              <a:t> </a:t>
            </a:r>
            <a:r>
              <a:rPr lang="en-US" sz="8000" dirty="0">
                <a:solidFill>
                  <a:schemeClr val="bg1"/>
                </a:solidFill>
                <a:effectLst>
                  <a:outerShdw blurRad="38100" dist="38100" dir="2700000" algn="tl">
                    <a:srgbClr val="000000">
                      <a:alpha val="43137"/>
                    </a:srgbClr>
                  </a:outerShdw>
                </a:effectLst>
                <a:latin typeface="+mj-lt"/>
              </a:rPr>
              <a:t>Cooperatives</a:t>
            </a:r>
            <a:endParaRPr lang="en-US" sz="11500" dirty="0">
              <a:solidFill>
                <a:schemeClr val="bg1"/>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4670404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159746" name="Picture 2" descr="http://www.glogster.com/media/2/6/17/43/6174399.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10000" contrast="15000"/>
                    </a14:imgEffect>
                  </a14:imgLayer>
                </a14:imgProps>
              </a:ext>
            </a:extLst>
          </a:blip>
          <a:srcRect/>
          <a:stretch>
            <a:fillRect/>
          </a:stretch>
        </p:blipFill>
        <p:spPr bwMode="auto">
          <a:xfrm>
            <a:off x="0" y="1"/>
            <a:ext cx="9144000" cy="6835876"/>
          </a:xfrm>
          <a:prstGeom prst="rect">
            <a:avLst/>
          </a:prstGeom>
          <a:noFill/>
        </p:spPr>
      </p:pic>
      <p:sp>
        <p:nvSpPr>
          <p:cNvPr id="4" name="Title 3"/>
          <p:cNvSpPr>
            <a:spLocks noGrp="1"/>
          </p:cNvSpPr>
          <p:nvPr>
            <p:ph type="title"/>
          </p:nvPr>
        </p:nvSpPr>
        <p:spPr>
          <a:xfrm>
            <a:off x="5791200" y="152400"/>
            <a:ext cx="3276600" cy="1828800"/>
          </a:xfrm>
        </p:spPr>
        <p:txBody>
          <a:bodyPr>
            <a:normAutofit/>
          </a:bodyPr>
          <a:lstStyle/>
          <a:p>
            <a:r>
              <a:rPr lang="en-US" dirty="0"/>
              <a:t>Farmers’ </a:t>
            </a:r>
            <a:br>
              <a:rPr lang="en-US" dirty="0"/>
            </a:br>
            <a:r>
              <a:rPr lang="en-US" dirty="0"/>
              <a:t>Alliances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4953000" cy="2087562"/>
          </a:xfrm>
        </p:spPr>
        <p:txBody>
          <a:bodyPr>
            <a:noAutofit/>
          </a:bodyPr>
          <a:lstStyle/>
          <a:p>
            <a:r>
              <a:rPr lang="en-US" sz="6600" dirty="0">
                <a:ln>
                  <a:solidFill>
                    <a:schemeClr val="tx1">
                      <a:lumMod val="50000"/>
                    </a:schemeClr>
                  </a:solidFill>
                </a:ln>
                <a:solidFill>
                  <a:schemeClr val="bg1"/>
                </a:solidFill>
                <a:effectLst>
                  <a:outerShdw blurRad="38100" dist="38100" dir="2700000" algn="tl">
                    <a:srgbClr val="000000">
                      <a:alpha val="43137"/>
                    </a:srgbClr>
                  </a:outerShdw>
                </a:effectLst>
              </a:rPr>
              <a:t>The People’s Party</a:t>
            </a:r>
          </a:p>
        </p:txBody>
      </p:sp>
      <p:sp>
        <p:nvSpPr>
          <p:cNvPr id="3" name="Content Placeholder 2"/>
          <p:cNvSpPr>
            <a:spLocks noGrp="1"/>
          </p:cNvSpPr>
          <p:nvPr>
            <p:ph idx="1"/>
          </p:nvPr>
        </p:nvSpPr>
        <p:spPr>
          <a:xfrm>
            <a:off x="2590800" y="6314607"/>
            <a:ext cx="6400800" cy="543393"/>
          </a:xfrm>
        </p:spPr>
        <p:txBody>
          <a:bodyPr>
            <a:normAutofit/>
          </a:bodyPr>
          <a:lstStyle/>
          <a:p>
            <a:pPr marL="0" indent="0" algn="r">
              <a:buNone/>
            </a:pPr>
            <a:r>
              <a:rPr lang="en-US" sz="2400" dirty="0"/>
              <a:t>Photo of People's Party convention at Columbus, Nebraska, 1890</a:t>
            </a:r>
          </a:p>
        </p:txBody>
      </p:sp>
      <p:sp>
        <p:nvSpPr>
          <p:cNvPr id="4" name="Rectangle 3"/>
          <p:cNvSpPr/>
          <p:nvPr/>
        </p:nvSpPr>
        <p:spPr>
          <a:xfrm>
            <a:off x="2362200" y="4191000"/>
            <a:ext cx="6381751" cy="1323439"/>
          </a:xfrm>
          <a:prstGeom prst="rect">
            <a:avLst/>
          </a:prstGeom>
        </p:spPr>
        <p:txBody>
          <a:bodyPr wrap="square">
            <a:spAutoFit/>
          </a:bodyPr>
          <a:lstStyle/>
          <a:p>
            <a:pPr algn="r"/>
            <a:r>
              <a:rPr lang="en-US" sz="8000" b="1" dirty="0">
                <a:ln w="28575">
                  <a:solidFill>
                    <a:schemeClr val="tx1">
                      <a:lumMod val="50000"/>
                    </a:schemeClr>
                  </a:solidFill>
                </a:ln>
                <a:solidFill>
                  <a:schemeClr val="bg1"/>
                </a:solidFill>
                <a:effectLst>
                  <a:outerShdw blurRad="38100" dist="38100" dir="2700000" algn="tl">
                    <a:srgbClr val="000000">
                      <a:alpha val="43137"/>
                    </a:srgbClr>
                  </a:outerShdw>
                </a:effectLst>
              </a:rPr>
              <a:t>AKA “POPULISTS”</a:t>
            </a:r>
          </a:p>
        </p:txBody>
      </p:sp>
    </p:spTree>
    <p:extLst>
      <p:ext uri="{BB962C8B-B14F-4D97-AF65-F5344CB8AC3E}">
        <p14:creationId xmlns:p14="http://schemas.microsoft.com/office/powerpoint/2010/main" val="3530412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76200" y="228600"/>
            <a:ext cx="4953000" cy="2087562"/>
          </a:xfrm>
        </p:spPr>
        <p:txBody>
          <a:bodyPr>
            <a:noAutofit/>
          </a:bodyPr>
          <a:lstStyle/>
          <a:p>
            <a:r>
              <a:rPr lang="en-US" sz="13800" dirty="0">
                <a:ln>
                  <a:solidFill>
                    <a:schemeClr val="tx1">
                      <a:lumMod val="50000"/>
                    </a:schemeClr>
                  </a:solidFill>
                </a:ln>
                <a:solidFill>
                  <a:schemeClr val="bg1"/>
                </a:solidFill>
                <a:effectLst>
                  <a:outerShdw blurRad="38100" dist="38100" dir="2700000" algn="tl">
                    <a:srgbClr val="000000">
                      <a:alpha val="43137"/>
                    </a:srgbClr>
                  </a:outerShdw>
                </a:effectLst>
              </a:rPr>
              <a:t>WHO?</a:t>
            </a:r>
          </a:p>
        </p:txBody>
      </p:sp>
      <p:sp>
        <p:nvSpPr>
          <p:cNvPr id="3" name="Content Placeholder 2"/>
          <p:cNvSpPr>
            <a:spLocks noGrp="1"/>
          </p:cNvSpPr>
          <p:nvPr>
            <p:ph idx="1"/>
          </p:nvPr>
        </p:nvSpPr>
        <p:spPr>
          <a:xfrm>
            <a:off x="2590800" y="6314607"/>
            <a:ext cx="6400800" cy="543393"/>
          </a:xfrm>
        </p:spPr>
        <p:txBody>
          <a:bodyPr>
            <a:normAutofit/>
          </a:bodyPr>
          <a:lstStyle/>
          <a:p>
            <a:pPr marL="0" indent="0" algn="r">
              <a:buNone/>
            </a:pPr>
            <a:r>
              <a:rPr lang="en-US" sz="2400" dirty="0"/>
              <a:t>Photo of People's Party convention at Columbus, Nebraska, 1890</a:t>
            </a:r>
          </a:p>
        </p:txBody>
      </p:sp>
      <p:sp>
        <p:nvSpPr>
          <p:cNvPr id="4" name="Rectangle 3"/>
          <p:cNvSpPr/>
          <p:nvPr/>
        </p:nvSpPr>
        <p:spPr>
          <a:xfrm>
            <a:off x="2438400" y="3673869"/>
            <a:ext cx="6381751" cy="2554545"/>
          </a:xfrm>
          <a:prstGeom prst="rect">
            <a:avLst/>
          </a:prstGeom>
        </p:spPr>
        <p:txBody>
          <a:bodyPr wrap="square">
            <a:spAutoFit/>
          </a:bodyPr>
          <a:lstStyle/>
          <a:p>
            <a:pPr algn="r"/>
            <a:r>
              <a:rPr lang="en-US" sz="8000" b="1" dirty="0">
                <a:ln w="28575">
                  <a:solidFill>
                    <a:schemeClr val="tx1">
                      <a:lumMod val="50000"/>
                    </a:schemeClr>
                  </a:solidFill>
                </a:ln>
                <a:solidFill>
                  <a:schemeClr val="bg1"/>
                </a:solidFill>
                <a:effectLst>
                  <a:outerShdw blurRad="38100" dist="38100" dir="2700000" algn="tl">
                    <a:srgbClr val="000000">
                      <a:alpha val="43137"/>
                    </a:srgbClr>
                  </a:outerShdw>
                </a:effectLst>
              </a:rPr>
              <a:t>Southern and Western Farmers</a:t>
            </a:r>
          </a:p>
        </p:txBody>
      </p:sp>
    </p:spTree>
    <p:extLst>
      <p:ext uri="{BB962C8B-B14F-4D97-AF65-F5344CB8AC3E}">
        <p14:creationId xmlns:p14="http://schemas.microsoft.com/office/powerpoint/2010/main" val="331699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7000">
              <a:srgbClr val="0D1015"/>
            </a:gs>
            <a:gs pos="74000">
              <a:srgbClr val="14191F"/>
            </a:gs>
            <a:gs pos="100000">
              <a:srgbClr val="030201"/>
            </a:gs>
          </a:gsLst>
        </a:gradFill>
        <a:effectLst/>
      </p:bgPr>
    </p:bg>
    <p:spTree>
      <p:nvGrpSpPr>
        <p:cNvPr id="1" name=""/>
        <p:cNvGrpSpPr/>
        <p:nvPr/>
      </p:nvGrpSpPr>
      <p:grpSpPr>
        <a:xfrm>
          <a:off x="0" y="0"/>
          <a:ext cx="0" cy="0"/>
          <a:chOff x="0" y="0"/>
          <a:chExt cx="0" cy="0"/>
        </a:xfrm>
      </p:grpSpPr>
      <p:pic>
        <p:nvPicPr>
          <p:cNvPr id="2050" name="Picture 2" descr="http://i1.ytimg.com/vi/AMpZ0TGjbWE/maxresdefaul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955482"/>
            <a:ext cx="9144000" cy="514051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hlinkClick r:id="rId4"/>
          </p:cNvPr>
          <p:cNvSpPr/>
          <p:nvPr/>
        </p:nvSpPr>
        <p:spPr>
          <a:xfrm>
            <a:off x="2895600" y="5520720"/>
            <a:ext cx="5943600" cy="523220"/>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ctr"/>
            <a:r>
              <a:rPr lang="en-US" sz="2800" dirty="0">
                <a:hlinkClick r:id="rId4"/>
              </a:rPr>
              <a:t>http://www.youtube.com/watch?v=AMpZ0TGjbWE</a:t>
            </a:r>
            <a:r>
              <a:rPr lang="en-US" sz="2800" dirty="0"/>
              <a:t> </a:t>
            </a:r>
          </a:p>
        </p:txBody>
      </p:sp>
    </p:spTree>
    <p:extLst>
      <p:ext uri="{BB962C8B-B14F-4D97-AF65-F5344CB8AC3E}">
        <p14:creationId xmlns:p14="http://schemas.microsoft.com/office/powerpoint/2010/main" val="368735052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upload.wikimedia.org/wikipedia/en/thumb/4/41/Peoples_Party_at_Columbus_Nebraska.jpg/1024px-Peoples_Party_at_Columbus_Nebraska.jpg"/>
          <p:cNvPicPr>
            <a:picLocks noChangeAspect="1" noChangeArrowheads="1"/>
          </p:cNvPicPr>
          <p:nvPr/>
        </p:nvPicPr>
        <p:blipFill rotWithShape="1">
          <a:blip r:embed="rId2">
            <a:extLst>
              <a:ext uri="{BEBA8EAE-BF5A-486C-A8C5-ECC9F3942E4B}">
                <a14:imgProps xmlns:a14="http://schemas.microsoft.com/office/drawing/2010/main">
                  <a14:imgLayer r:embed="rId3">
                    <a14:imgEffect>
                      <a14:brightnessContrast bright="-40000"/>
                    </a14:imgEffect>
                  </a14:imgLayer>
                </a14:imgProps>
              </a:ext>
              <a:ext uri="{28A0092B-C50C-407E-A947-70E740481C1C}">
                <a14:useLocalDpi xmlns:a14="http://schemas.microsoft.com/office/drawing/2010/main" val="0"/>
              </a:ext>
            </a:extLst>
          </a:blip>
          <a:srcRect l="13912" r="13914"/>
          <a:stretch/>
        </p:blipFill>
        <p:spPr bwMode="auto">
          <a:xfrm>
            <a:off x="0" y="-9058"/>
            <a:ext cx="9144000" cy="6953251"/>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2590800" y="6314607"/>
            <a:ext cx="6400800" cy="543393"/>
          </a:xfrm>
        </p:spPr>
        <p:txBody>
          <a:bodyPr>
            <a:normAutofit/>
          </a:bodyPr>
          <a:lstStyle/>
          <a:p>
            <a:pPr marL="0" indent="0" algn="r">
              <a:buNone/>
            </a:pPr>
            <a:r>
              <a:rPr lang="en-US" sz="2400" dirty="0"/>
              <a:t>Photo of People's Party convention at Columbus, Nebraska, 1890</a:t>
            </a:r>
          </a:p>
        </p:txBody>
      </p:sp>
      <p:sp>
        <p:nvSpPr>
          <p:cNvPr id="7" name="Title 1"/>
          <p:cNvSpPr>
            <a:spLocks noGrp="1"/>
          </p:cNvSpPr>
          <p:nvPr>
            <p:ph type="title"/>
          </p:nvPr>
        </p:nvSpPr>
        <p:spPr>
          <a:xfrm>
            <a:off x="0" y="533400"/>
            <a:ext cx="9144000" cy="5781206"/>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90000"/>
              </a:lnSpc>
            </a:pPr>
            <a:r>
              <a:rPr lang="en-US" sz="1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“THIRD” </a:t>
            </a:r>
            <a:r>
              <a:rPr lang="en-US" sz="16600" b="1" dirty="0">
                <a:ln w="11430"/>
                <a:solidFill>
                  <a:schemeClr val="bg1"/>
                </a:solidFill>
                <a:effectLst>
                  <a:outerShdw blurRad="50800" dist="39000" dir="5460000" algn="tl">
                    <a:srgbClr val="000000">
                      <a:alpha val="38000"/>
                    </a:srgbClr>
                  </a:outerShdw>
                </a:effectLst>
                <a:latin typeface="+mn-lt"/>
              </a:rPr>
              <a:t>Party</a:t>
            </a:r>
          </a:p>
        </p:txBody>
      </p:sp>
    </p:spTree>
    <p:extLst>
      <p:ext uri="{BB962C8B-B14F-4D97-AF65-F5344CB8AC3E}">
        <p14:creationId xmlns:p14="http://schemas.microsoft.com/office/powerpoint/2010/main" val="1103329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39333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Populist Platform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77131306"/>
              </p:ext>
            </p:extLst>
          </p:nvPr>
        </p:nvGraphicFramePr>
        <p:xfrm>
          <a:off x="0" y="1357312"/>
          <a:ext cx="9144000" cy="5500688"/>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1619796">
                <a:tc>
                  <a:txBody>
                    <a:bodyPr/>
                    <a:lstStyle/>
                    <a:p>
                      <a:pPr algn="ctr"/>
                      <a:r>
                        <a:rPr lang="en-US" sz="5400" b="0" dirty="0">
                          <a:solidFill>
                            <a:schemeClr val="bg1"/>
                          </a:solidFill>
                          <a:latin typeface="+mj-lt"/>
                        </a:rPr>
                        <a:t>Political</a:t>
                      </a:r>
                      <a:r>
                        <a:rPr lang="en-US" sz="5400" b="0" dirty="0">
                          <a:solidFill>
                            <a:schemeClr val="accent3"/>
                          </a:solidFill>
                          <a:latin typeface="+mj-lt"/>
                        </a:rPr>
                        <a:t> </a:t>
                      </a:r>
                      <a:endParaRPr lang="en-US" sz="4800" b="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noFill/>
                          </a:ln>
                          <a:solidFill>
                            <a:schemeClr val="bg1"/>
                          </a:solidFill>
                          <a:effectLst/>
                          <a:uLnTx/>
                          <a:uFillTx/>
                          <a:latin typeface="Farmer"/>
                        </a:rPr>
                        <a:t>Economic</a:t>
                      </a:r>
                      <a:endParaRPr kumimoji="0" lang="en-US" sz="4800" b="0" i="0" u="none" strike="noStrike" kern="1200" cap="none" spc="0" normalizeH="0" baseline="0" noProof="0" dirty="0">
                        <a:ln>
                          <a:noFill/>
                        </a:ln>
                        <a:solidFill>
                          <a:schemeClr val="bg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0"/>
                  </a:ext>
                </a:extLst>
              </a:tr>
              <a:tr h="3880892">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sp>
        <p:nvSpPr>
          <p:cNvPr id="3" name="Rectangle 2"/>
          <p:cNvSpPr/>
          <p:nvPr/>
        </p:nvSpPr>
        <p:spPr>
          <a:xfrm>
            <a:off x="0" y="3276600"/>
            <a:ext cx="4572000" cy="3170099"/>
          </a:xfrm>
          <a:prstGeom prst="rect">
            <a:avLst/>
          </a:prstGeom>
        </p:spPr>
        <p:txBody>
          <a:bodyPr wrap="square">
            <a:spAutoFit/>
          </a:bodyPr>
          <a:lstStyle/>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Direct Election </a:t>
            </a:r>
            <a:br>
              <a:rPr lang="en-US" sz="40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4000" b="1" dirty="0">
                <a:solidFill>
                  <a:schemeClr val="accent1">
                    <a:lumMod val="20000"/>
                    <a:lumOff val="80000"/>
                  </a:schemeClr>
                </a:solidFill>
                <a:effectLst>
                  <a:outerShdw blurRad="38100" dist="38100" dir="2700000" algn="tl">
                    <a:srgbClr val="000000">
                      <a:alpha val="43137"/>
                    </a:srgbClr>
                  </a:outerShdw>
                </a:effectLst>
              </a:rPr>
              <a:t>of Senators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Ballot Initiatives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Secret Ballot</a:t>
            </a:r>
          </a:p>
        </p:txBody>
      </p:sp>
      <p:sp>
        <p:nvSpPr>
          <p:cNvPr id="9" name="Rectangle 8"/>
          <p:cNvSpPr/>
          <p:nvPr/>
        </p:nvSpPr>
        <p:spPr>
          <a:xfrm>
            <a:off x="4572000" y="3124200"/>
            <a:ext cx="4572000" cy="3508653"/>
          </a:xfrm>
          <a:prstGeom prst="rect">
            <a:avLst/>
          </a:prstGeom>
        </p:spPr>
        <p:txBody>
          <a:bodyPr wrap="square">
            <a:spAutoFit/>
          </a:bodyPr>
          <a:lstStyle/>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Graduated </a:t>
            </a:r>
            <a:r>
              <a:rPr lang="en-US" sz="2800" dirty="0">
                <a:solidFill>
                  <a:schemeClr val="accent1">
                    <a:lumMod val="20000"/>
                    <a:lumOff val="80000"/>
                  </a:schemeClr>
                </a:solidFill>
                <a:effectLst>
                  <a:outerShdw blurRad="38100" dist="38100" dir="2700000" algn="tl">
                    <a:srgbClr val="000000">
                      <a:alpha val="43137"/>
                    </a:srgbClr>
                  </a:outerShdw>
                </a:effectLst>
                <a:latin typeface="Farmer"/>
              </a:rPr>
              <a:t>[Progressive]</a:t>
            </a:r>
            <a:br>
              <a:rPr lang="en-US" sz="2800"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Income Tax</a:t>
            </a:r>
          </a:p>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Unlimited Coinage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Silver</a:t>
            </a:r>
          </a:p>
          <a:p>
            <a:pPr lvl="0" algn="ctr">
              <a:spcBef>
                <a:spcPts val="600"/>
              </a:spcBef>
              <a:spcAft>
                <a:spcPts val="1200"/>
              </a:spcAft>
            </a:pP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Nationalization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Railroads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par>
                                <p:cTn id="18" presetID="24" presetClass="emph" presetSubtype="0" fill="hold" nodeType="withEffect">
                                  <p:stCondLst>
                                    <p:cond delay="0"/>
                                  </p:stCondLst>
                                  <p:childTnLst>
                                    <p:animClr clrSpc="hsl" dir="cw">
                                      <p:cBhvr override="childStyle">
                                        <p:cTn id="19" dur="500" fill="hold"/>
                                        <p:tgtEl>
                                          <p:spTgt spid="3">
                                            <p:txEl>
                                              <p:pRg st="0" end="0"/>
                                            </p:txEl>
                                          </p:spTgt>
                                        </p:tgtEl>
                                        <p:attrNameLst>
                                          <p:attrName>style.color</p:attrName>
                                        </p:attrNameLst>
                                      </p:cBhvr>
                                      <p:by>
                                        <p:hsl h="0" s="-12549" l="-25098"/>
                                      </p:by>
                                    </p:animClr>
                                    <p:animClr clrSpc="hsl" dir="cw">
                                      <p:cBhvr>
                                        <p:cTn id="20" dur="500" fill="hold"/>
                                        <p:tgtEl>
                                          <p:spTgt spid="3">
                                            <p:txEl>
                                              <p:pRg st="0" end="0"/>
                                            </p:txEl>
                                          </p:spTgt>
                                        </p:tgtEl>
                                        <p:attrNameLst>
                                          <p:attrName>fillcolor</p:attrName>
                                        </p:attrNameLst>
                                      </p:cBhvr>
                                      <p:by>
                                        <p:hsl h="0" s="-12549" l="-25098"/>
                                      </p:by>
                                    </p:animClr>
                                    <p:animClr clrSpc="hsl" dir="cw">
                                      <p:cBhvr>
                                        <p:cTn id="21" dur="500" fill="hold"/>
                                        <p:tgtEl>
                                          <p:spTgt spid="3">
                                            <p:txEl>
                                              <p:pRg st="0" end="0"/>
                                            </p:txEl>
                                          </p:spTgt>
                                        </p:tgtEl>
                                        <p:attrNameLst>
                                          <p:attrName>stroke.color</p:attrName>
                                        </p:attrNameLst>
                                      </p:cBhvr>
                                      <p:by>
                                        <p:hsl h="0" s="-12549" l="-25098"/>
                                      </p:by>
                                    </p:animClr>
                                    <p:set>
                                      <p:cBhvr>
                                        <p:cTn id="22" dur="500" fill="hold"/>
                                        <p:tgtEl>
                                          <p:spTgt spid="3">
                                            <p:txEl>
                                              <p:pRg st="0" end="0"/>
                                            </p:txEl>
                                          </p:spTgt>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par>
                                <p:cTn id="28" presetID="24" presetClass="emph" presetSubtype="0" fill="hold" nodeType="withEffect">
                                  <p:stCondLst>
                                    <p:cond delay="0"/>
                                  </p:stCondLst>
                                  <p:childTnLst>
                                    <p:animClr clrSpc="hsl" dir="cw">
                                      <p:cBhvr override="childStyle">
                                        <p:cTn id="29" dur="500" fill="hold"/>
                                        <p:tgtEl>
                                          <p:spTgt spid="3">
                                            <p:txEl>
                                              <p:pRg st="1" end="1"/>
                                            </p:txEl>
                                          </p:spTgt>
                                        </p:tgtEl>
                                        <p:attrNameLst>
                                          <p:attrName>style.color</p:attrName>
                                        </p:attrNameLst>
                                      </p:cBhvr>
                                      <p:by>
                                        <p:hsl h="0" s="-12549" l="-25098"/>
                                      </p:by>
                                    </p:animClr>
                                    <p:animClr clrSpc="hsl" dir="cw">
                                      <p:cBhvr>
                                        <p:cTn id="30" dur="500" fill="hold"/>
                                        <p:tgtEl>
                                          <p:spTgt spid="3">
                                            <p:txEl>
                                              <p:pRg st="1" end="1"/>
                                            </p:txEl>
                                          </p:spTgt>
                                        </p:tgtEl>
                                        <p:attrNameLst>
                                          <p:attrName>fillcolor</p:attrName>
                                        </p:attrNameLst>
                                      </p:cBhvr>
                                      <p:by>
                                        <p:hsl h="0" s="-12549" l="-25098"/>
                                      </p:by>
                                    </p:animClr>
                                    <p:animClr clrSpc="hsl" dir="cw">
                                      <p:cBhvr>
                                        <p:cTn id="31" dur="500" fill="hold"/>
                                        <p:tgtEl>
                                          <p:spTgt spid="3">
                                            <p:txEl>
                                              <p:pRg st="1" end="1"/>
                                            </p:txEl>
                                          </p:spTgt>
                                        </p:tgtEl>
                                        <p:attrNameLst>
                                          <p:attrName>stroke.color</p:attrName>
                                        </p:attrNameLst>
                                      </p:cBhvr>
                                      <p:by>
                                        <p:hsl h="0" s="-12549" l="-25098"/>
                                      </p:by>
                                    </p:animClr>
                                    <p:set>
                                      <p:cBhvr>
                                        <p:cTn id="32" dur="500" fill="hold"/>
                                        <p:tgtEl>
                                          <p:spTgt spid="3">
                                            <p:txEl>
                                              <p:pRg st="1" end="1"/>
                                            </p:txEl>
                                          </p:spTgt>
                                        </p:tgtEl>
                                        <p:attrNameLst>
                                          <p:attrName>fill.type</p:attrName>
                                        </p:attrNameLst>
                                      </p:cBhvr>
                                      <p:to>
                                        <p:strVal val="solid"/>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xEl>
                                              <p:pRg st="0" end="0"/>
                                            </p:txEl>
                                          </p:spTgt>
                                        </p:tgtEl>
                                        <p:attrNameLst>
                                          <p:attrName>style.visibility</p:attrName>
                                        </p:attrNameLst>
                                      </p:cBhvr>
                                      <p:to>
                                        <p:strVal val="visible"/>
                                      </p:to>
                                    </p:set>
                                    <p:animEffect transition="in" filter="fade">
                                      <p:cBhvr>
                                        <p:cTn id="37" dur="500"/>
                                        <p:tgtEl>
                                          <p:spTgt spid="9">
                                            <p:txEl>
                                              <p:pRg st="0" end="0"/>
                                            </p:txEl>
                                          </p:spTgt>
                                        </p:tgtEl>
                                      </p:cBhvr>
                                    </p:animEffect>
                                  </p:childTnLst>
                                </p:cTn>
                              </p:par>
                              <p:par>
                                <p:cTn id="38" presetID="24" presetClass="emph" presetSubtype="0" fill="hold" nodeType="withEffect">
                                  <p:stCondLst>
                                    <p:cond delay="0"/>
                                  </p:stCondLst>
                                  <p:childTnLst>
                                    <p:animClr clrSpc="hsl" dir="cw">
                                      <p:cBhvr override="childStyle">
                                        <p:cTn id="39" dur="500" fill="hold"/>
                                        <p:tgtEl>
                                          <p:spTgt spid="3">
                                            <p:txEl>
                                              <p:pRg st="2" end="2"/>
                                            </p:txEl>
                                          </p:spTgt>
                                        </p:tgtEl>
                                        <p:attrNameLst>
                                          <p:attrName>style.color</p:attrName>
                                        </p:attrNameLst>
                                      </p:cBhvr>
                                      <p:by>
                                        <p:hsl h="0" s="-12549" l="-25098"/>
                                      </p:by>
                                    </p:animClr>
                                    <p:animClr clrSpc="hsl" dir="cw">
                                      <p:cBhvr>
                                        <p:cTn id="40" dur="500" fill="hold"/>
                                        <p:tgtEl>
                                          <p:spTgt spid="3">
                                            <p:txEl>
                                              <p:pRg st="2" end="2"/>
                                            </p:txEl>
                                          </p:spTgt>
                                        </p:tgtEl>
                                        <p:attrNameLst>
                                          <p:attrName>fillcolor</p:attrName>
                                        </p:attrNameLst>
                                      </p:cBhvr>
                                      <p:by>
                                        <p:hsl h="0" s="-12549" l="-25098"/>
                                      </p:by>
                                    </p:animClr>
                                    <p:animClr clrSpc="hsl" dir="cw">
                                      <p:cBhvr>
                                        <p:cTn id="41" dur="500" fill="hold"/>
                                        <p:tgtEl>
                                          <p:spTgt spid="3">
                                            <p:txEl>
                                              <p:pRg st="2" end="2"/>
                                            </p:txEl>
                                          </p:spTgt>
                                        </p:tgtEl>
                                        <p:attrNameLst>
                                          <p:attrName>stroke.color</p:attrName>
                                        </p:attrNameLst>
                                      </p:cBhvr>
                                      <p:by>
                                        <p:hsl h="0" s="-12549" l="-25098"/>
                                      </p:by>
                                    </p:animClr>
                                    <p:set>
                                      <p:cBhvr>
                                        <p:cTn id="42" dur="500" fill="hold"/>
                                        <p:tgtEl>
                                          <p:spTgt spid="3">
                                            <p:txEl>
                                              <p:pRg st="2" end="2"/>
                                            </p:txEl>
                                          </p:spTgt>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9">
                                            <p:txEl>
                                              <p:pRg st="1" end="1"/>
                                            </p:txEl>
                                          </p:spTgt>
                                        </p:tgtEl>
                                        <p:attrNameLst>
                                          <p:attrName>style.visibility</p:attrName>
                                        </p:attrNameLst>
                                      </p:cBhvr>
                                      <p:to>
                                        <p:strVal val="visible"/>
                                      </p:to>
                                    </p:set>
                                    <p:animEffect transition="in" filter="fade">
                                      <p:cBhvr>
                                        <p:cTn id="47" dur="500"/>
                                        <p:tgtEl>
                                          <p:spTgt spid="9">
                                            <p:txEl>
                                              <p:pRg st="1" end="1"/>
                                            </p:txEl>
                                          </p:spTgt>
                                        </p:tgtEl>
                                      </p:cBhvr>
                                    </p:animEffect>
                                  </p:childTnLst>
                                </p:cTn>
                              </p:par>
                              <p:par>
                                <p:cTn id="48" presetID="24" presetClass="emph" presetSubtype="0" fill="hold" nodeType="withEffect">
                                  <p:stCondLst>
                                    <p:cond delay="0"/>
                                  </p:stCondLst>
                                  <p:childTnLst>
                                    <p:animClr clrSpc="hsl" dir="cw">
                                      <p:cBhvr override="childStyle">
                                        <p:cTn id="49" dur="500" fill="hold"/>
                                        <p:tgtEl>
                                          <p:spTgt spid="9">
                                            <p:txEl>
                                              <p:pRg st="0" end="0"/>
                                            </p:txEl>
                                          </p:spTgt>
                                        </p:tgtEl>
                                        <p:attrNameLst>
                                          <p:attrName>style.color</p:attrName>
                                        </p:attrNameLst>
                                      </p:cBhvr>
                                      <p:by>
                                        <p:hsl h="0" s="-12549" l="-25098"/>
                                      </p:by>
                                    </p:animClr>
                                    <p:animClr clrSpc="hsl" dir="cw">
                                      <p:cBhvr>
                                        <p:cTn id="50" dur="500" fill="hold"/>
                                        <p:tgtEl>
                                          <p:spTgt spid="9">
                                            <p:txEl>
                                              <p:pRg st="0" end="0"/>
                                            </p:txEl>
                                          </p:spTgt>
                                        </p:tgtEl>
                                        <p:attrNameLst>
                                          <p:attrName>fillcolor</p:attrName>
                                        </p:attrNameLst>
                                      </p:cBhvr>
                                      <p:by>
                                        <p:hsl h="0" s="-12549" l="-25098"/>
                                      </p:by>
                                    </p:animClr>
                                    <p:animClr clrSpc="hsl" dir="cw">
                                      <p:cBhvr>
                                        <p:cTn id="51" dur="500" fill="hold"/>
                                        <p:tgtEl>
                                          <p:spTgt spid="9">
                                            <p:txEl>
                                              <p:pRg st="0" end="0"/>
                                            </p:txEl>
                                          </p:spTgt>
                                        </p:tgtEl>
                                        <p:attrNameLst>
                                          <p:attrName>stroke.color</p:attrName>
                                        </p:attrNameLst>
                                      </p:cBhvr>
                                      <p:by>
                                        <p:hsl h="0" s="-12549" l="-25098"/>
                                      </p:by>
                                    </p:animClr>
                                    <p:set>
                                      <p:cBhvr>
                                        <p:cTn id="52" dur="500" fill="hold"/>
                                        <p:tgtEl>
                                          <p:spTgt spid="9">
                                            <p:txEl>
                                              <p:pRg st="0" end="0"/>
                                            </p:txEl>
                                          </p:spTgt>
                                        </p:tgtEl>
                                        <p:attrNameLst>
                                          <p:attrName>fill.type</p:attrName>
                                        </p:attrNameLst>
                                      </p:cBhvr>
                                      <p:to>
                                        <p:strVal val="solid"/>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xEl>
                                              <p:pRg st="2" end="2"/>
                                            </p:txEl>
                                          </p:spTgt>
                                        </p:tgtEl>
                                        <p:attrNameLst>
                                          <p:attrName>style.visibility</p:attrName>
                                        </p:attrNameLst>
                                      </p:cBhvr>
                                      <p:to>
                                        <p:strVal val="visible"/>
                                      </p:to>
                                    </p:set>
                                    <p:animEffect transition="in" filter="fade">
                                      <p:cBhvr>
                                        <p:cTn id="57" dur="500"/>
                                        <p:tgtEl>
                                          <p:spTgt spid="9">
                                            <p:txEl>
                                              <p:pRg st="2" end="2"/>
                                            </p:txEl>
                                          </p:spTgt>
                                        </p:tgtEl>
                                      </p:cBhvr>
                                    </p:animEffect>
                                  </p:childTnLst>
                                </p:cTn>
                              </p:par>
                              <p:par>
                                <p:cTn id="58" presetID="24" presetClass="emph" presetSubtype="0" fill="hold" nodeType="withEffect">
                                  <p:stCondLst>
                                    <p:cond delay="0"/>
                                  </p:stCondLst>
                                  <p:childTnLst>
                                    <p:animClr clrSpc="hsl" dir="cw">
                                      <p:cBhvr override="childStyle">
                                        <p:cTn id="59" dur="500" fill="hold"/>
                                        <p:tgtEl>
                                          <p:spTgt spid="9">
                                            <p:txEl>
                                              <p:pRg st="1" end="1"/>
                                            </p:txEl>
                                          </p:spTgt>
                                        </p:tgtEl>
                                        <p:attrNameLst>
                                          <p:attrName>style.color</p:attrName>
                                        </p:attrNameLst>
                                      </p:cBhvr>
                                      <p:by>
                                        <p:hsl h="0" s="-12549" l="-25098"/>
                                      </p:by>
                                    </p:animClr>
                                    <p:animClr clrSpc="hsl" dir="cw">
                                      <p:cBhvr>
                                        <p:cTn id="60" dur="500" fill="hold"/>
                                        <p:tgtEl>
                                          <p:spTgt spid="9">
                                            <p:txEl>
                                              <p:pRg st="1" end="1"/>
                                            </p:txEl>
                                          </p:spTgt>
                                        </p:tgtEl>
                                        <p:attrNameLst>
                                          <p:attrName>fillcolor</p:attrName>
                                        </p:attrNameLst>
                                      </p:cBhvr>
                                      <p:by>
                                        <p:hsl h="0" s="-12549" l="-25098"/>
                                      </p:by>
                                    </p:animClr>
                                    <p:animClr clrSpc="hsl" dir="cw">
                                      <p:cBhvr>
                                        <p:cTn id="61" dur="500" fill="hold"/>
                                        <p:tgtEl>
                                          <p:spTgt spid="9">
                                            <p:txEl>
                                              <p:pRg st="1" end="1"/>
                                            </p:txEl>
                                          </p:spTgt>
                                        </p:tgtEl>
                                        <p:attrNameLst>
                                          <p:attrName>stroke.color</p:attrName>
                                        </p:attrNameLst>
                                      </p:cBhvr>
                                      <p:by>
                                        <p:hsl h="0" s="-12549" l="-25098"/>
                                      </p:by>
                                    </p:animClr>
                                    <p:set>
                                      <p:cBhvr>
                                        <p:cTn id="62" dur="500" fill="hold"/>
                                        <p:tgtEl>
                                          <p:spTgt spid="9">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9"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Thomas Jefferson by Rembrandt Peale, 18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17609"/>
            <a:ext cx="5781675" cy="68966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942" y="4953000"/>
            <a:ext cx="9147941" cy="762000"/>
          </a:xfrm>
          <a:prstGeom prst="rect">
            <a:avLst/>
          </a:prstGeom>
          <a:solidFill>
            <a:srgbClr val="180C06">
              <a:alpha val="67000"/>
            </a:srgbClr>
          </a:solidFill>
          <a:ln>
            <a:noFill/>
          </a:ln>
        </p:spPr>
        <p:style>
          <a:lnRef idx="2">
            <a:schemeClr val="dk1">
              <a:shade val="50000"/>
            </a:schemeClr>
          </a:lnRef>
          <a:fillRef idx="1">
            <a:schemeClr val="dk1"/>
          </a:fillRef>
          <a:effectRef idx="0">
            <a:schemeClr val="dk1"/>
          </a:effectRef>
          <a:fontRef idx="minor">
            <a:schemeClr val="lt1"/>
          </a:fontRef>
        </p:style>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5400" b="1" i="1" dirty="0">
                <a:solidFill>
                  <a:schemeClr val="accent1">
                    <a:lumMod val="40000"/>
                    <a:lumOff val="60000"/>
                  </a:schemeClr>
                </a:solidFill>
                <a:effectLst>
                  <a:outerShdw blurRad="38100" dist="38100" dir="2700000" algn="tl">
                    <a:srgbClr val="000000">
                      <a:alpha val="43137"/>
                    </a:srgbClr>
                  </a:outerShdw>
                </a:effectLst>
              </a:rPr>
              <a:t>A Jeffersonian Movement?</a:t>
            </a:r>
          </a:p>
        </p:txBody>
      </p:sp>
    </p:spTree>
    <p:extLst>
      <p:ext uri="{BB962C8B-B14F-4D97-AF65-F5344CB8AC3E}">
        <p14:creationId xmlns:p14="http://schemas.microsoft.com/office/powerpoint/2010/main" val="423743049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393333"/>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Populist Platform</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30023815"/>
              </p:ext>
            </p:extLst>
          </p:nvPr>
        </p:nvGraphicFramePr>
        <p:xfrm>
          <a:off x="0" y="1357312"/>
          <a:ext cx="9144000" cy="5500688"/>
        </p:xfrm>
        <a:graphic>
          <a:graphicData uri="http://schemas.openxmlformats.org/drawingml/2006/table">
            <a:tbl>
              <a:tblPr firstRow="1" bandRow="1">
                <a:tableStyleId>{5FD0F851-EC5A-4D38-B0AD-8093EC10F338}</a:tableStyleId>
              </a:tblPr>
              <a:tblGrid>
                <a:gridCol w="4572000">
                  <a:extLst>
                    <a:ext uri="{9D8B030D-6E8A-4147-A177-3AD203B41FA5}">
                      <a16:colId xmlns:a16="http://schemas.microsoft.com/office/drawing/2014/main" xmlns="" val="20000"/>
                    </a:ext>
                  </a:extLst>
                </a:gridCol>
                <a:gridCol w="4572000">
                  <a:extLst>
                    <a:ext uri="{9D8B030D-6E8A-4147-A177-3AD203B41FA5}">
                      <a16:colId xmlns:a16="http://schemas.microsoft.com/office/drawing/2014/main" xmlns="" val="20001"/>
                    </a:ext>
                  </a:extLst>
                </a:gridCol>
              </a:tblGrid>
              <a:tr h="1619796">
                <a:tc>
                  <a:txBody>
                    <a:bodyPr/>
                    <a:lstStyle/>
                    <a:p>
                      <a:pPr algn="ctr"/>
                      <a:r>
                        <a:rPr lang="en-US" sz="5400" dirty="0">
                          <a:solidFill>
                            <a:schemeClr val="accent3"/>
                          </a:solidFill>
                          <a:latin typeface="+mj-lt"/>
                        </a:rPr>
                        <a:t>Political </a:t>
                      </a:r>
                      <a:endParaRPr lang="en-US" sz="4800" dirty="0">
                        <a:solidFill>
                          <a:schemeClr val="accent3"/>
                        </a:solidFill>
                        <a:latin typeface="+mj-lt"/>
                      </a:endParaRPr>
                    </a:p>
                    <a:p>
                      <a:pPr algn="ctr"/>
                      <a:r>
                        <a:rPr lang="en-US" sz="3200" dirty="0">
                          <a:solidFill>
                            <a:schemeClr val="accent3"/>
                          </a:solidFill>
                        </a:rPr>
                        <a:t>Reform Proposals</a:t>
                      </a: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DDF2C1"/>
                          </a:solidFill>
                          <a:effectLst/>
                          <a:uLnTx/>
                          <a:uFillTx/>
                          <a:latin typeface="Farmer"/>
                        </a:rPr>
                        <a:t>Economic</a:t>
                      </a:r>
                      <a:endParaRPr kumimoji="0" lang="en-US" sz="4800" b="1" i="0" u="none" strike="noStrike" kern="1200" cap="none" spc="0" normalizeH="0" baseline="0" noProof="0" dirty="0">
                        <a:ln>
                          <a:noFill/>
                        </a:ln>
                        <a:solidFill>
                          <a:srgbClr val="DDF2C1"/>
                        </a:solidFill>
                        <a:effectLst/>
                        <a:uLnTx/>
                        <a:uFillTx/>
                        <a:latin typeface="Farmer"/>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DDF2C1"/>
                          </a:solidFill>
                          <a:effectLst/>
                          <a:uLnTx/>
                          <a:uFillTx/>
                          <a:latin typeface="+mn-lt"/>
                        </a:rPr>
                        <a:t>Reform Proposals</a:t>
                      </a: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0"/>
                  </a:ext>
                </a:extLst>
              </a:tr>
              <a:tr h="3880892">
                <a:tc>
                  <a:txBody>
                    <a:bodyPr/>
                    <a:lstStyle/>
                    <a:p>
                      <a:pPr marL="0" indent="0">
                        <a:spcBef>
                          <a:spcPts val="600"/>
                        </a:spcBef>
                        <a:spcAft>
                          <a:spcPts val="600"/>
                        </a:spcAft>
                        <a:buFont typeface="Arial" pitchFamily="34" charset="0"/>
                        <a:buNone/>
                      </a:pPr>
                      <a:endParaRPr lang="en-US" sz="2800" baseline="0" dirty="0">
                        <a:solidFill>
                          <a:schemeClr val="accent3"/>
                        </a:solidFill>
                      </a:endParaRPr>
                    </a:p>
                    <a:p>
                      <a:pPr marL="177800" indent="-177800">
                        <a:spcBef>
                          <a:spcPts val="600"/>
                        </a:spcBef>
                        <a:spcAft>
                          <a:spcPts val="600"/>
                        </a:spcAft>
                        <a:buFont typeface="Arial" pitchFamily="34" charset="0"/>
                        <a:buChar char="•"/>
                      </a:pPr>
                      <a:endParaRPr lang="en-US" sz="2600" b="1" dirty="0">
                        <a:solidFill>
                          <a:schemeClr val="accent3"/>
                        </a:solidFill>
                      </a:endParaRPr>
                    </a:p>
                  </a:txBody>
                  <a:tcPr>
                    <a:lnR w="12700" cap="flat" cmpd="sng" algn="ctr">
                      <a:solidFill>
                        <a:schemeClr val="accent1">
                          <a:lumMod val="60000"/>
                          <a:lumOff val="40000"/>
                        </a:schemeClr>
                      </a:solidFill>
                      <a:prstDash val="solid"/>
                      <a:round/>
                      <a:headEnd type="none" w="med" len="med"/>
                      <a:tailEnd type="none" w="med" len="med"/>
                    </a:lnR>
                  </a:tcPr>
                </a:tc>
                <a:tc>
                  <a:txBody>
                    <a:bodyPr/>
                    <a:lstStyle/>
                    <a:p>
                      <a:pPr marL="177800" indent="-177800">
                        <a:spcBef>
                          <a:spcPts val="600"/>
                        </a:spcBef>
                        <a:spcAft>
                          <a:spcPts val="600"/>
                        </a:spcAft>
                        <a:buFont typeface="Arial" pitchFamily="34" charset="0"/>
                        <a:buChar char="•"/>
                      </a:pPr>
                      <a:endParaRPr lang="en-US" sz="2600" b="1" dirty="0">
                        <a:solidFill>
                          <a:schemeClr val="accent3"/>
                        </a:solidFill>
                      </a:endParaRPr>
                    </a:p>
                  </a:txBody>
                  <a:tcPr>
                    <a:lnL w="12700" cap="flat" cmpd="sng" algn="ctr">
                      <a:solidFill>
                        <a:schemeClr val="accent1">
                          <a:lumMod val="60000"/>
                          <a:lumOff val="40000"/>
                        </a:schemeClr>
                      </a:solidFill>
                      <a:prstDash val="solid"/>
                      <a:round/>
                      <a:headEnd type="none" w="med" len="med"/>
                      <a:tailEnd type="none" w="med" len="med"/>
                    </a:lnL>
                  </a:tcPr>
                </a:tc>
                <a:extLst>
                  <a:ext uri="{0D108BD9-81ED-4DB2-BD59-A6C34878D82A}">
                    <a16:rowId xmlns:a16="http://schemas.microsoft.com/office/drawing/2014/main" xmlns="" val="10001"/>
                  </a:ext>
                </a:extLst>
              </a:tr>
            </a:tbl>
          </a:graphicData>
        </a:graphic>
      </p:graphicFrame>
      <p:sp>
        <p:nvSpPr>
          <p:cNvPr id="3" name="Rectangle 2"/>
          <p:cNvSpPr/>
          <p:nvPr/>
        </p:nvSpPr>
        <p:spPr>
          <a:xfrm>
            <a:off x="0" y="3276600"/>
            <a:ext cx="4572000" cy="3170099"/>
          </a:xfrm>
          <a:prstGeom prst="rect">
            <a:avLst/>
          </a:prstGeom>
        </p:spPr>
        <p:txBody>
          <a:bodyPr wrap="square">
            <a:spAutoFit/>
          </a:bodyPr>
          <a:lstStyle/>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Direct Election </a:t>
            </a:r>
            <a:br>
              <a:rPr lang="en-US" sz="40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4000" b="1" dirty="0">
                <a:solidFill>
                  <a:schemeClr val="accent1">
                    <a:lumMod val="20000"/>
                    <a:lumOff val="80000"/>
                  </a:schemeClr>
                </a:solidFill>
                <a:effectLst>
                  <a:outerShdw blurRad="38100" dist="38100" dir="2700000" algn="tl">
                    <a:srgbClr val="000000">
                      <a:alpha val="43137"/>
                    </a:srgbClr>
                  </a:outerShdw>
                </a:effectLst>
              </a:rPr>
              <a:t>of Senators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Ballot Initiatives</a:t>
            </a:r>
          </a:p>
          <a:p>
            <a:pPr lvl="0" algn="ctr">
              <a:spcBef>
                <a:spcPts val="600"/>
              </a:spcBef>
              <a:spcAft>
                <a:spcPts val="1800"/>
              </a:spcAft>
            </a:pPr>
            <a:r>
              <a:rPr lang="en-US" sz="4000" b="1" dirty="0">
                <a:solidFill>
                  <a:schemeClr val="accent1">
                    <a:lumMod val="20000"/>
                    <a:lumOff val="80000"/>
                  </a:schemeClr>
                </a:solidFill>
                <a:effectLst>
                  <a:outerShdw blurRad="38100" dist="38100" dir="2700000" algn="tl">
                    <a:srgbClr val="000000">
                      <a:alpha val="43137"/>
                    </a:srgbClr>
                  </a:outerShdw>
                </a:effectLst>
                <a:latin typeface="Farmer"/>
              </a:rPr>
              <a:t>Secret Ballot</a:t>
            </a:r>
          </a:p>
        </p:txBody>
      </p:sp>
      <p:sp>
        <p:nvSpPr>
          <p:cNvPr id="9" name="Rectangle 8"/>
          <p:cNvSpPr/>
          <p:nvPr/>
        </p:nvSpPr>
        <p:spPr>
          <a:xfrm>
            <a:off x="4572000" y="3124200"/>
            <a:ext cx="4572000" cy="3508653"/>
          </a:xfrm>
          <a:prstGeom prst="rect">
            <a:avLst/>
          </a:prstGeom>
        </p:spPr>
        <p:txBody>
          <a:bodyPr wrap="square">
            <a:spAutoFit/>
          </a:bodyPr>
          <a:lstStyle/>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Graduated </a:t>
            </a: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Income Tax</a:t>
            </a:r>
          </a:p>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Unlimited Coinage </a:t>
            </a: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Silver</a:t>
            </a:r>
          </a:p>
          <a:p>
            <a:pPr lvl="0" algn="ctr">
              <a:spcBef>
                <a:spcPts val="600"/>
              </a:spcBef>
              <a:spcAft>
                <a:spcPts val="1200"/>
              </a:spcAft>
            </a:pPr>
            <a:r>
              <a:rPr lang="en-US" sz="3200" dirty="0">
                <a:solidFill>
                  <a:schemeClr val="accent1">
                    <a:lumMod val="20000"/>
                    <a:lumOff val="80000"/>
                  </a:schemeClr>
                </a:solidFill>
                <a:effectLst>
                  <a:outerShdw blurRad="38100" dist="38100" dir="2700000" algn="tl">
                    <a:srgbClr val="000000">
                      <a:alpha val="43137"/>
                    </a:srgbClr>
                  </a:outerShdw>
                </a:effectLst>
                <a:latin typeface="Farmer"/>
              </a:rPr>
              <a:t>Nationalization </a:t>
            </a:r>
            <a:r>
              <a:rPr lang="en-US" sz="3200" b="1" dirty="0">
                <a:solidFill>
                  <a:schemeClr val="accent1">
                    <a:lumMod val="20000"/>
                    <a:lumOff val="80000"/>
                  </a:schemeClr>
                </a:solidFill>
                <a:effectLst>
                  <a:outerShdw blurRad="38100" dist="38100" dir="2700000" algn="tl">
                    <a:srgbClr val="000000">
                      <a:alpha val="43137"/>
                    </a:srgbClr>
                  </a:outerShdw>
                </a:effectLst>
                <a:latin typeface="Farmer"/>
              </a:rPr>
              <a:t/>
            </a:r>
            <a:br>
              <a:rPr lang="en-US" sz="3200" b="1" dirty="0">
                <a:solidFill>
                  <a:schemeClr val="accent1">
                    <a:lumMod val="20000"/>
                    <a:lumOff val="80000"/>
                  </a:schemeClr>
                </a:solidFill>
                <a:effectLst>
                  <a:outerShdw blurRad="38100" dist="38100" dir="2700000" algn="tl">
                    <a:srgbClr val="000000">
                      <a:alpha val="43137"/>
                    </a:srgbClr>
                  </a:outerShdw>
                </a:effectLst>
                <a:latin typeface="Farmer"/>
              </a:rPr>
            </a:br>
            <a:r>
              <a:rPr lang="en-US" sz="3200" b="1" dirty="0">
                <a:solidFill>
                  <a:schemeClr val="accent1">
                    <a:lumMod val="20000"/>
                    <a:lumOff val="80000"/>
                  </a:schemeClr>
                </a:solidFill>
                <a:effectLst>
                  <a:outerShdw blurRad="38100" dist="38100" dir="2700000" algn="tl">
                    <a:srgbClr val="000000">
                      <a:alpha val="43137"/>
                    </a:srgbClr>
                  </a:outerShdw>
                </a:effectLst>
              </a:rPr>
              <a:t>of Railroads</a:t>
            </a:r>
          </a:p>
        </p:txBody>
      </p:sp>
    </p:spTree>
    <p:extLst>
      <p:ext uri="{BB962C8B-B14F-4D97-AF65-F5344CB8AC3E}">
        <p14:creationId xmlns:p14="http://schemas.microsoft.com/office/powerpoint/2010/main" val="17475059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farm6.staticflickr.com/5101/5634567317_b4d5b61ff8_b.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79857"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505450" y="2895600"/>
            <a:ext cx="3693456" cy="3962400"/>
          </a:xfrm>
        </p:spPr>
        <p:txBody>
          <a:bodyPr>
            <a:noAutofit/>
          </a:bodyPr>
          <a:lstStyle/>
          <a:p>
            <a:pPr>
              <a:lnSpc>
                <a:spcPct val="90000"/>
              </a:lnSpc>
            </a:pPr>
            <a:r>
              <a:rPr lang="en-US" sz="7200" dirty="0">
                <a:solidFill>
                  <a:schemeClr val="bg1"/>
                </a:solidFill>
                <a:effectLst>
                  <a:outerShdw blurRad="38100" dist="38100" dir="2700000" algn="tl">
                    <a:srgbClr val="000000">
                      <a:alpha val="43137"/>
                    </a:srgbClr>
                  </a:outerShdw>
                </a:effectLst>
              </a:rPr>
              <a:t>THE MONEY SUPPLY</a:t>
            </a:r>
          </a:p>
        </p:txBody>
      </p:sp>
      <p:sp>
        <p:nvSpPr>
          <p:cNvPr id="3" name="Rectangle 2"/>
          <p:cNvSpPr/>
          <p:nvPr/>
        </p:nvSpPr>
        <p:spPr>
          <a:xfrm>
            <a:off x="14287" y="6553200"/>
            <a:ext cx="2751074" cy="276999"/>
          </a:xfrm>
          <a:prstGeom prst="rect">
            <a:avLst/>
          </a:prstGeom>
        </p:spPr>
        <p:txBody>
          <a:bodyPr wrap="none">
            <a:spAutoFit/>
          </a:bodyPr>
          <a:lstStyle/>
          <a:p>
            <a:r>
              <a:rPr lang="en-US" sz="1200" dirty="0">
                <a:solidFill>
                  <a:schemeClr val="accent1"/>
                </a:solidFill>
                <a:latin typeface="Arial" panose="020B0604020202020204" pitchFamily="34" charset="0"/>
              </a:rPr>
              <a:t> </a:t>
            </a:r>
            <a:r>
              <a:rPr lang="en-US" sz="1200" dirty="0">
                <a:solidFill>
                  <a:schemeClr val="accent1"/>
                </a:solidFill>
                <a:latin typeface="Arial" panose="020B0604020202020204" pitchFamily="34" charset="0"/>
                <a:hlinkClick r:id="rId3" tooltip="Attribution License"/>
              </a:rPr>
              <a:t>Some rights reserved</a:t>
            </a:r>
            <a:r>
              <a:rPr lang="en-US" sz="1200" dirty="0">
                <a:solidFill>
                  <a:schemeClr val="accent1"/>
                </a:solidFill>
                <a:latin typeface="Arial" panose="020B0604020202020204" pitchFamily="34" charset="0"/>
              </a:rPr>
              <a:t> by </a:t>
            </a:r>
            <a:r>
              <a:rPr lang="en-US" sz="1200" dirty="0" err="1">
                <a:solidFill>
                  <a:schemeClr val="accent1"/>
                </a:solidFill>
                <a:latin typeface="Arial" panose="020B0604020202020204" pitchFamily="34" charset="0"/>
                <a:hlinkClick r:id="rId4"/>
              </a:rPr>
              <a:t>danielmoyle</a:t>
            </a:r>
            <a:endParaRPr lang="en-US" sz="1200" dirty="0">
              <a:solidFill>
                <a:schemeClr val="accent1"/>
              </a:solidFill>
            </a:endParaRPr>
          </a:p>
        </p:txBody>
      </p:sp>
    </p:spTree>
    <p:extLst>
      <p:ext uri="{BB962C8B-B14F-4D97-AF65-F5344CB8AC3E}">
        <p14:creationId xmlns:p14="http://schemas.microsoft.com/office/powerpoint/2010/main" val="380198433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a:gsLst>
            <a:gs pos="7000">
              <a:schemeClr val="tx1">
                <a:lumMod val="40000"/>
                <a:lumOff val="60000"/>
              </a:schemeClr>
            </a:gs>
            <a:gs pos="74000">
              <a:schemeClr val="bg1">
                <a:lumMod val="85000"/>
              </a:schemeClr>
            </a:gs>
            <a:gs pos="100000">
              <a:schemeClr val="bg1">
                <a:lumMod val="95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2290" name="Picture 2" descr="http://upload.wikimedia.org/wikipedia/commons/thumb/7/7a/Supply-and-demand.svg/1000px-Supply-and-demand.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6042"/>
            <a:ext cx="6737684" cy="673768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063" y="6096000"/>
            <a:ext cx="1439818" cy="738664"/>
          </a:xfrm>
          <a:prstGeom prst="rect">
            <a:avLst/>
          </a:prstGeom>
        </p:spPr>
        <p:txBody>
          <a:bodyPr wrap="none">
            <a:spAutoFit/>
          </a:bodyPr>
          <a:lstStyle/>
          <a:p>
            <a:endParaRPr lang="en-US" sz="1400" dirty="0">
              <a:solidFill>
                <a:srgbClr val="000000"/>
              </a:solidFill>
              <a:latin typeface="Arial" panose="020B0604020202020204" pitchFamily="34" charset="0"/>
            </a:endParaRPr>
          </a:p>
          <a:p>
            <a:r>
              <a:rPr lang="en-US" sz="1400" dirty="0">
                <a:solidFill>
                  <a:srgbClr val="000000"/>
                </a:solidFill>
                <a:latin typeface="Arial" panose="020B0604020202020204" pitchFamily="34" charset="0"/>
              </a:rPr>
              <a:t>Chart by: </a:t>
            </a:r>
          </a:p>
          <a:p>
            <a:r>
              <a:rPr lang="en-US" sz="1400" dirty="0" err="1">
                <a:solidFill>
                  <a:srgbClr val="000000"/>
                </a:solidFill>
                <a:latin typeface="Arial" panose="020B0604020202020204" pitchFamily="34" charset="0"/>
              </a:rPr>
              <a:t>Paweł</a:t>
            </a:r>
            <a:r>
              <a:rPr lang="en-US" sz="1400" dirty="0">
                <a:solidFill>
                  <a:srgbClr val="000000"/>
                </a:solidFill>
                <a:latin typeface="Arial" panose="020B0604020202020204" pitchFamily="34" charset="0"/>
              </a:rPr>
              <a:t> </a:t>
            </a:r>
            <a:r>
              <a:rPr lang="en-US" sz="1400" dirty="0" err="1">
                <a:solidFill>
                  <a:srgbClr val="000000"/>
                </a:solidFill>
                <a:latin typeface="Arial" panose="020B0604020202020204" pitchFamily="34" charset="0"/>
              </a:rPr>
              <a:t>Zdziarski</a:t>
            </a:r>
            <a:endParaRPr lang="en-US" sz="1400" dirty="0">
              <a:solidFill>
                <a:srgbClr val="3F3838"/>
              </a:solidFill>
            </a:endParaRPr>
          </a:p>
        </p:txBody>
      </p:sp>
    </p:spTree>
    <p:extLst>
      <p:ext uri="{BB962C8B-B14F-4D97-AF65-F5344CB8AC3E}">
        <p14:creationId xmlns:p14="http://schemas.microsoft.com/office/powerpoint/2010/main" val="9099391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50505"/>
        </a:solidFill>
        <a:effectLst/>
      </p:bgPr>
    </p:bg>
    <p:spTree>
      <p:nvGrpSpPr>
        <p:cNvPr id="1" name=""/>
        <p:cNvGrpSpPr/>
        <p:nvPr/>
      </p:nvGrpSpPr>
      <p:grpSpPr>
        <a:xfrm>
          <a:off x="0" y="0"/>
          <a:ext cx="0" cy="0"/>
          <a:chOff x="0" y="0"/>
          <a:chExt cx="0" cy="0"/>
        </a:xfrm>
      </p:grpSpPr>
      <p:pic>
        <p:nvPicPr>
          <p:cNvPr id="1027" name="Picture 3" descr="C:\Users\trichey\AppData\Local\Microsoft\Windows\Temporary Internet Files\Content.IE5\JJFOHFMP\MP900341952[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9204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5181600" y="2971800"/>
            <a:ext cx="3048000" cy="3505200"/>
          </a:xfrm>
        </p:spPr>
        <p:txBody>
          <a:bodyPr>
            <a:normAutofit/>
          </a:bodyPr>
          <a:lstStyle/>
          <a:p>
            <a:pPr marL="0" indent="0" algn="ctr">
              <a:buNone/>
            </a:pPr>
            <a:r>
              <a:rPr lang="en-US" sz="6600" b="1" dirty="0">
                <a:solidFill>
                  <a:schemeClr val="bg1">
                    <a:lumMod val="95000"/>
                  </a:schemeClr>
                </a:solidFill>
                <a:effectLst>
                  <a:outerShdw blurRad="38100" dist="38100" dir="2700000" algn="tl">
                    <a:srgbClr val="000000">
                      <a:alpha val="43137"/>
                    </a:srgbClr>
                  </a:outerShdw>
                </a:effectLst>
              </a:rPr>
              <a:t>SOUND MONEY</a:t>
            </a:r>
          </a:p>
          <a:p>
            <a:pPr marL="0" indent="0" algn="ctr">
              <a:buNone/>
            </a:pPr>
            <a:r>
              <a:rPr lang="en-US" sz="3600" dirty="0">
                <a:solidFill>
                  <a:schemeClr val="bg1">
                    <a:lumMod val="95000"/>
                  </a:schemeClr>
                </a:solidFill>
                <a:effectLst>
                  <a:outerShdw blurRad="38100" dist="38100" dir="2700000" algn="tl">
                    <a:srgbClr val="000000">
                      <a:alpha val="43137"/>
                    </a:srgbClr>
                  </a:outerShdw>
                </a:effectLst>
                <a:latin typeface="+mj-lt"/>
              </a:rPr>
              <a:t>Store of Value</a:t>
            </a:r>
          </a:p>
          <a:p>
            <a:pPr marL="0" indent="0" algn="ctr">
              <a:buNone/>
            </a:pPr>
            <a:r>
              <a:rPr lang="en-US" sz="3600" strike="sngStrike" dirty="0">
                <a:solidFill>
                  <a:schemeClr val="bg1">
                    <a:lumMod val="95000"/>
                  </a:schemeClr>
                </a:solidFill>
                <a:effectLst>
                  <a:outerShdw blurRad="38100" dist="38100" dir="2700000" algn="tl">
                    <a:srgbClr val="000000">
                      <a:alpha val="43137"/>
                    </a:srgbClr>
                  </a:outerShdw>
                </a:effectLst>
                <a:latin typeface="+mj-lt"/>
              </a:rPr>
              <a:t>Inflation</a:t>
            </a:r>
          </a:p>
        </p:txBody>
      </p:sp>
      <p:sp>
        <p:nvSpPr>
          <p:cNvPr id="4" name="Rectangle 3"/>
          <p:cNvSpPr/>
          <p:nvPr/>
        </p:nvSpPr>
        <p:spPr>
          <a:xfrm>
            <a:off x="4419600" y="0"/>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267200" y="685800"/>
            <a:ext cx="4876800" cy="22098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Gold </a:t>
            </a: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Standard</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farm4.staticflickr.com/3101/2438118193_5a6b3f161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14360" y="16042"/>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28600" y="4572000"/>
            <a:ext cx="54102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Bimetallism</a:t>
            </a:r>
          </a:p>
        </p:txBody>
      </p:sp>
      <p:sp>
        <p:nvSpPr>
          <p:cNvPr id="6" name="Rectangle 5"/>
          <p:cNvSpPr/>
          <p:nvPr/>
        </p:nvSpPr>
        <p:spPr>
          <a:xfrm>
            <a:off x="5486400" y="6477000"/>
            <a:ext cx="3607078"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digitalmoneyworld</a:t>
            </a:r>
            <a:endParaRPr lang="en-US" sz="1400" dirty="0">
              <a:solidFill>
                <a:schemeClr val="accent1"/>
              </a:solidFill>
            </a:endParaRPr>
          </a:p>
        </p:txBody>
      </p:sp>
    </p:spTree>
    <p:extLst>
      <p:ext uri="{BB962C8B-B14F-4D97-AF65-F5344CB8AC3E}">
        <p14:creationId xmlns:p14="http://schemas.microsoft.com/office/powerpoint/2010/main" val="283838833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9218" name="Picture 2" descr="http://farm4.staticflickr.com/3101/2438118193_5a6b3f1618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
            <a:ext cx="6858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8214360" y="16042"/>
            <a:ext cx="47244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58000"/>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4571999"/>
            <a:ext cx="5410200" cy="1815735"/>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nSpc>
                <a:spcPct val="85000"/>
              </a:lnSpc>
            </a:pPr>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Forms of </a:t>
            </a:r>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Currency</a:t>
            </a:r>
          </a:p>
        </p:txBody>
      </p:sp>
      <p:sp>
        <p:nvSpPr>
          <p:cNvPr id="5" name="Rectangle 4"/>
          <p:cNvSpPr/>
          <p:nvPr/>
        </p:nvSpPr>
        <p:spPr>
          <a:xfrm>
            <a:off x="536059" y="-228600"/>
            <a:ext cx="1826141"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r>
              <a:rPr lang="en-US" sz="28700" b="1" spc="150" dirty="0">
                <a:ln w="11430"/>
                <a:solidFill>
                  <a:srgbClr val="F8F8F8"/>
                </a:solidFill>
                <a:effectLst>
                  <a:outerShdw blurRad="25400" algn="tl" rotWithShape="0">
                    <a:srgbClr val="000000">
                      <a:alpha val="43000"/>
                    </a:srgbClr>
                  </a:outerShdw>
                </a:effectLst>
              </a:rPr>
              <a:t>2</a:t>
            </a:r>
          </a:p>
        </p:txBody>
      </p:sp>
      <p:sp>
        <p:nvSpPr>
          <p:cNvPr id="6" name="Rectangle 5"/>
          <p:cNvSpPr/>
          <p:nvPr/>
        </p:nvSpPr>
        <p:spPr>
          <a:xfrm>
            <a:off x="5486400" y="6477000"/>
            <a:ext cx="3607078"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digitalmoneyworld</a:t>
            </a:r>
            <a:endParaRPr lang="en-US" sz="1400" dirty="0">
              <a:solidFill>
                <a:schemeClr val="accent1"/>
              </a:solidFill>
            </a:endParaRPr>
          </a:p>
        </p:txBody>
      </p:sp>
    </p:spTree>
    <p:extLst>
      <p:ext uri="{BB962C8B-B14F-4D97-AF65-F5344CB8AC3E}">
        <p14:creationId xmlns:p14="http://schemas.microsoft.com/office/powerpoint/2010/main" val="2469954478"/>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p:cNvSpPr/>
          <p:nvPr/>
        </p:nvSpPr>
        <p:spPr>
          <a:xfrm>
            <a:off x="8214360" y="16042"/>
            <a:ext cx="472440" cy="6841958"/>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flipH="1">
            <a:off x="1828800" y="8021"/>
            <a:ext cx="304800" cy="6849979"/>
          </a:xfrm>
          <a:prstGeom prst="rect">
            <a:avLst/>
          </a:prstGeom>
          <a:gradFill flip="none" rotWithShape="1">
            <a:gsLst>
              <a:gs pos="0">
                <a:srgbClr val="050505"/>
              </a:gs>
              <a:gs pos="100000">
                <a:srgbClr val="050505">
                  <a:alpha val="0"/>
                </a:srgb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http://farm6.staticflickr.com/5287/5365452943_7b4a8be59a_b.jpg"/>
          <p:cNvPicPr>
            <a:picLocks noChangeAspect="1" noChangeArrowheads="1"/>
          </p:cNvPicPr>
          <p:nvPr/>
        </p:nvPicPr>
        <p:blipFill rotWithShape="1">
          <a:blip r:embed="rId3">
            <a:extLst>
              <a:ext uri="{28A0092B-C50C-407E-A947-70E740481C1C}">
                <a14:useLocalDpi xmlns:a14="http://schemas.microsoft.com/office/drawing/2010/main" val="0"/>
              </a:ext>
            </a:extLst>
          </a:blip>
          <a:srcRect l="13941" r="9257"/>
          <a:stretch/>
        </p:blipFill>
        <p:spPr bwMode="auto">
          <a:xfrm>
            <a:off x="1127760" y="-61191"/>
            <a:ext cx="7010400" cy="68459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410485" y="520273"/>
            <a:ext cx="4363695" cy="4508927"/>
          </a:xfrm>
          <a:prstGeom prst="rect">
            <a:avLst/>
          </a:prstGeom>
        </p:spPr>
        <p:txBody>
          <a:bodyPr wrap="none">
            <a:spAutoFit/>
            <a:scene3d>
              <a:camera prst="orthographicFront"/>
              <a:lightRig rig="soft" dir="t">
                <a:rot lat="0" lon="0" rev="10800000"/>
              </a:lightRig>
            </a:scene3d>
            <a:sp3d>
              <a:bevelT w="27940" h="12700"/>
              <a:contourClr>
                <a:srgbClr val="DDDDDD"/>
              </a:contourClr>
            </a:sp3d>
          </a:bodyPr>
          <a:lstStyle/>
          <a:p>
            <a:r>
              <a:rPr lang="en-US" sz="28700" b="1" spc="150" dirty="0">
                <a:ln w="11430"/>
                <a:solidFill>
                  <a:srgbClr val="000000"/>
                </a:solidFill>
                <a:effectLst>
                  <a:outerShdw blurRad="25400" algn="tl" rotWithShape="0">
                    <a:srgbClr val="000000">
                      <a:alpha val="43000"/>
                    </a:srgbClr>
                  </a:outerShdw>
                </a:effectLst>
              </a:rPr>
              <a:t>16:1</a:t>
            </a:r>
          </a:p>
        </p:txBody>
      </p:sp>
      <p:sp>
        <p:nvSpPr>
          <p:cNvPr id="6" name="Rectangle 5"/>
          <p:cNvSpPr/>
          <p:nvPr/>
        </p:nvSpPr>
        <p:spPr>
          <a:xfrm>
            <a:off x="6226958" y="6477000"/>
            <a:ext cx="2840842" cy="307777"/>
          </a:xfrm>
          <a:prstGeom prst="rect">
            <a:avLst/>
          </a:prstGeom>
        </p:spPr>
        <p:txBody>
          <a:bodyPr wrap="none">
            <a:spAutoFit/>
          </a:bodyPr>
          <a:lstStyle/>
          <a:p>
            <a:r>
              <a:rPr lang="en-US" sz="1400" dirty="0">
                <a:solidFill>
                  <a:schemeClr val="accent1"/>
                </a:solidFill>
                <a:latin typeface="Arial" panose="020B0604020202020204" pitchFamily="34" charset="0"/>
                <a:hlinkClick r:id="rId4" tooltip="Attribution License"/>
              </a:rPr>
              <a:t>Some rights reserved</a:t>
            </a:r>
            <a:r>
              <a:rPr lang="en-US" sz="1400" dirty="0">
                <a:solidFill>
                  <a:schemeClr val="accent1"/>
                </a:solidFill>
                <a:latin typeface="Arial" panose="020B0604020202020204" pitchFamily="34" charset="0"/>
              </a:rPr>
              <a:t> by </a:t>
            </a:r>
            <a:r>
              <a:rPr lang="en-US" sz="1400" dirty="0" err="1">
                <a:solidFill>
                  <a:schemeClr val="accent1"/>
                </a:solidFill>
                <a:latin typeface="Arial" panose="020B0604020202020204" pitchFamily="34" charset="0"/>
                <a:hlinkClick r:id="rId5"/>
              </a:rPr>
              <a:t>sirqitous</a:t>
            </a:r>
            <a:endParaRPr lang="en-US" sz="1400" dirty="0">
              <a:solidFill>
                <a:schemeClr val="accent1"/>
              </a:solidFill>
            </a:endParaRPr>
          </a:p>
        </p:txBody>
      </p:sp>
    </p:spTree>
    <p:extLst>
      <p:ext uri="{BB962C8B-B14F-4D97-AF65-F5344CB8AC3E}">
        <p14:creationId xmlns:p14="http://schemas.microsoft.com/office/powerpoint/2010/main" val="212068259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80C0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descr="File:Thomas Jefferson by Rembrandt Peale, 18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7609"/>
            <a:ext cx="5781675" cy="6896630"/>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070442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1892</a:t>
            </a:r>
          </a:p>
        </p:txBody>
      </p:sp>
      <p:pic>
        <p:nvPicPr>
          <p:cNvPr id="6" name="Picture 2"/>
          <p:cNvPicPr>
            <a:picLocks noChangeAspect="1" noChangeArrowheads="1"/>
          </p:cNvPicPr>
          <p:nvPr/>
        </p:nvPicPr>
        <p:blipFill>
          <a:blip r:embed="rId3" cstate="print"/>
          <a:srcRect/>
          <a:stretch>
            <a:fillRect/>
          </a:stretch>
        </p:blipFill>
        <p:spPr bwMode="auto">
          <a:xfrm>
            <a:off x="0" y="914400"/>
            <a:ext cx="9144000" cy="4921164"/>
          </a:xfrm>
          <a:prstGeom prst="rect">
            <a:avLst/>
          </a:prstGeom>
          <a:noFill/>
          <a:ln w="9525">
            <a:noFill/>
            <a:miter lim="800000"/>
            <a:headEnd/>
            <a:tailEnd/>
          </a:ln>
        </p:spPr>
      </p:pic>
      <p:sp>
        <p:nvSpPr>
          <p:cNvPr id="13" name="TextBox 12">
            <a:hlinkClick r:id="rId4" action="ppaction://hlinksldjump"/>
          </p:cNvPr>
          <p:cNvSpPr txBox="1"/>
          <p:nvPr/>
        </p:nvSpPr>
        <p:spPr>
          <a:xfrm>
            <a:off x="11430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1892</a:t>
            </a:r>
          </a:p>
        </p:txBody>
      </p:sp>
      <p:sp>
        <p:nvSpPr>
          <p:cNvPr id="14" name="TextBox 13">
            <a:hlinkClick r:id="rId5" action="ppaction://hlinksldjump"/>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1896</a:t>
            </a:r>
          </a:p>
        </p:txBody>
      </p:sp>
      <p:sp>
        <p:nvSpPr>
          <p:cNvPr id="15" name="TextBox 14">
            <a:hlinkClick r:id="rId6" action="ppaction://hlinksldjump"/>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1900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 name="Picture 2" descr="http://farm6.staticflickr.com/5479/11702235035_bb2173b37f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99" y="1"/>
            <a:ext cx="9169400" cy="68770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5760484" y="6488668"/>
            <a:ext cx="3307316" cy="307777"/>
          </a:xfrm>
          <a:prstGeom prst="rect">
            <a:avLst/>
          </a:prstGeom>
        </p:spPr>
        <p:txBody>
          <a:bodyPr wrap="none">
            <a:spAutoFit/>
          </a:bodyPr>
          <a:lstStyle/>
          <a:p>
            <a:r>
              <a:rPr lang="en-US" sz="1400" dirty="0">
                <a:solidFill>
                  <a:schemeClr val="tx1">
                    <a:lumMod val="50000"/>
                  </a:schemeClr>
                </a:solidFill>
                <a:latin typeface="Arial" panose="020B0604020202020204" pitchFamily="34" charset="0"/>
                <a:hlinkClick r:id="rId4" tooltip="Attribution License"/>
              </a:rPr>
              <a:t>Some rights reserved</a:t>
            </a:r>
            <a:r>
              <a:rPr lang="en-US" sz="1400" dirty="0">
                <a:solidFill>
                  <a:schemeClr val="tx1">
                    <a:lumMod val="50000"/>
                  </a:schemeClr>
                </a:solidFill>
                <a:latin typeface="Arial" panose="020B0604020202020204" pitchFamily="34" charset="0"/>
              </a:rPr>
              <a:t> by LendingMemo</a:t>
            </a:r>
            <a:endParaRPr lang="en-US" sz="1400" dirty="0">
              <a:solidFill>
                <a:schemeClr val="tx1">
                  <a:lumMod val="50000"/>
                </a:schemeClr>
              </a:solidFill>
            </a:endParaRPr>
          </a:p>
        </p:txBody>
      </p:sp>
      <p:sp>
        <p:nvSpPr>
          <p:cNvPr id="2" name="Title 1"/>
          <p:cNvSpPr>
            <a:spLocks noGrp="1"/>
          </p:cNvSpPr>
          <p:nvPr>
            <p:ph type="title"/>
          </p:nvPr>
        </p:nvSpPr>
        <p:spPr>
          <a:xfrm>
            <a:off x="685800" y="228600"/>
            <a:ext cx="8153400" cy="2895600"/>
          </a:xfrm>
        </p:spPr>
        <p:txBody>
          <a:bodyPr>
            <a:noAutofit/>
          </a:bodyPr>
          <a:lstStyle/>
          <a:p>
            <a:pPr algn="r"/>
            <a:r>
              <a:rPr lang="en-US" sz="9600" dirty="0">
                <a:ln w="0"/>
                <a:solidFill>
                  <a:srgbClr val="280501"/>
                </a:solidFill>
                <a:effectLst>
                  <a:outerShdw blurRad="38100" dist="19050" dir="2700000" algn="tl" rotWithShape="0">
                    <a:schemeClr val="dk1">
                      <a:alpha val="40000"/>
                    </a:schemeClr>
                  </a:outerShdw>
                </a:effectLst>
              </a:rPr>
              <a:t>Panic of </a:t>
            </a:r>
            <a:br>
              <a:rPr lang="en-US" sz="9600" dirty="0">
                <a:ln w="0"/>
                <a:solidFill>
                  <a:srgbClr val="280501"/>
                </a:solidFill>
                <a:effectLst>
                  <a:outerShdw blurRad="38100" dist="19050" dir="2700000" algn="tl" rotWithShape="0">
                    <a:schemeClr val="dk1">
                      <a:alpha val="40000"/>
                    </a:schemeClr>
                  </a:outerShdw>
                </a:effectLst>
              </a:rPr>
            </a:br>
            <a:r>
              <a:rPr lang="en-US" sz="9600" dirty="0">
                <a:ln w="0"/>
                <a:solidFill>
                  <a:srgbClr val="280501"/>
                </a:solidFill>
                <a:effectLst>
                  <a:outerShdw blurRad="38100" dist="19050" dir="2700000" algn="tl" rotWithShape="0">
                    <a:schemeClr val="dk1">
                      <a:alpha val="40000"/>
                    </a:schemeClr>
                  </a:outerShdw>
                </a:effectLst>
              </a:rPr>
              <a:t>1893</a:t>
            </a:r>
          </a:p>
        </p:txBody>
      </p:sp>
      <p:sp>
        <p:nvSpPr>
          <p:cNvPr id="4" name="Rectangle 3"/>
          <p:cNvSpPr/>
          <p:nvPr/>
        </p:nvSpPr>
        <p:spPr>
          <a:xfrm>
            <a:off x="76200" y="4495800"/>
            <a:ext cx="6477000" cy="1323439"/>
          </a:xfrm>
          <a:prstGeom prst="rect">
            <a:avLst/>
          </a:prstGeom>
        </p:spPr>
        <p:txBody>
          <a:bodyPr wrap="square">
            <a:spAutoFit/>
          </a:bodyPr>
          <a:lstStyle/>
          <a:p>
            <a:pPr algn="ctr"/>
            <a:r>
              <a:rPr lang="en-US" sz="8000" b="1" dirty="0">
                <a:solidFill>
                  <a:schemeClr val="tx1">
                    <a:lumMod val="50000"/>
                  </a:schemeClr>
                </a:solidFill>
              </a:rPr>
              <a:t>Economy = BAD</a:t>
            </a:r>
            <a:endParaRPr lang="en-US" sz="8000" dirty="0">
              <a:solidFill>
                <a:schemeClr val="tx1">
                  <a:lumMod val="50000"/>
                </a:schemeClr>
              </a:solidFill>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9913" y="152400"/>
            <a:ext cx="8609287"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9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1896</a:t>
            </a:r>
            <a:endParaRPr lang="en-US" sz="7200"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a:blip r:embed="rId3" cstate="print"/>
          <a:srcRect/>
          <a:stretch>
            <a:fillRect/>
          </a:stretch>
        </p:blipFill>
        <p:spPr bwMode="auto">
          <a:xfrm>
            <a:off x="457200" y="1600200"/>
            <a:ext cx="2743200" cy="3907228"/>
          </a:xfrm>
          <a:prstGeom prst="rect">
            <a:avLst/>
          </a:prstGeom>
          <a:noFill/>
        </p:spPr>
      </p:pic>
      <p:pic>
        <p:nvPicPr>
          <p:cNvPr id="174082" name="Picture 2" descr="File:William McKinley by Courtney Art Studio, 1896.jpg"/>
          <p:cNvPicPr>
            <a:picLocks noChangeAspect="1" noChangeArrowheads="1"/>
          </p:cNvPicPr>
          <p:nvPr/>
        </p:nvPicPr>
        <p:blipFill>
          <a:blip r:embed="rId4" cstate="print"/>
          <a:srcRect/>
          <a:stretch>
            <a:fillRect/>
          </a:stretch>
        </p:blipFill>
        <p:spPr bwMode="auto">
          <a:xfrm>
            <a:off x="6030662" y="1600200"/>
            <a:ext cx="2791809" cy="3907228"/>
          </a:xfrm>
          <a:prstGeom prst="rect">
            <a:avLst/>
          </a:prstGeom>
          <a:noFill/>
        </p:spPr>
      </p:pic>
      <p:sp>
        <p:nvSpPr>
          <p:cNvPr id="10" name="TextBox 9"/>
          <p:cNvSpPr txBox="1"/>
          <p:nvPr/>
        </p:nvSpPr>
        <p:spPr>
          <a:xfrm>
            <a:off x="0" y="5486400"/>
            <a:ext cx="3733800" cy="954107"/>
          </a:xfrm>
          <a:prstGeom prst="rect">
            <a:avLst/>
          </a:prstGeom>
          <a:noFill/>
        </p:spPr>
        <p:txBody>
          <a:bodyPr wrap="square" rtlCol="0">
            <a:spAutoFit/>
          </a:bodyPr>
          <a:lstStyle/>
          <a:p>
            <a:pPr algn="ctr"/>
            <a:r>
              <a:rPr lang="en-US" sz="2800" b="1" dirty="0">
                <a:solidFill>
                  <a:schemeClr val="bg1"/>
                </a:solidFill>
              </a:rPr>
              <a:t>William Jennings Bryan </a:t>
            </a:r>
            <a:br>
              <a:rPr lang="en-US" sz="2800" b="1" dirty="0">
                <a:solidFill>
                  <a:schemeClr val="bg1"/>
                </a:solidFill>
              </a:rPr>
            </a:br>
            <a:r>
              <a:rPr lang="en-US" sz="2800" b="1" dirty="0">
                <a:solidFill>
                  <a:schemeClr val="bg1"/>
                </a:solidFill>
              </a:rPr>
              <a:t>(D-NE)</a:t>
            </a:r>
          </a:p>
        </p:txBody>
      </p:sp>
      <p:sp>
        <p:nvSpPr>
          <p:cNvPr id="11" name="TextBox 10"/>
          <p:cNvSpPr txBox="1"/>
          <p:nvPr/>
        </p:nvSpPr>
        <p:spPr>
          <a:xfrm>
            <a:off x="5943600" y="5507428"/>
            <a:ext cx="2895600" cy="954107"/>
          </a:xfrm>
          <a:prstGeom prst="rect">
            <a:avLst/>
          </a:prstGeom>
          <a:noFill/>
        </p:spPr>
        <p:txBody>
          <a:bodyPr wrap="square" rtlCol="0">
            <a:spAutoFit/>
          </a:bodyPr>
          <a:lstStyle/>
          <a:p>
            <a:pPr algn="ctr"/>
            <a:r>
              <a:rPr lang="en-US" sz="2800" b="1" dirty="0">
                <a:solidFill>
                  <a:schemeClr val="bg1"/>
                </a:solidFill>
              </a:rPr>
              <a:t>William McKinley </a:t>
            </a:r>
            <a:br>
              <a:rPr lang="en-US" sz="2800" b="1" dirty="0">
                <a:solidFill>
                  <a:schemeClr val="bg1"/>
                </a:solidFill>
              </a:rPr>
            </a:br>
            <a:r>
              <a:rPr lang="en-US" sz="2800" b="1" dirty="0">
                <a:solidFill>
                  <a:schemeClr val="bg1"/>
                </a:solidFill>
              </a:rPr>
              <a:t>(R-OH)</a:t>
            </a:r>
          </a:p>
        </p:txBody>
      </p:sp>
      <p:pic>
        <p:nvPicPr>
          <p:cNvPr id="1026" name="Picture 2" descr="C:\Documents and Settings\TRICHEY\Local Settings\Temporary Internet Files\Content.IE5\RSHH5WDC\MC900437787[1].wmf"/>
          <p:cNvPicPr>
            <a:picLocks noChangeAspect="1" noChangeArrowheads="1"/>
          </p:cNvPicPr>
          <p:nvPr/>
        </p:nvPicPr>
        <p:blipFill>
          <a:blip r:embed="rId5" cstate="print"/>
          <a:srcRect/>
          <a:stretch>
            <a:fillRect/>
          </a:stretch>
        </p:blipFill>
        <p:spPr bwMode="auto">
          <a:xfrm>
            <a:off x="228600" y="1413837"/>
            <a:ext cx="1262063" cy="1100763"/>
          </a:xfrm>
          <a:prstGeom prst="rect">
            <a:avLst/>
          </a:prstGeom>
          <a:noFill/>
        </p:spPr>
      </p:pic>
      <p:pic>
        <p:nvPicPr>
          <p:cNvPr id="4" name="Picture 2" descr="C:\Documents and Settings\trichey.SDOC\Local Settings\Temp\Temporary Internet Files\Content.IE5\HJRQGEQE\MC900437781[1].wmf"/>
          <p:cNvPicPr>
            <a:picLocks noChangeAspect="1" noChangeArrowheads="1"/>
          </p:cNvPicPr>
          <p:nvPr/>
        </p:nvPicPr>
        <p:blipFill>
          <a:blip r:embed="rId6" cstate="print"/>
          <a:srcRect/>
          <a:stretch>
            <a:fillRect/>
          </a:stretch>
        </p:blipFill>
        <p:spPr bwMode="auto">
          <a:xfrm>
            <a:off x="7827461" y="1600200"/>
            <a:ext cx="1237711" cy="1085345"/>
          </a:xfrm>
          <a:prstGeom prst="rect">
            <a:avLst/>
          </a:prstGeom>
          <a:noFill/>
        </p:spPr>
      </p:pic>
      <p:sp>
        <p:nvSpPr>
          <p:cNvPr id="7" name="Rectangle 6"/>
          <p:cNvSpPr/>
          <p:nvPr/>
        </p:nvSpPr>
        <p:spPr>
          <a:xfrm>
            <a:off x="3203028" y="2252752"/>
            <a:ext cx="2740572" cy="1862048"/>
          </a:xfrm>
          <a:prstGeom prst="rect">
            <a:avLst/>
          </a:prstGeom>
        </p:spPr>
        <p:txBody>
          <a:bodyPr wrap="square">
            <a:spAutoFit/>
          </a:bodyPr>
          <a:lstStyle/>
          <a:p>
            <a:pPr algn="ctr"/>
            <a:r>
              <a:rPr lang="en-US" sz="11500" b="1" i="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Biondi" pitchFamily="2" charset="0"/>
              </a:rPr>
              <a:t>vs.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7239000" cy="141763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“Cross of Gold Speech”</a:t>
            </a:r>
          </a:p>
        </p:txBody>
      </p:sp>
      <p:sp>
        <p:nvSpPr>
          <p:cNvPr id="6" name="Content Placeholder 5"/>
          <p:cNvSpPr>
            <a:spLocks noGrp="1"/>
          </p:cNvSpPr>
          <p:nvPr>
            <p:ph sz="half" idx="2"/>
          </p:nvPr>
        </p:nvSpPr>
        <p:spPr>
          <a:xfrm>
            <a:off x="304800" y="1600200"/>
            <a:ext cx="4419600" cy="4602163"/>
          </a:xfrm>
        </p:spPr>
        <p:txBody>
          <a:bodyPr>
            <a:normAutofit/>
          </a:bodyPr>
          <a:lstStyle/>
          <a:p>
            <a:pPr marL="177800" indent="-177800">
              <a:buNone/>
            </a:pPr>
            <a:r>
              <a:rPr lang="en-US" sz="3600" b="1" i="1" dirty="0">
                <a:solidFill>
                  <a:schemeClr val="bg1"/>
                </a:solidFill>
                <a:effectLst>
                  <a:outerShdw blurRad="38100" dist="38100" dir="2700000" algn="tl">
                    <a:srgbClr val="000000">
                      <a:alpha val="43137"/>
                    </a:srgbClr>
                  </a:outerShdw>
                </a:effectLst>
              </a:rPr>
              <a:t>“If protection has slain its thousands the gold standard has slain its tens of thousands.”</a:t>
            </a:r>
            <a:br>
              <a:rPr lang="en-US" sz="3600" b="1" i="1" dirty="0">
                <a:solidFill>
                  <a:schemeClr val="bg1"/>
                </a:solidFill>
                <a:effectLst>
                  <a:outerShdw blurRad="38100" dist="38100" dir="2700000" algn="tl">
                    <a:srgbClr val="000000">
                      <a:alpha val="43137"/>
                    </a:srgbClr>
                  </a:outerShdw>
                </a:effectLst>
              </a:rPr>
            </a:br>
            <a:endParaRPr lang="en-US" sz="1200" b="1" i="1" dirty="0">
              <a:solidFill>
                <a:schemeClr val="bg1"/>
              </a:solidFill>
              <a:effectLst>
                <a:outerShdw blurRad="38100" dist="38100" dir="2700000" algn="tl">
                  <a:srgbClr val="000000">
                    <a:alpha val="43137"/>
                  </a:srgbClr>
                </a:outerShdw>
              </a:effectLst>
            </a:endParaRPr>
          </a:p>
          <a:p>
            <a:pPr marL="177800" indent="-177800">
              <a:buNone/>
            </a:pPr>
            <a:r>
              <a:rPr lang="en-US" sz="3600" b="1" i="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 W.J. Bryan</a:t>
            </a:r>
            <a:endParaRPr lang="en-US" sz="3600" dirty="0">
              <a:solidFill>
                <a:schemeClr val="bg1"/>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a:xfrm>
            <a:off x="5153001" y="6248400"/>
            <a:ext cx="3660775" cy="304800"/>
          </a:xfrm>
        </p:spPr>
        <p:txBody>
          <a:bodyPr>
            <a:noAutofit/>
          </a:bodyPr>
          <a:lstStyle/>
          <a:p>
            <a:pPr algn="ctr"/>
            <a:r>
              <a:rPr lang="en-US" sz="1800" dirty="0">
                <a:solidFill>
                  <a:schemeClr val="bg1"/>
                </a:solidFill>
              </a:rPr>
              <a:t>Cartoon from </a:t>
            </a:r>
            <a:r>
              <a:rPr lang="en-US" sz="1800" i="1" dirty="0">
                <a:solidFill>
                  <a:schemeClr val="bg1"/>
                </a:solidFill>
              </a:rPr>
              <a:t>Judge</a:t>
            </a:r>
            <a:r>
              <a:rPr lang="en-US" sz="1800" dirty="0">
                <a:solidFill>
                  <a:schemeClr val="bg1"/>
                </a:solidFill>
              </a:rPr>
              <a:t> Magazine, 1896</a:t>
            </a:r>
            <a:endParaRPr lang="en-US" sz="2000" dirty="0">
              <a:solidFill>
                <a:schemeClr val="bg1"/>
              </a:solidFill>
            </a:endParaRPr>
          </a:p>
        </p:txBody>
      </p:sp>
      <p:pic>
        <p:nvPicPr>
          <p:cNvPr id="147458" name="Picture 2" descr="File:Cross of gold speech cartoon.jpg">
            <a:hlinkClick r:id="rId3" action="ppaction://hlinksldjump"/>
          </p:cNvPr>
          <p:cNvPicPr>
            <a:picLocks noGrp="1" noChangeAspect="1" noChangeArrowheads="1"/>
          </p:cNvPicPr>
          <p:nvPr>
            <p:ph sz="quarter" idx="4"/>
          </p:nvPr>
        </p:nvPicPr>
        <p:blipFill>
          <a:blip r:embed="rId4" cstate="print"/>
          <a:srcRect/>
          <a:stretch>
            <a:fillRect/>
          </a:stretch>
        </p:blipFill>
        <p:spPr bwMode="auto">
          <a:xfrm>
            <a:off x="5153001" y="1524000"/>
            <a:ext cx="3686199" cy="4619779"/>
          </a:xfrm>
          <a:prstGeom prst="rect">
            <a:avLst/>
          </a:prstGeom>
          <a:noFill/>
          <a:ln w="57150">
            <a:solidFill>
              <a:schemeClr val="accent5">
                <a:lumMod val="60000"/>
                <a:lumOff val="40000"/>
              </a:schemeClr>
            </a:solidFill>
          </a:ln>
        </p:spPr>
      </p:pic>
      <p:sp>
        <p:nvSpPr>
          <p:cNvPr id="8" name="Rectangle 7"/>
          <p:cNvSpPr/>
          <p:nvPr/>
        </p:nvSpPr>
        <p:spPr>
          <a:xfrm>
            <a:off x="7239055" y="228600"/>
            <a:ext cx="1676345" cy="1200329"/>
          </a:xfrm>
          <a:prstGeom prst="rect">
            <a:avLst/>
          </a:prstGeom>
        </p:spPr>
        <p:txBody>
          <a:bodyPr wrap="square">
            <a:spAutoFit/>
          </a:bodyPr>
          <a:lstStyle/>
          <a:p>
            <a:pPr algn="ctr"/>
            <a:r>
              <a:rPr lang="en-US" b="1" dirty="0">
                <a:solidFill>
                  <a:schemeClr val="bg1"/>
                </a:solidFill>
              </a:rPr>
              <a:t>1896 Democratic National Convention</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76200" y="-76200"/>
            <a:ext cx="7239000" cy="1417638"/>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l"/>
            <a:r>
              <a:rPr lang="en-US" sz="5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“Cross of Gold Speech”</a:t>
            </a:r>
          </a:p>
        </p:txBody>
      </p:sp>
      <p:sp>
        <p:nvSpPr>
          <p:cNvPr id="6" name="Content Placeholder 5"/>
          <p:cNvSpPr>
            <a:spLocks noGrp="1"/>
          </p:cNvSpPr>
          <p:nvPr>
            <p:ph sz="half" idx="2"/>
          </p:nvPr>
        </p:nvSpPr>
        <p:spPr>
          <a:xfrm>
            <a:off x="304800" y="1600200"/>
            <a:ext cx="4495800" cy="4602163"/>
          </a:xfrm>
        </p:spPr>
        <p:txBody>
          <a:bodyPr>
            <a:normAutofit/>
          </a:bodyPr>
          <a:lstStyle/>
          <a:p>
            <a:pPr marL="177800" indent="-177800">
              <a:buNone/>
            </a:pPr>
            <a:r>
              <a:rPr lang="en-US" sz="3600" b="1" i="1" dirty="0">
                <a:solidFill>
                  <a:schemeClr val="bg1"/>
                </a:solidFill>
              </a:rPr>
              <a:t>“</a:t>
            </a:r>
            <a:r>
              <a:rPr lang="en-US" sz="3600" b="1" i="1" dirty="0">
                <a:solidFill>
                  <a:schemeClr val="bg1"/>
                </a:solidFill>
                <a:effectLst>
                  <a:outerShdw blurRad="38100" dist="38100" dir="2700000" algn="tl">
                    <a:srgbClr val="000000">
                      <a:alpha val="43137"/>
                    </a:srgbClr>
                  </a:outerShdw>
                </a:effectLst>
              </a:rPr>
              <a:t>You shall not press down upon the brow of labor this </a:t>
            </a:r>
            <a:r>
              <a:rPr lang="en-US" sz="3600" b="1" i="1" dirty="0">
                <a:solidFill>
                  <a:schemeClr val="accent6">
                    <a:lumMod val="75000"/>
                  </a:schemeClr>
                </a:solidFill>
                <a:effectLst>
                  <a:outerShdw blurRad="38100" dist="38100" dir="2700000" algn="tl">
                    <a:srgbClr val="000000">
                      <a:alpha val="43137"/>
                    </a:srgbClr>
                  </a:outerShdw>
                </a:effectLst>
              </a:rPr>
              <a:t>crown of thorns</a:t>
            </a:r>
            <a:r>
              <a:rPr lang="en-US" sz="3600" b="1" i="1" dirty="0">
                <a:solidFill>
                  <a:schemeClr val="bg1"/>
                </a:solidFill>
                <a:effectLst>
                  <a:outerShdw blurRad="38100" dist="38100" dir="2700000" algn="tl">
                    <a:srgbClr val="000000">
                      <a:alpha val="43137"/>
                    </a:srgbClr>
                  </a:outerShdw>
                </a:effectLst>
              </a:rPr>
              <a:t>! You shall not crucify mankind upon a </a:t>
            </a:r>
            <a:r>
              <a:rPr lang="en-US" sz="3600" b="1" i="1" dirty="0">
                <a:solidFill>
                  <a:schemeClr val="accent6">
                    <a:lumMod val="75000"/>
                  </a:schemeClr>
                </a:solidFill>
                <a:effectLst>
                  <a:outerShdw blurRad="38100" dist="38100" dir="2700000" algn="tl">
                    <a:srgbClr val="000000">
                      <a:alpha val="43137"/>
                    </a:srgbClr>
                  </a:outerShdw>
                </a:effectLst>
              </a:rPr>
              <a:t>cross of gold</a:t>
            </a:r>
            <a:r>
              <a:rPr lang="en-US" sz="3600" b="1" i="1" dirty="0">
                <a:solidFill>
                  <a:schemeClr val="bg1"/>
                </a:solidFill>
                <a:effectLst>
                  <a:outerShdw blurRad="38100" dist="38100" dir="2700000" algn="tl">
                    <a:srgbClr val="000000">
                      <a:alpha val="43137"/>
                    </a:srgbClr>
                  </a:outerShdw>
                </a:effectLst>
              </a:rPr>
              <a:t>!”</a:t>
            </a:r>
            <a:br>
              <a:rPr lang="en-US" sz="3600" b="1" i="1" dirty="0">
                <a:solidFill>
                  <a:schemeClr val="bg1"/>
                </a:solidFill>
                <a:effectLst>
                  <a:outerShdw blurRad="38100" dist="38100" dir="2700000" algn="tl">
                    <a:srgbClr val="000000">
                      <a:alpha val="43137"/>
                    </a:srgbClr>
                  </a:outerShdw>
                </a:effectLst>
              </a:rPr>
            </a:br>
            <a:endParaRPr lang="en-US" sz="1200" b="1" i="1" dirty="0">
              <a:solidFill>
                <a:schemeClr val="bg1"/>
              </a:solidFill>
              <a:effectLst>
                <a:outerShdw blurRad="38100" dist="38100" dir="2700000" algn="tl">
                  <a:srgbClr val="000000">
                    <a:alpha val="43137"/>
                  </a:srgbClr>
                </a:outerShdw>
              </a:effectLst>
            </a:endParaRPr>
          </a:p>
          <a:p>
            <a:pPr marL="177800" indent="-177800">
              <a:buNone/>
            </a:pPr>
            <a:r>
              <a:rPr lang="en-US" sz="3600" b="1" i="1" dirty="0">
                <a:solidFill>
                  <a:schemeClr val="bg1"/>
                </a:solidFill>
                <a:effectLst>
                  <a:outerShdw blurRad="38100" dist="38100" dir="2700000" algn="tl">
                    <a:srgbClr val="000000">
                      <a:alpha val="43137"/>
                    </a:srgbClr>
                  </a:outerShdw>
                </a:effectLst>
              </a:rPr>
              <a:t>			</a:t>
            </a:r>
            <a:r>
              <a:rPr lang="en-US" sz="3600" b="1" dirty="0">
                <a:solidFill>
                  <a:schemeClr val="bg1"/>
                </a:solidFill>
                <a:effectLst>
                  <a:outerShdw blurRad="38100" dist="38100" dir="2700000" algn="tl">
                    <a:srgbClr val="000000">
                      <a:alpha val="43137"/>
                    </a:srgbClr>
                  </a:outerShdw>
                </a:effectLst>
              </a:rPr>
              <a:t>-- W.J. Bryan</a:t>
            </a:r>
            <a:endParaRPr lang="en-US" sz="3600" dirty="0">
              <a:solidFill>
                <a:schemeClr val="bg1"/>
              </a:solidFill>
              <a:effectLst>
                <a:outerShdw blurRad="38100" dist="38100" dir="2700000" algn="tl">
                  <a:srgbClr val="000000">
                    <a:alpha val="43137"/>
                  </a:srgbClr>
                </a:outerShdw>
              </a:effectLst>
            </a:endParaRPr>
          </a:p>
        </p:txBody>
      </p:sp>
      <p:sp>
        <p:nvSpPr>
          <p:cNvPr id="7" name="Text Placeholder 6"/>
          <p:cNvSpPr>
            <a:spLocks noGrp="1"/>
          </p:cNvSpPr>
          <p:nvPr>
            <p:ph type="body" sz="quarter" idx="3"/>
          </p:nvPr>
        </p:nvSpPr>
        <p:spPr>
          <a:xfrm>
            <a:off x="5153001" y="6248400"/>
            <a:ext cx="3660775" cy="304800"/>
          </a:xfrm>
        </p:spPr>
        <p:txBody>
          <a:bodyPr>
            <a:noAutofit/>
          </a:bodyPr>
          <a:lstStyle/>
          <a:p>
            <a:pPr algn="ctr"/>
            <a:r>
              <a:rPr lang="en-US" sz="1800" dirty="0">
                <a:solidFill>
                  <a:schemeClr val="bg1"/>
                </a:solidFill>
              </a:rPr>
              <a:t>Cartoon from </a:t>
            </a:r>
            <a:r>
              <a:rPr lang="en-US" sz="1800" i="1" dirty="0">
                <a:solidFill>
                  <a:schemeClr val="bg1"/>
                </a:solidFill>
              </a:rPr>
              <a:t>Judge</a:t>
            </a:r>
            <a:r>
              <a:rPr lang="en-US" sz="1800" dirty="0">
                <a:solidFill>
                  <a:schemeClr val="bg1"/>
                </a:solidFill>
              </a:rPr>
              <a:t> Magazine, 1896</a:t>
            </a:r>
            <a:endParaRPr lang="en-US" sz="2000" dirty="0">
              <a:solidFill>
                <a:schemeClr val="bg1"/>
              </a:solidFill>
            </a:endParaRPr>
          </a:p>
        </p:txBody>
      </p:sp>
      <p:pic>
        <p:nvPicPr>
          <p:cNvPr id="147458" name="Picture 2" descr="File:Cross of gold speech cartoon.jpg">
            <a:hlinkClick r:id="rId3" action="ppaction://hlinksldjump"/>
          </p:cNvPr>
          <p:cNvPicPr>
            <a:picLocks noGrp="1" noChangeAspect="1" noChangeArrowheads="1"/>
          </p:cNvPicPr>
          <p:nvPr>
            <p:ph sz="quarter" idx="4"/>
          </p:nvPr>
        </p:nvPicPr>
        <p:blipFill>
          <a:blip r:embed="rId4" cstate="print"/>
          <a:srcRect/>
          <a:stretch>
            <a:fillRect/>
          </a:stretch>
        </p:blipFill>
        <p:spPr bwMode="auto">
          <a:xfrm>
            <a:off x="5153001" y="1524000"/>
            <a:ext cx="3686199" cy="4619779"/>
          </a:xfrm>
          <a:prstGeom prst="rect">
            <a:avLst/>
          </a:prstGeom>
          <a:noFill/>
          <a:ln w="57150">
            <a:solidFill>
              <a:schemeClr val="accent5">
                <a:lumMod val="60000"/>
                <a:lumOff val="40000"/>
              </a:schemeClr>
            </a:solidFill>
          </a:ln>
        </p:spPr>
      </p:pic>
      <p:sp>
        <p:nvSpPr>
          <p:cNvPr id="3" name="Rectangle 2"/>
          <p:cNvSpPr/>
          <p:nvPr/>
        </p:nvSpPr>
        <p:spPr>
          <a:xfrm>
            <a:off x="7239055" y="228600"/>
            <a:ext cx="1676345" cy="1200329"/>
          </a:xfrm>
          <a:prstGeom prst="rect">
            <a:avLst/>
          </a:prstGeom>
        </p:spPr>
        <p:txBody>
          <a:bodyPr wrap="square">
            <a:spAutoFit/>
          </a:bodyPr>
          <a:lstStyle/>
          <a:p>
            <a:pPr algn="ctr"/>
            <a:r>
              <a:rPr lang="en-US" b="1" dirty="0">
                <a:solidFill>
                  <a:schemeClr val="bg1"/>
                </a:solidFill>
              </a:rPr>
              <a:t>1896 Democratic National Convention</a:t>
            </a:r>
          </a:p>
        </p:txBody>
      </p:sp>
    </p:spTree>
    <p:extLst>
      <p:ext uri="{BB962C8B-B14F-4D97-AF65-F5344CB8AC3E}">
        <p14:creationId xmlns:p14="http://schemas.microsoft.com/office/powerpoint/2010/main" val="384020752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ile:Cross of gold speech cartoon.jpg"/>
          <p:cNvPicPr>
            <a:picLocks noChangeAspect="1" noChangeArrowheads="1"/>
          </p:cNvPicPr>
          <p:nvPr/>
        </p:nvPicPr>
        <p:blipFill>
          <a:blip r:embed="rId3" cstate="print"/>
          <a:srcRect l="4167" t="4433" r="2778"/>
          <a:stretch>
            <a:fillRect/>
          </a:stretch>
        </p:blipFill>
        <p:spPr bwMode="auto">
          <a:xfrm>
            <a:off x="1904999" y="0"/>
            <a:ext cx="5342213" cy="6875905"/>
          </a:xfrm>
          <a:prstGeom prst="rect">
            <a:avLst/>
          </a:prstGeom>
          <a:noFill/>
        </p:spPr>
      </p:pic>
      <p:sp>
        <p:nvSpPr>
          <p:cNvPr id="5" name="Rectangle 4">
            <a:hlinkClick r:id="rId4" action="ppaction://hlinksldjump" tooltip="Anarchy"/>
          </p:cNvPr>
          <p:cNvSpPr/>
          <p:nvPr/>
        </p:nvSpPr>
        <p:spPr>
          <a:xfrm>
            <a:off x="6248400" y="3429000"/>
            <a:ext cx="914400"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hlinkClick r:id="rId4" action="ppaction://hlinksldjump" tooltip="Used in Bryan's Chicago Speech - Cross of Gold"/>
          </p:cNvPr>
          <p:cNvSpPr/>
          <p:nvPr/>
        </p:nvSpPr>
        <p:spPr>
          <a:xfrm rot="4240224">
            <a:off x="5289320" y="2785459"/>
            <a:ext cx="1113744" cy="533400"/>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hlinkClick r:id="rId4" action="ppaction://hlinksldjump" tooltip="Crown of thorns used by Bryan in campaign speeches"/>
          </p:cNvPr>
          <p:cNvSpPr/>
          <p:nvPr/>
        </p:nvSpPr>
        <p:spPr>
          <a:xfrm rot="1861348">
            <a:off x="3939758" y="873820"/>
            <a:ext cx="867345" cy="448563"/>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hlinkClick r:id="rId4" action="ppaction://hlinksldjump" tooltip="Speech plagarized from the Bible"/>
          </p:cNvPr>
          <p:cNvSpPr/>
          <p:nvPr/>
        </p:nvSpPr>
        <p:spPr>
          <a:xfrm rot="18363469">
            <a:off x="4960270" y="3800076"/>
            <a:ext cx="867345" cy="27085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12020" y="-26277"/>
            <a:ext cx="4934607" cy="2845677"/>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Populists Endorse </a:t>
            </a:r>
            <a:b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a:t>
            </a:r>
            <a:endParaRPr lang="en-US" b="1" i="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rotWithShape="1">
          <a:blip r:embed="rId3" cstate="print"/>
          <a:srcRect l="12789"/>
          <a:stretch/>
        </p:blipFill>
        <p:spPr bwMode="auto">
          <a:xfrm>
            <a:off x="0" y="-26277"/>
            <a:ext cx="4212021" cy="6879021"/>
          </a:xfrm>
          <a:prstGeom prst="rect">
            <a:avLst/>
          </a:prstGeom>
          <a:noFill/>
        </p:spPr>
      </p:pic>
      <p:sp>
        <p:nvSpPr>
          <p:cNvPr id="10" name="TextBox 9"/>
          <p:cNvSpPr txBox="1"/>
          <p:nvPr/>
        </p:nvSpPr>
        <p:spPr>
          <a:xfrm>
            <a:off x="0" y="5638800"/>
            <a:ext cx="4241069" cy="769441"/>
          </a:xfrm>
          <a:prstGeom prst="rect">
            <a:avLst/>
          </a:prstGeom>
          <a:solidFill>
            <a:schemeClr val="dk1">
              <a:alpha val="73000"/>
            </a:schemeClr>
          </a:solidFill>
          <a:ln>
            <a:noFill/>
          </a:ln>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algn="ctr"/>
            <a:r>
              <a:rPr lang="en-US" sz="4400" b="1" dirty="0"/>
              <a:t>Bryan</a:t>
            </a:r>
          </a:p>
        </p:txBody>
      </p:sp>
      <p:pic>
        <p:nvPicPr>
          <p:cNvPr id="2050" name="Picture 2" descr="C:\Documents and Settings\TRICHEY\Local Settings\Temporary Internet Files\Content.IE5\YF2PIJAV\MC900441322[1].png"/>
          <p:cNvPicPr>
            <a:picLocks noChangeAspect="1" noChangeArrowheads="1"/>
          </p:cNvPicPr>
          <p:nvPr/>
        </p:nvPicPr>
        <p:blipFill>
          <a:blip r:embed="rId4" cstate="print"/>
          <a:srcRect/>
          <a:stretch>
            <a:fillRect/>
          </a:stretch>
        </p:blipFill>
        <p:spPr bwMode="auto">
          <a:xfrm flipH="1">
            <a:off x="4724400" y="2819400"/>
            <a:ext cx="4114800" cy="4114800"/>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7" name="Title 6"/>
          <p:cNvSpPr>
            <a:spLocks noGrp="1"/>
          </p:cNvSpPr>
          <p:nvPr>
            <p:ph type="title"/>
          </p:nvPr>
        </p:nvSpPr>
        <p:spPr>
          <a:xfrm>
            <a:off x="0" y="1905000"/>
            <a:ext cx="3581400" cy="40386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 </a:t>
            </a:r>
            <a:b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Republican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Political Cartoon</a:t>
            </a:r>
          </a:p>
        </p:txBody>
      </p:sp>
      <p:pic>
        <p:nvPicPr>
          <p:cNvPr id="9" name="Picture 2" descr="Click to return to previous version of this cartoon..."/>
          <p:cNvPicPr>
            <a:picLocks noChangeAspect="1" noChangeArrowheads="1"/>
          </p:cNvPicPr>
          <p:nvPr/>
        </p:nvPicPr>
        <p:blipFill>
          <a:blip r:embed="rId3" cstate="print"/>
          <a:srcRect l="10901" t="23704" r="11237" b="7740"/>
          <a:stretch>
            <a:fillRect/>
          </a:stretch>
        </p:blipFill>
        <p:spPr bwMode="auto">
          <a:xfrm>
            <a:off x="3581400" y="0"/>
            <a:ext cx="5530645" cy="6858000"/>
          </a:xfrm>
          <a:prstGeom prst="rect">
            <a:avLst/>
          </a:prstGeom>
          <a:noFill/>
        </p:spPr>
      </p:pic>
      <p:pic>
        <p:nvPicPr>
          <p:cNvPr id="179202" name="Picture 2" descr="Click to return to previous version of this cartoon...">
            <a:hlinkClick r:id="rId4"/>
          </p:cNvPr>
          <p:cNvPicPr>
            <a:picLocks noChangeAspect="1" noChangeArrowheads="1"/>
          </p:cNvPicPr>
          <p:nvPr/>
        </p:nvPicPr>
        <p:blipFill>
          <a:blip r:embed="rId3" cstate="print"/>
          <a:srcRect l="32702" t="93366" r="33039" b="3317"/>
          <a:stretch>
            <a:fillRect/>
          </a:stretch>
        </p:blipFill>
        <p:spPr bwMode="auto">
          <a:xfrm>
            <a:off x="0" y="1066800"/>
            <a:ext cx="3657601" cy="498763"/>
          </a:xfrm>
          <a:prstGeom prst="rect">
            <a:avLst/>
          </a:prstGeom>
          <a:noFill/>
        </p:spPr>
      </p:pic>
      <p:pic>
        <p:nvPicPr>
          <p:cNvPr id="8" name="Picture 2" descr="Click to return to previous version of this cartoon...">
            <a:hlinkClick r:id="rId4"/>
          </p:cNvPr>
          <p:cNvPicPr>
            <a:picLocks noChangeAspect="1" noChangeArrowheads="1"/>
          </p:cNvPicPr>
          <p:nvPr/>
        </p:nvPicPr>
        <p:blipFill>
          <a:blip r:embed="rId3" cstate="print"/>
          <a:srcRect l="7786" t="3801" r="8123" b="78507"/>
          <a:stretch>
            <a:fillRect/>
          </a:stretch>
        </p:blipFill>
        <p:spPr bwMode="auto">
          <a:xfrm>
            <a:off x="-1" y="0"/>
            <a:ext cx="3600449" cy="1066800"/>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5122" name="Picture 2" descr="C:\Users\trichey\AppData\Local\Microsoft\Windows\Temporary Internet Files\Content.IE5\N9OYII25\MP900386077[1].jpg"/>
          <p:cNvPicPr>
            <a:picLocks noChangeAspect="1" noChangeArrowheads="1"/>
          </p:cNvPicPr>
          <p:nvPr/>
        </p:nvPicPr>
        <p:blipFill rotWithShape="1">
          <a:blip r:embed="rId3">
            <a:extLst>
              <a:ext uri="{28A0092B-C50C-407E-A947-70E740481C1C}">
                <a14:useLocalDpi xmlns:a14="http://schemas.microsoft.com/office/drawing/2010/main" val="0"/>
              </a:ext>
            </a:extLst>
          </a:blip>
          <a:srcRect l="3111" r="3555"/>
          <a:stretch/>
        </p:blipFill>
        <p:spPr bwMode="auto">
          <a:xfrm>
            <a:off x="381000" y="1171248"/>
            <a:ext cx="3791167" cy="56867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5123" name="Picture 3" descr="C:\Users\trichey\AppData\Local\Microsoft\Windows\Temporary Internet Files\Content.IE5\JJFOHFMP\MP900227706[1].jpg"/>
          <p:cNvPicPr>
            <a:picLocks noChangeAspect="1" noChangeArrowheads="1"/>
          </p:cNvPicPr>
          <p:nvPr/>
        </p:nvPicPr>
        <p:blipFill rotWithShape="1">
          <a:blip r:embed="rId4">
            <a:extLst>
              <a:ext uri="{28A0092B-C50C-407E-A947-70E740481C1C}">
                <a14:useLocalDpi xmlns:a14="http://schemas.microsoft.com/office/drawing/2010/main" val="0"/>
              </a:ext>
            </a:extLst>
          </a:blip>
          <a:srcRect l="39989" r="15307"/>
          <a:stretch/>
        </p:blipFill>
        <p:spPr bwMode="auto">
          <a:xfrm>
            <a:off x="4978085" y="1171248"/>
            <a:ext cx="3784915" cy="5686752"/>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0"/>
            <a:ext cx="91440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Train vs. the Porch</a:t>
            </a:r>
            <a:endPar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pic>
        <p:nvPicPr>
          <p:cNvPr id="5" name="Picture 2" descr="William Jennings Bryan Campaigning, 1896 "/>
          <p:cNvPicPr>
            <a:picLocks noChangeAspect="1" noChangeArrowheads="1"/>
          </p:cNvPicPr>
          <p:nvPr/>
        </p:nvPicPr>
        <p:blipFill>
          <a:blip r:embed="rId5" cstate="print"/>
          <a:srcRect/>
          <a:stretch>
            <a:fillRect/>
          </a:stretch>
        </p:blipFill>
        <p:spPr bwMode="auto">
          <a:xfrm>
            <a:off x="178934" y="1060301"/>
            <a:ext cx="1497466" cy="2132888"/>
          </a:xfrm>
          <a:prstGeom prst="rect">
            <a:avLst/>
          </a:prstGeom>
          <a:noFill/>
          <a:effectLst>
            <a:softEdge rad="63500"/>
          </a:effectLst>
        </p:spPr>
      </p:pic>
      <p:pic>
        <p:nvPicPr>
          <p:cNvPr id="174082" name="Picture 2" descr="File:William McKinley by Courtney Art Studio, 1896.jpg"/>
          <p:cNvPicPr>
            <a:picLocks noChangeAspect="1" noChangeArrowheads="1"/>
          </p:cNvPicPr>
          <p:nvPr/>
        </p:nvPicPr>
        <p:blipFill>
          <a:blip r:embed="rId6" cstate="print"/>
          <a:srcRect/>
          <a:stretch>
            <a:fillRect/>
          </a:stretch>
        </p:blipFill>
        <p:spPr bwMode="auto">
          <a:xfrm>
            <a:off x="7391400" y="1060301"/>
            <a:ext cx="1524000" cy="2132888"/>
          </a:xfrm>
          <a:prstGeom prst="rect">
            <a:avLst/>
          </a:prstGeom>
          <a:noFill/>
          <a:effectLst>
            <a:softEdge rad="63500"/>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71800" y="0"/>
            <a:ext cx="61722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Bryan’s Campaign Tour</a:t>
            </a:r>
          </a:p>
        </p:txBody>
      </p:sp>
      <p:pic>
        <p:nvPicPr>
          <p:cNvPr id="7" name="toytrainhorn.wav">
            <a:hlinkClick r:id="" action="ppaction://media"/>
          </p:cNvPr>
          <p:cNvPicPr>
            <a:picLocks noGrp="1" noChangeAspect="1"/>
          </p:cNvPicPr>
          <p:nvPr>
            <p:ph idx="1"/>
            <a:audioFile r:link="rId3"/>
            <p:extLst>
              <p:ext uri="{DAA4B4D4-6D71-4841-9C94-3DE7FCFB9230}">
                <p14:media xmlns:p14="http://schemas.microsoft.com/office/powerpoint/2010/main" r:embed="rId2"/>
              </p:ext>
            </p:extLst>
          </p:nvPr>
        </p:nvPicPr>
        <p:blipFill>
          <a:blip r:embed="rId5" cstate="print"/>
          <a:stretch>
            <a:fillRect/>
          </a:stretch>
        </p:blipFill>
        <p:spPr>
          <a:xfrm>
            <a:off x="4267200" y="3557588"/>
            <a:ext cx="609600" cy="609600"/>
          </a:xfrm>
          <a:prstGeom prst="rect">
            <a:avLst/>
          </a:prstGeom>
        </p:spPr>
      </p:pic>
      <p:pic>
        <p:nvPicPr>
          <p:cNvPr id="144385" name="Picture 1" descr="1st and 2nd trips"/>
          <p:cNvPicPr>
            <a:picLocks noChangeAspect="1" noChangeArrowheads="1"/>
          </p:cNvPicPr>
          <p:nvPr/>
        </p:nvPicPr>
        <p:blipFill>
          <a:blip r:embed="rId6" cstate="print"/>
          <a:srcRect/>
          <a:stretch>
            <a:fillRect/>
          </a:stretch>
        </p:blipFill>
        <p:spPr bwMode="auto">
          <a:xfrm>
            <a:off x="0" y="1168400"/>
            <a:ext cx="9144000" cy="5689600"/>
          </a:xfrm>
          <a:prstGeom prst="rect">
            <a:avLst/>
          </a:prstGeom>
          <a:noFill/>
        </p:spPr>
      </p:pic>
      <p:sp>
        <p:nvSpPr>
          <p:cNvPr id="5" name="Rectangle 4"/>
          <p:cNvSpPr/>
          <p:nvPr/>
        </p:nvSpPr>
        <p:spPr>
          <a:xfrm>
            <a:off x="2514600" y="6588369"/>
            <a:ext cx="6477000" cy="261610"/>
          </a:xfrm>
          <a:prstGeom prst="rect">
            <a:avLst/>
          </a:prstGeom>
        </p:spPr>
        <p:txBody>
          <a:bodyPr wrap="square">
            <a:spAutoFit/>
          </a:bodyPr>
          <a:lstStyle/>
          <a:p>
            <a:pPr algn="ctr"/>
            <a:r>
              <a:rPr lang="en-US" sz="1100" b="1" dirty="0">
                <a:hlinkClick r:id="rId7"/>
              </a:rPr>
              <a:t>http://www.authentichistory.com/1865-1897/progressive/mckinley/WJB_Campaign_Maps_From_The_First_Battle.html</a:t>
            </a:r>
            <a:r>
              <a:rPr lang="en-US" sz="1100" b="1" dirty="0"/>
              <a:t> </a:t>
            </a:r>
          </a:p>
        </p:txBody>
      </p:sp>
      <p:pic>
        <p:nvPicPr>
          <p:cNvPr id="144386" name="Picture 2" descr="William Jennings Bryan Campaigning, 1896 "/>
          <p:cNvPicPr>
            <a:picLocks noChangeAspect="1" noChangeArrowheads="1"/>
          </p:cNvPicPr>
          <p:nvPr/>
        </p:nvPicPr>
        <p:blipFill>
          <a:blip r:embed="rId8" cstate="print"/>
          <a:srcRect/>
          <a:stretch>
            <a:fillRect/>
          </a:stretch>
        </p:blipFill>
        <p:spPr bwMode="auto">
          <a:xfrm>
            <a:off x="152400" y="228600"/>
            <a:ext cx="2743200" cy="3907228"/>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p:cNvPicPr>
            <a:picLocks noChangeAspect="1" noChangeArrowheads="1"/>
          </p:cNvPicPr>
          <p:nvPr/>
        </p:nvPicPr>
        <p:blipFill>
          <a:blip r:embed="rId2" cstate="print"/>
          <a:srcRect/>
          <a:stretch>
            <a:fillRect/>
          </a:stretch>
        </p:blipFill>
        <p:spPr bwMode="auto">
          <a:xfrm>
            <a:off x="0" y="0"/>
            <a:ext cx="9144000" cy="12357290"/>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0 4.07407E-6 L 0 -0.81204 " pathEditMode="relative" rAng="0" ptsTypes="AA">
                                      <p:cBhvr>
                                        <p:cTn id="6" dur="2000" fill="hold"/>
                                        <p:tgtEl>
                                          <p:spTgt spid="4"/>
                                        </p:tgtEl>
                                        <p:attrNameLst>
                                          <p:attrName>ppt_x</p:attrName>
                                          <p:attrName>ppt_y</p:attrName>
                                        </p:attrNameLst>
                                      </p:cBhvr>
                                      <p:rCtr x="0" y="-40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45409" name="Picture 1" descr="3rd and 4th trips"/>
          <p:cNvPicPr>
            <a:picLocks noChangeAspect="1" noChangeArrowheads="1"/>
          </p:cNvPicPr>
          <p:nvPr/>
        </p:nvPicPr>
        <p:blipFill rotWithShape="1">
          <a:blip r:embed="rId5" cstate="print">
            <a:lum bright="10000"/>
          </a:blip>
          <a:srcRect l="827" t="2802"/>
          <a:stretch/>
        </p:blipFill>
        <p:spPr bwMode="auto">
          <a:xfrm>
            <a:off x="0" y="1172210"/>
            <a:ext cx="9144000" cy="5685791"/>
          </a:xfrm>
          <a:prstGeom prst="rect">
            <a:avLst/>
          </a:prstGeom>
          <a:noFill/>
        </p:spPr>
      </p:pic>
      <p:sp>
        <p:nvSpPr>
          <p:cNvPr id="5" name="Rectangle 4"/>
          <p:cNvSpPr/>
          <p:nvPr/>
        </p:nvSpPr>
        <p:spPr>
          <a:xfrm>
            <a:off x="0" y="6550223"/>
            <a:ext cx="9144000" cy="307777"/>
          </a:xfrm>
          <a:prstGeom prst="rect">
            <a:avLst/>
          </a:prstGeom>
        </p:spPr>
        <p:txBody>
          <a:bodyPr wrap="square">
            <a:spAutoFit/>
          </a:bodyPr>
          <a:lstStyle/>
          <a:p>
            <a:pPr algn="ctr"/>
            <a:r>
              <a:rPr lang="en-US" sz="1400" b="1" dirty="0">
                <a:hlinkClick r:id="rId6"/>
              </a:rPr>
              <a:t>http://www.authentichistory.com/1865-1897/progressive/mckinley/WJB_Campaign_Maps_From_The_First_Battle.html</a:t>
            </a:r>
            <a:r>
              <a:rPr lang="en-US" sz="1400" b="1" dirty="0"/>
              <a:t> </a:t>
            </a:r>
          </a:p>
        </p:txBody>
      </p:sp>
      <p:pic>
        <p:nvPicPr>
          <p:cNvPr id="8" name="Picture 2" descr="William Jennings Bryan Campaigning, 1896 "/>
          <p:cNvPicPr>
            <a:picLocks noChangeAspect="1" noChangeArrowheads="1"/>
          </p:cNvPicPr>
          <p:nvPr/>
        </p:nvPicPr>
        <p:blipFill>
          <a:blip r:embed="rId7" cstate="print"/>
          <a:srcRect/>
          <a:stretch>
            <a:fillRect/>
          </a:stretch>
        </p:blipFill>
        <p:spPr bwMode="auto">
          <a:xfrm>
            <a:off x="152400" y="228600"/>
            <a:ext cx="2743200" cy="3907228"/>
          </a:xfrm>
          <a:prstGeom prst="rect">
            <a:avLst/>
          </a:prstGeom>
          <a:noFill/>
        </p:spPr>
      </p:pic>
      <p:pic>
        <p:nvPicPr>
          <p:cNvPr id="9" name="toytrainhorn.wav">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cstate="print"/>
          <a:stretch>
            <a:fillRect/>
          </a:stretch>
        </p:blipFill>
        <p:spPr>
          <a:xfrm>
            <a:off x="8610600" y="6172200"/>
            <a:ext cx="304800" cy="304800"/>
          </a:xfrm>
          <a:prstGeom prst="rect">
            <a:avLst/>
          </a:prstGeom>
        </p:spPr>
      </p:pic>
      <p:sp>
        <p:nvSpPr>
          <p:cNvPr id="10" name="Title 1"/>
          <p:cNvSpPr>
            <a:spLocks noGrp="1"/>
          </p:cNvSpPr>
          <p:nvPr>
            <p:ph type="title"/>
          </p:nvPr>
        </p:nvSpPr>
        <p:spPr>
          <a:xfrm>
            <a:off x="2971800" y="0"/>
            <a:ext cx="6172200" cy="11430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Bryan’s Campaign Tour</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6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9"/>
                </p:tgtEl>
              </p:cMediaNode>
            </p:audio>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74081" name="Picture 1" descr="McKinley and Hanna on the front porch "/>
          <p:cNvPicPr>
            <a:picLocks noGrp="1" noChangeAspect="1" noChangeArrowheads="1"/>
          </p:cNvPicPr>
          <p:nvPr>
            <p:ph idx="1"/>
          </p:nvPr>
        </p:nvPicPr>
        <p:blipFill>
          <a:blip r:embed="rId3" cstate="print"/>
          <a:stretch>
            <a:fillRect/>
          </a:stretch>
        </p:blipFill>
        <p:spPr bwMode="auto">
          <a:xfrm>
            <a:off x="0" y="-1"/>
            <a:ext cx="9144000" cy="6829425"/>
          </a:xfrm>
          <a:prstGeom prst="rect">
            <a:avLst/>
          </a:prstGeom>
          <a:noFill/>
        </p:spPr>
      </p:pic>
      <p:sp>
        <p:nvSpPr>
          <p:cNvPr id="3" name="Title 2"/>
          <p:cNvSpPr>
            <a:spLocks noGrp="1"/>
          </p:cNvSpPr>
          <p:nvPr>
            <p:ph type="title"/>
          </p:nvPr>
        </p:nvSpPr>
        <p:spPr>
          <a:xfrm>
            <a:off x="0" y="1"/>
            <a:ext cx="9144000" cy="1143000"/>
          </a:xfrm>
          <a:gradFill>
            <a:gsLst>
              <a:gs pos="50000">
                <a:schemeClr val="tx1">
                  <a:alpha val="70000"/>
                </a:schemeClr>
              </a:gs>
              <a:gs pos="100000">
                <a:srgbClr val="393333">
                  <a:alpha val="0"/>
                </a:srgbClr>
              </a:gs>
            </a:gsLst>
            <a:lin ang="5400000" scaled="0"/>
          </a:gradFill>
          <a:ln>
            <a:noFill/>
          </a:ln>
          <a:effectLst/>
        </p:spPr>
        <p:style>
          <a:lnRef idx="2">
            <a:schemeClr val="dk1">
              <a:shade val="50000"/>
            </a:schemeClr>
          </a:lnRef>
          <a:fillRef idx="1">
            <a:schemeClr val="dk1"/>
          </a:fillRef>
          <a:effectRef idx="0">
            <a:schemeClr val="dk1"/>
          </a:effectRef>
          <a:fontRef idx="minor">
            <a:schemeClr val="lt1"/>
          </a:fontRef>
        </p:style>
        <p:txBody>
          <a:bodyPr anchor="b">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mj-lt"/>
              </a:rPr>
              <a:t>McKinley’s “Front Porch” Campaign</a:t>
            </a:r>
          </a:p>
        </p:txBody>
      </p:sp>
      <p:sp>
        <p:nvSpPr>
          <p:cNvPr id="10" name="TextBox 9"/>
          <p:cNvSpPr txBox="1"/>
          <p:nvPr/>
        </p:nvSpPr>
        <p:spPr>
          <a:xfrm>
            <a:off x="6629400" y="3691116"/>
            <a:ext cx="2438400" cy="1446550"/>
          </a:xfrm>
          <a:prstGeom prst="rect">
            <a:avLst/>
          </a:prstGeom>
          <a:noFill/>
          <a:ln>
            <a:no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3600" b="1" dirty="0">
                <a:solidFill>
                  <a:schemeClr val="bg1"/>
                </a:solidFill>
                <a:effectLst>
                  <a:glow rad="101600">
                    <a:srgbClr val="280501">
                      <a:alpha val="80000"/>
                    </a:srgbClr>
                  </a:glow>
                </a:effectLst>
              </a:rPr>
              <a:t>Mark Hanna</a:t>
            </a:r>
          </a:p>
          <a:p>
            <a:pPr algn="ctr"/>
            <a:r>
              <a:rPr lang="en-US" sz="900" b="1" i="1" dirty="0">
                <a:solidFill>
                  <a:schemeClr val="bg1"/>
                </a:solidFill>
                <a:effectLst>
                  <a:glow rad="101600">
                    <a:srgbClr val="280501">
                      <a:alpha val="80000"/>
                    </a:srgbClr>
                  </a:glow>
                </a:effectLst>
              </a:rPr>
              <a:t> </a:t>
            </a:r>
          </a:p>
          <a:p>
            <a:pPr algn="ctr"/>
            <a:r>
              <a:rPr lang="en-US" sz="2000" b="1" i="1" dirty="0">
                <a:solidFill>
                  <a:schemeClr val="bg1"/>
                </a:solidFill>
                <a:effectLst>
                  <a:glow rad="101600">
                    <a:srgbClr val="280501">
                      <a:alpha val="80000"/>
                    </a:srgbClr>
                  </a:glow>
                </a:effectLst>
              </a:rPr>
              <a:t>Monopolist turned campaign manager</a:t>
            </a:r>
          </a:p>
        </p:txBody>
      </p:sp>
      <p:sp>
        <p:nvSpPr>
          <p:cNvPr id="4" name="Down Arrow 3"/>
          <p:cNvSpPr/>
          <p:nvPr/>
        </p:nvSpPr>
        <p:spPr>
          <a:xfrm rot="8814353">
            <a:off x="6058727" y="2151298"/>
            <a:ext cx="493667" cy="1824300"/>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n-US"/>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C:\Users\trichey\AppData\Local\Microsoft\Windows\Temporary Internet Files\Content.IE5\N9OYII25\MP900442417[1].jpg"/>
          <p:cNvPicPr>
            <a:picLocks noChangeAspect="1" noChangeArrowheads="1"/>
          </p:cNvPicPr>
          <p:nvPr/>
        </p:nvPicPr>
        <p:blipFill rotWithShape="1">
          <a:blip r:embed="rId3">
            <a:extLst>
              <a:ext uri="{28A0092B-C50C-407E-A947-70E740481C1C}">
                <a14:useLocalDpi xmlns:a14="http://schemas.microsoft.com/office/drawing/2010/main" val="0"/>
              </a:ext>
            </a:extLst>
          </a:blip>
          <a:srcRect l="23603"/>
          <a:stretch/>
        </p:blipFill>
        <p:spPr bwMode="auto">
          <a:xfrm rot="16200000">
            <a:off x="2257098" y="-2257096"/>
            <a:ext cx="4629806" cy="914399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0509" y="4191000"/>
            <a:ext cx="9194511" cy="129277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11500" dirty="0">
                <a:ln w="0"/>
                <a:effectLst>
                  <a:outerShdw blurRad="38100" dist="19050" dir="2700000" algn="tl" rotWithShape="0">
                    <a:schemeClr val="dk1">
                      <a:alpha val="40000"/>
                    </a:schemeClr>
                  </a:outerShdw>
                </a:effectLst>
              </a:rPr>
              <a:t>The Keys </a:t>
            </a:r>
            <a:endParaRPr lang="en-US" sz="5400" dirty="0">
              <a:latin typeface="Agency FB" panose="020B0503020202020204" pitchFamily="34" charset="0"/>
            </a:endParaRPr>
          </a:p>
        </p:txBody>
      </p:sp>
      <p:sp>
        <p:nvSpPr>
          <p:cNvPr id="3" name="Rectangle 2"/>
          <p:cNvSpPr/>
          <p:nvPr/>
        </p:nvSpPr>
        <p:spPr>
          <a:xfrm>
            <a:off x="1981200" y="5486400"/>
            <a:ext cx="4169731" cy="830997"/>
          </a:xfrm>
          <a:prstGeom prst="rect">
            <a:avLst/>
          </a:prstGeom>
        </p:spPr>
        <p:txBody>
          <a:bodyPr wrap="none">
            <a:spAutoFit/>
          </a:bodyPr>
          <a:lstStyle/>
          <a:p>
            <a:r>
              <a:rPr lang="en-US" sz="4800" b="1" dirty="0">
                <a:latin typeface="Agency FB" panose="020B0503020202020204" pitchFamily="34" charset="0"/>
              </a:rPr>
              <a:t>to Political Victory</a:t>
            </a:r>
            <a:endParaRPr lang="en-US" sz="4800" b="1" dirty="0"/>
          </a:p>
        </p:txBody>
      </p:sp>
    </p:spTree>
    <p:extLst>
      <p:ext uri="{BB962C8B-B14F-4D97-AF65-F5344CB8AC3E}">
        <p14:creationId xmlns:p14="http://schemas.microsoft.com/office/powerpoint/2010/main" val="427325196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pic>
        <p:nvPicPr>
          <p:cNvPr id="4" name="Picture 5" descr="C:\Users\trichey\AppData\Local\Microsoft\Windows\Temporary Internet Files\Content.IE5\JJFOHFMP\MP900341886[1].jpg"/>
          <p:cNvPicPr>
            <a:picLocks noChangeAspect="1" noChangeArrowheads="1"/>
          </p:cNvPicPr>
          <p:nvPr/>
        </p:nvPicPr>
        <p:blipFill rotWithShape="1">
          <a:blip r:embed="rId2">
            <a:extLst>
              <a:ext uri="{28A0092B-C50C-407E-A947-70E740481C1C}">
                <a14:useLocalDpi xmlns:a14="http://schemas.microsoft.com/office/drawing/2010/main" val="0"/>
              </a:ext>
            </a:extLst>
          </a:blip>
          <a:srcRect r="4279"/>
          <a:stretch/>
        </p:blipFill>
        <p:spPr bwMode="auto">
          <a:xfrm>
            <a:off x="5940" y="-34160"/>
            <a:ext cx="9248420" cy="68921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81000" y="533400"/>
            <a:ext cx="35052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Money</a:t>
            </a:r>
          </a:p>
        </p:txBody>
      </p:sp>
    </p:spTree>
    <p:extLst>
      <p:ext uri="{BB962C8B-B14F-4D97-AF65-F5344CB8AC3E}">
        <p14:creationId xmlns:p14="http://schemas.microsoft.com/office/powerpoint/2010/main" val="281358491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C:\Users\trichey\AppData\Local\Microsoft\Windows\Temporary Internet Files\Content.IE5\SPOO0JF4\MP900442485[1].jpg"/>
          <p:cNvPicPr>
            <a:picLocks noChangeAspect="1" noChangeArrowheads="1"/>
          </p:cNvPicPr>
          <p:nvPr/>
        </p:nvPicPr>
        <p:blipFill rotWithShape="1">
          <a:blip r:embed="rId3">
            <a:extLst>
              <a:ext uri="{28A0092B-C50C-407E-A947-70E740481C1C}">
                <a14:useLocalDpi xmlns:a14="http://schemas.microsoft.com/office/drawing/2010/main" val="0"/>
              </a:ext>
            </a:extLst>
          </a:blip>
          <a:srcRect l="5556" r="5556"/>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6096000" y="4777582"/>
            <a:ext cx="3048000" cy="1143000"/>
          </a:xfrm>
          <a:prstGeom prst="rect">
            <a:avLst/>
          </a:prstGeom>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8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Fear</a:t>
            </a:r>
          </a:p>
        </p:txBody>
      </p:sp>
    </p:spTree>
    <p:extLst>
      <p:ext uri="{BB962C8B-B14F-4D97-AF65-F5344CB8AC3E}">
        <p14:creationId xmlns:p14="http://schemas.microsoft.com/office/powerpoint/2010/main" val="211852265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75105" name="Picture 1" descr="&quot;I Am Confident The Workingmen Are With Us,&quot; New York Journal, October 8, 1896 "/>
          <p:cNvPicPr>
            <a:picLocks noChangeAspect="1" noChangeArrowheads="1"/>
          </p:cNvPicPr>
          <p:nvPr/>
        </p:nvPicPr>
        <p:blipFill>
          <a:blip r:embed="rId3" cstate="print"/>
          <a:srcRect l="887"/>
          <a:stretch>
            <a:fillRect/>
          </a:stretch>
        </p:blipFill>
        <p:spPr bwMode="auto">
          <a:xfrm>
            <a:off x="0" y="0"/>
            <a:ext cx="9144001" cy="6858001"/>
          </a:xfrm>
          <a:prstGeom prst="rect">
            <a:avLst/>
          </a:prstGeom>
          <a:noFill/>
        </p:spPr>
      </p:pic>
      <p:sp>
        <p:nvSpPr>
          <p:cNvPr id="5" name="TextBox 4"/>
          <p:cNvSpPr txBox="1"/>
          <p:nvPr/>
        </p:nvSpPr>
        <p:spPr>
          <a:xfrm>
            <a:off x="990600" y="6488668"/>
            <a:ext cx="7162800" cy="400110"/>
          </a:xfrm>
          <a:prstGeom prst="rect">
            <a:avLst/>
          </a:prstGeom>
          <a:noFill/>
        </p:spPr>
        <p:txBody>
          <a:bodyPr wrap="square" rtlCol="0">
            <a:spAutoFit/>
          </a:bodyPr>
          <a:lstStyle/>
          <a:p>
            <a:pPr algn="ctr"/>
            <a:r>
              <a:rPr lang="en-US" sz="2000" b="1" dirty="0"/>
              <a:t>“I am confident the workingmen are with us.”  -- Mark Hanna</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descr="http://www.authentichistory.com/1865-1897/4-1896election/1896_Republican_Poster-The_Real_Issu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23648"/>
            <a:ext cx="4964105" cy="6881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39018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290" name="Picture 2" descr="http://www.authentichistory.com/1865-1897/4-1896election/1896_Republican_53_Cent_Dollar_Butt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7425" y="-10220"/>
            <a:ext cx="7089775" cy="68682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025963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7391400" cy="1143000"/>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72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An Easy Choice…</a:t>
            </a:r>
          </a:p>
        </p:txBody>
      </p:sp>
      <p:pic>
        <p:nvPicPr>
          <p:cNvPr id="13314" name="Picture 2" descr="http://www.authentichistory.com/1865-1897/4-1896election/McKinley_Anti-Free_Silver_Di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69311"/>
            <a:ext cx="9141373" cy="4398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43377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2" descr="File:RagDickFrontispiece 01.JPG"/>
          <p:cNvPicPr>
            <a:picLocks noChangeAspect="1" noChangeArrowheads="1"/>
          </p:cNvPicPr>
          <p:nvPr/>
        </p:nvPicPr>
        <p:blipFill>
          <a:blip r:embed="rId3" cstate="print"/>
          <a:srcRect t="11111" b="8889"/>
          <a:stretch>
            <a:fillRect/>
          </a:stretch>
        </p:blipFill>
        <p:spPr bwMode="auto">
          <a:xfrm>
            <a:off x="1905000" y="0"/>
            <a:ext cx="5352445" cy="6858000"/>
          </a:xfrm>
          <a:prstGeom prst="rect">
            <a:avLst/>
          </a:prstGeom>
          <a:noFill/>
        </p:spPr>
      </p:pic>
      <p:pic>
        <p:nvPicPr>
          <p:cNvPr id="5" name="Picture 2" descr="William Jennings Bryan Campaigning, 1896 "/>
          <p:cNvPicPr>
            <a:picLocks noChangeAspect="1" noChangeArrowheads="1"/>
          </p:cNvPicPr>
          <p:nvPr/>
        </p:nvPicPr>
        <p:blipFill>
          <a:blip r:embed="rId4" cstate="print"/>
          <a:srcRect/>
          <a:stretch>
            <a:fillRect/>
          </a:stretch>
        </p:blipFill>
        <p:spPr bwMode="auto">
          <a:xfrm>
            <a:off x="228600" y="1600200"/>
            <a:ext cx="2743200" cy="3907228"/>
          </a:xfrm>
          <a:prstGeom prst="rect">
            <a:avLst/>
          </a:prstGeom>
          <a:noFill/>
          <a:effectLst>
            <a:softEdge rad="127000"/>
          </a:effectLst>
        </p:spPr>
      </p:pic>
      <p:pic>
        <p:nvPicPr>
          <p:cNvPr id="174082" name="Picture 2" descr="File:William McKinley by Courtney Art Studio, 1896.jpg">
            <a:hlinkClick r:id="rId5"/>
          </p:cNvPr>
          <p:cNvPicPr>
            <a:picLocks noChangeAspect="1" noChangeArrowheads="1"/>
          </p:cNvPicPr>
          <p:nvPr/>
        </p:nvPicPr>
        <p:blipFill>
          <a:blip r:embed="rId6" cstate="print"/>
          <a:srcRect/>
          <a:stretch>
            <a:fillRect/>
          </a:stretch>
        </p:blipFill>
        <p:spPr bwMode="auto">
          <a:xfrm>
            <a:off x="6019800" y="1600200"/>
            <a:ext cx="2878872" cy="4029076"/>
          </a:xfrm>
          <a:prstGeom prst="rect">
            <a:avLst/>
          </a:prstGeom>
          <a:noFill/>
          <a:effectLst>
            <a:softEdge rad="127000"/>
          </a:effectLst>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842709344"/>
              </p:ext>
            </p:extLst>
          </p:nvPr>
        </p:nvGraphicFramePr>
        <p:xfrm>
          <a:off x="0" y="838199"/>
          <a:ext cx="9144000" cy="6038193"/>
        </p:xfrm>
        <a:graphic>
          <a:graphicData uri="http://schemas.openxmlformats.org/drawingml/2006/chart">
            <c:chart xmlns:c="http://schemas.openxmlformats.org/drawingml/2006/chart" xmlns:r="http://schemas.openxmlformats.org/officeDocument/2006/relationships" r:id="rId3"/>
          </a:graphicData>
        </a:graphic>
      </p:graphicFrame>
      <p:pic>
        <p:nvPicPr>
          <p:cNvPr id="156675" name="Picture 3" descr="C:\Users\Richey\AppData\Local\Microsoft\Windows\Temporary Internet Files\Content.IE5\K4ZW26NY\MC900433932[1].png"/>
          <p:cNvPicPr>
            <a:picLocks noChangeAspect="1" noChangeArrowheads="1"/>
          </p:cNvPicPr>
          <p:nvPr/>
        </p:nvPicPr>
        <p:blipFill>
          <a:blip r:embed="rId4" cstate="print"/>
          <a:srcRect l="10000" r="20000"/>
          <a:stretch>
            <a:fillRect/>
          </a:stretch>
        </p:blipFill>
        <p:spPr bwMode="auto">
          <a:xfrm>
            <a:off x="4953000" y="3483429"/>
            <a:ext cx="1295400" cy="1850571"/>
          </a:xfrm>
          <a:prstGeom prst="rect">
            <a:avLst/>
          </a:prstGeom>
          <a:noFill/>
        </p:spPr>
      </p:pic>
      <p:pic>
        <p:nvPicPr>
          <p:cNvPr id="156676" name="Picture 4" descr="C:\Users\Richey\AppData\Local\Microsoft\Windows\Temporary Internet Files\Content.IE5\FIBFDPZR\MC900388852[1].wmf"/>
          <p:cNvPicPr>
            <a:picLocks noChangeAspect="1" noChangeArrowheads="1"/>
          </p:cNvPicPr>
          <p:nvPr/>
        </p:nvPicPr>
        <p:blipFill>
          <a:blip r:embed="rId5" cstate="print"/>
          <a:srcRect/>
          <a:stretch>
            <a:fillRect/>
          </a:stretch>
        </p:blipFill>
        <p:spPr bwMode="auto">
          <a:xfrm>
            <a:off x="2882778" y="2362200"/>
            <a:ext cx="1460622" cy="1894114"/>
          </a:xfrm>
          <a:prstGeom prst="rect">
            <a:avLst/>
          </a:prstGeom>
          <a:noFill/>
        </p:spPr>
      </p:pic>
      <p:pic>
        <p:nvPicPr>
          <p:cNvPr id="156677" name="Picture 5" descr="C:\Users\Richey\AppData\Local\Microsoft\Windows\Temporary Internet Files\Content.IE5\TTMUDDIQ\MC900113452[1].wmf"/>
          <p:cNvPicPr>
            <a:picLocks noChangeAspect="1" noChangeArrowheads="1"/>
          </p:cNvPicPr>
          <p:nvPr/>
        </p:nvPicPr>
        <p:blipFill>
          <a:blip r:embed="rId6" cstate="print"/>
          <a:srcRect/>
          <a:stretch>
            <a:fillRect/>
          </a:stretch>
        </p:blipFill>
        <p:spPr bwMode="auto">
          <a:xfrm>
            <a:off x="7162800" y="4243049"/>
            <a:ext cx="1143000" cy="1395751"/>
          </a:xfrm>
          <a:prstGeom prst="rect">
            <a:avLst/>
          </a:prstGeom>
          <a:noFill/>
        </p:spPr>
      </p:pic>
      <p:sp>
        <p:nvSpPr>
          <p:cNvPr id="3" name="Rectangle 2"/>
          <p:cNvSpPr/>
          <p:nvPr/>
        </p:nvSpPr>
        <p:spPr>
          <a:xfrm>
            <a:off x="0" y="76200"/>
            <a:ext cx="9144000" cy="1015663"/>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sz="4000" b="1" i="0" u="none" strike="noStrike" kern="1200" baseline="0">
                <a:solidFill>
                  <a:srgbClr val="FFFFFF"/>
                </a:solidFill>
                <a:latin typeface="+mn-lt"/>
                <a:ea typeface="+mn-ea"/>
                <a:cs typeface="+mn-cs"/>
              </a:defRPr>
            </a:pP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Farmer" pitchFamily="50" charset="0"/>
              </a:rPr>
              <a:t>The American Labor Force </a:t>
            </a:r>
          </a:p>
        </p:txBody>
      </p:sp>
      <p:sp>
        <p:nvSpPr>
          <p:cNvPr id="6" name="Rectangle 5"/>
          <p:cNvSpPr/>
          <p:nvPr/>
        </p:nvSpPr>
        <p:spPr>
          <a:xfrm>
            <a:off x="5105400" y="939225"/>
            <a:ext cx="3843745" cy="584775"/>
          </a:xfrm>
          <a:prstGeom prst="rect">
            <a:avLst/>
          </a:prstGeom>
        </p:spPr>
        <p:txBody>
          <a:bodyPr wrap="none">
            <a:spAutoFit/>
          </a:bodyPr>
          <a:lstStyle/>
          <a:p>
            <a:r>
              <a:rPr lang="en-US" sz="3200" b="1" i="1" dirty="0">
                <a:solidFill>
                  <a:srgbClr val="FFFFFF"/>
                </a:solidFill>
              </a:rPr>
              <a:t> Puck </a:t>
            </a:r>
            <a:r>
              <a:rPr lang="en-US" sz="3200" b="1" dirty="0">
                <a:solidFill>
                  <a:srgbClr val="FFFFFF"/>
                </a:solidFill>
              </a:rPr>
              <a:t>Magazine, 1888</a:t>
            </a:r>
            <a:endParaRPr lang="en-US" dirty="0"/>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Election of 1896</a:t>
            </a:r>
          </a:p>
        </p:txBody>
      </p:sp>
      <p:sp>
        <p:nvSpPr>
          <p:cNvPr id="3" name="Content Placeholder 2"/>
          <p:cNvSpPr>
            <a:spLocks noGrp="1"/>
          </p:cNvSpPr>
          <p:nvPr>
            <p:ph idx="1"/>
          </p:nvPr>
        </p:nvSpPr>
        <p:spPr/>
        <p:txBody>
          <a:bodyPr/>
          <a:lstStyle/>
          <a:p>
            <a:endParaRPr lang="en-US"/>
          </a:p>
        </p:txBody>
      </p:sp>
      <p:pic>
        <p:nvPicPr>
          <p:cNvPr id="6" name="Picture 3"/>
          <p:cNvPicPr>
            <a:picLocks noChangeAspect="1" noChangeArrowheads="1"/>
          </p:cNvPicPr>
          <p:nvPr/>
        </p:nvPicPr>
        <p:blipFill>
          <a:blip r:embed="rId3" cstate="print"/>
          <a:srcRect/>
          <a:stretch>
            <a:fillRect/>
          </a:stretch>
        </p:blipFill>
        <p:spPr bwMode="auto">
          <a:xfrm>
            <a:off x="-21908" y="914400"/>
            <a:ext cx="9165908" cy="4941190"/>
          </a:xfrm>
          <a:prstGeom prst="rect">
            <a:avLst/>
          </a:prstGeom>
          <a:noFill/>
          <a:ln w="9525">
            <a:noFill/>
            <a:miter lim="800000"/>
            <a:headEnd/>
            <a:tailEnd/>
          </a:ln>
        </p:spPr>
      </p:pic>
      <p:sp>
        <p:nvSpPr>
          <p:cNvPr id="13" name="TextBox 12">
            <a:hlinkClick r:id="rId4" action="ppaction://hlinksldjump"/>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effectLst>
                  <a:outerShdw blurRad="38100" dist="38100" dir="2700000" algn="tl">
                    <a:srgbClr val="000000">
                      <a:alpha val="43137"/>
                    </a:srgbClr>
                  </a:outerShdw>
                </a:effectLst>
              </a:rPr>
              <a:t>1892</a:t>
            </a:r>
          </a:p>
        </p:txBody>
      </p:sp>
      <p:sp>
        <p:nvSpPr>
          <p:cNvPr id="14" name="TextBox 13">
            <a:hlinkClick r:id="rId5" action="ppaction://hlinksldjump"/>
          </p:cNvPr>
          <p:cNvSpPr txBox="1"/>
          <p:nvPr/>
        </p:nvSpPr>
        <p:spPr>
          <a:xfrm>
            <a:off x="40386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1896</a:t>
            </a:r>
          </a:p>
        </p:txBody>
      </p:sp>
      <p:sp>
        <p:nvSpPr>
          <p:cNvPr id="15" name="TextBox 14">
            <a:hlinkClick r:id="rId6" action="ppaction://hlinksldjump"/>
          </p:cNvPr>
          <p:cNvSpPr txBox="1"/>
          <p:nvPr/>
        </p:nvSpPr>
        <p:spPr>
          <a:xfrm>
            <a:off x="67818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effectLst>
                  <a:outerShdw blurRad="38100" dist="38100" dir="2700000" algn="tl">
                    <a:srgbClr val="000000">
                      <a:alpha val="43137"/>
                    </a:srgbClr>
                  </a:outerShdw>
                </a:effectLst>
              </a:rPr>
              <a:t>1900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12641" name="Picture 1" descr="&quot;He Must Be Kept Out&quot;, 1896"/>
          <p:cNvPicPr>
            <a:picLocks noChangeAspect="1" noChangeArrowheads="1"/>
          </p:cNvPicPr>
          <p:nvPr/>
        </p:nvPicPr>
        <p:blipFill>
          <a:blip r:embed="rId3" cstate="print"/>
          <a:srcRect/>
          <a:stretch>
            <a:fillRect/>
          </a:stretch>
        </p:blipFill>
        <p:spPr bwMode="auto">
          <a:xfrm>
            <a:off x="1643527" y="0"/>
            <a:ext cx="5900273" cy="6896100"/>
          </a:xfrm>
          <a:prstGeom prst="rect">
            <a:avLst/>
          </a:prstGeom>
          <a:noFill/>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28600" y="579438"/>
            <a:ext cx="4343400" cy="1554162"/>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Sound </a:t>
            </a:r>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Money Scare</a:t>
            </a:r>
          </a:p>
        </p:txBody>
      </p:sp>
      <p:sp>
        <p:nvSpPr>
          <p:cNvPr id="3" name="Content Placeholder 2"/>
          <p:cNvSpPr>
            <a:spLocks noGrp="1"/>
          </p:cNvSpPr>
          <p:nvPr>
            <p:ph idx="1"/>
          </p:nvPr>
        </p:nvSpPr>
        <p:spPr>
          <a:xfrm>
            <a:off x="381000" y="2971801"/>
            <a:ext cx="4114800" cy="3428999"/>
          </a:xfrm>
        </p:spPr>
        <p:txBody>
          <a:bodyPr>
            <a:noAutofit/>
          </a:bodyPr>
          <a:lstStyle/>
          <a:p>
            <a:pPr marL="0" indent="0">
              <a:buNone/>
            </a:pPr>
            <a:r>
              <a:rPr lang="en-US" sz="6000" b="1" dirty="0">
                <a:solidFill>
                  <a:schemeClr val="bg1"/>
                </a:solidFill>
              </a:rPr>
              <a:t>BOTTOM LINE:  </a:t>
            </a:r>
          </a:p>
          <a:p>
            <a:pPr marL="173038" indent="0">
              <a:buNone/>
            </a:pPr>
            <a:r>
              <a:rPr lang="en-US" sz="1200" b="1" i="1" dirty="0">
                <a:solidFill>
                  <a:schemeClr val="bg1"/>
                </a:solidFill>
              </a:rPr>
              <a:t/>
            </a:r>
            <a:br>
              <a:rPr lang="en-US" sz="1200" b="1" i="1" dirty="0">
                <a:solidFill>
                  <a:schemeClr val="bg1"/>
                </a:solidFill>
              </a:rPr>
            </a:br>
            <a:r>
              <a:rPr lang="en-US" b="1" i="1" dirty="0">
                <a:solidFill>
                  <a:schemeClr val="bg1"/>
                </a:solidFill>
                <a:latin typeface="Garamond" panose="02020404030301010803" pitchFamily="18" charset="0"/>
              </a:rPr>
              <a:t>We all want more money, but we also want our money to be worth something.</a:t>
            </a:r>
          </a:p>
        </p:txBody>
      </p:sp>
      <p:pic>
        <p:nvPicPr>
          <p:cNvPr id="4098" name="Picture 2" descr="C:\Users\trichey\AppData\Local\Microsoft\Windows\Temporary Internet Files\Content.IE5\3BTHRV5A\MP900384779[1].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19600" y="1447800"/>
            <a:ext cx="4066757" cy="5150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6618065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pic>
        <p:nvPicPr>
          <p:cNvPr id="148481" name="Picture 1" descr="&quot;Thanksgiving,&quot; Puck, November 25, 1896"/>
          <p:cNvPicPr>
            <a:picLocks noChangeAspect="1" noChangeArrowheads="1"/>
          </p:cNvPicPr>
          <p:nvPr/>
        </p:nvPicPr>
        <p:blipFill>
          <a:blip r:embed="rId3" cstate="print"/>
          <a:srcRect t="23430"/>
          <a:stretch>
            <a:fillRect/>
          </a:stretch>
        </p:blipFill>
        <p:spPr bwMode="auto">
          <a:xfrm>
            <a:off x="2667000" y="-8857"/>
            <a:ext cx="6477000" cy="6838493"/>
          </a:xfrm>
          <a:prstGeom prst="rect">
            <a:avLst/>
          </a:prstGeom>
          <a:noFill/>
        </p:spPr>
      </p:pic>
      <p:pic>
        <p:nvPicPr>
          <p:cNvPr id="5" name="Picture 1" descr="&quot;Thanksgiving,&quot; Puck, November 25, 1896"/>
          <p:cNvPicPr>
            <a:picLocks noChangeAspect="1" noChangeArrowheads="1"/>
          </p:cNvPicPr>
          <p:nvPr/>
        </p:nvPicPr>
        <p:blipFill>
          <a:blip r:embed="rId4" cstate="print"/>
          <a:srcRect/>
          <a:stretch>
            <a:fillRect/>
          </a:stretch>
        </p:blipFill>
        <p:spPr bwMode="auto">
          <a:xfrm>
            <a:off x="2686050" y="0"/>
            <a:ext cx="2286000" cy="748862"/>
          </a:xfrm>
          <a:prstGeom prst="rect">
            <a:avLst/>
          </a:prstGeom>
          <a:noFill/>
        </p:spPr>
      </p:pic>
      <p:pic>
        <p:nvPicPr>
          <p:cNvPr id="6" name="Picture 1" descr="&quot;Thanksgiving,&quot; Puck, November 25, 1896"/>
          <p:cNvPicPr>
            <a:picLocks noChangeAspect="1" noChangeArrowheads="1"/>
          </p:cNvPicPr>
          <p:nvPr/>
        </p:nvPicPr>
        <p:blipFill>
          <a:blip r:embed="rId5" cstate="print"/>
          <a:srcRect/>
          <a:stretch>
            <a:fillRect/>
          </a:stretch>
        </p:blipFill>
        <p:spPr bwMode="auto">
          <a:xfrm>
            <a:off x="2667000" y="5919080"/>
            <a:ext cx="6477000" cy="938920"/>
          </a:xfrm>
          <a:prstGeom prst="rect">
            <a:avLst/>
          </a:prstGeom>
          <a:noFill/>
        </p:spPr>
      </p:pic>
      <p:sp>
        <p:nvSpPr>
          <p:cNvPr id="4" name="Rectangle 3"/>
          <p:cNvSpPr/>
          <p:nvPr/>
        </p:nvSpPr>
        <p:spPr>
          <a:xfrm>
            <a:off x="0" y="4362271"/>
            <a:ext cx="2667000" cy="1200329"/>
          </a:xfrm>
          <a:prstGeom prst="rect">
            <a:avLst/>
          </a:prstGeom>
        </p:spPr>
        <p:txBody>
          <a:bodyPr wrap="square">
            <a:spAutoFit/>
          </a:bodyPr>
          <a:lstStyle/>
          <a:p>
            <a:pPr algn="ctr"/>
            <a:r>
              <a:rPr lang="en-US" sz="3600" i="1" dirty="0">
                <a:solidFill>
                  <a:schemeClr val="bg1"/>
                </a:solidFill>
                <a:latin typeface="Agency FB" panose="020B0503020202020204" pitchFamily="34" charset="0"/>
              </a:rPr>
              <a:t>but so do the monopolists.</a:t>
            </a:r>
          </a:p>
        </p:txBody>
      </p:sp>
      <p:sp>
        <p:nvSpPr>
          <p:cNvPr id="9" name="Title 1"/>
          <p:cNvSpPr>
            <a:spLocks noGrp="1"/>
          </p:cNvSpPr>
          <p:nvPr>
            <p:ph type="title"/>
          </p:nvPr>
        </p:nvSpPr>
        <p:spPr>
          <a:xfrm>
            <a:off x="0" y="579438"/>
            <a:ext cx="2667000" cy="2925762"/>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Sound Money WINS!</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6A5E5E"/>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Rematch</a:t>
            </a:r>
          </a:p>
        </p:txBody>
      </p:sp>
      <p:pic>
        <p:nvPicPr>
          <p:cNvPr id="4" name="Picture 4"/>
          <p:cNvPicPr>
            <a:picLocks noChangeAspect="1" noChangeArrowheads="1"/>
          </p:cNvPicPr>
          <p:nvPr/>
        </p:nvPicPr>
        <p:blipFill>
          <a:blip r:embed="rId3" cstate="print"/>
          <a:srcRect/>
          <a:stretch>
            <a:fillRect/>
          </a:stretch>
        </p:blipFill>
        <p:spPr bwMode="auto">
          <a:xfrm>
            <a:off x="0" y="914400"/>
            <a:ext cx="9144000" cy="4921164"/>
          </a:xfrm>
          <a:prstGeom prst="rect">
            <a:avLst/>
          </a:prstGeom>
          <a:noFill/>
          <a:ln w="9525">
            <a:noFill/>
            <a:miter lim="800000"/>
            <a:headEnd/>
            <a:tailEnd/>
          </a:ln>
        </p:spPr>
      </p:pic>
      <p:sp>
        <p:nvSpPr>
          <p:cNvPr id="5" name="TextBox 4">
            <a:hlinkClick r:id="rId4" action="ppaction://hlinksldjump"/>
          </p:cNvPr>
          <p:cNvSpPr txBox="1"/>
          <p:nvPr/>
        </p:nvSpPr>
        <p:spPr>
          <a:xfrm>
            <a:off x="11430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1892</a:t>
            </a:r>
          </a:p>
        </p:txBody>
      </p:sp>
      <p:sp>
        <p:nvSpPr>
          <p:cNvPr id="6" name="TextBox 5">
            <a:hlinkClick r:id="rId5" action="ppaction://hlinksldjump"/>
          </p:cNvPr>
          <p:cNvSpPr txBox="1"/>
          <p:nvPr/>
        </p:nvSpPr>
        <p:spPr>
          <a:xfrm>
            <a:off x="4038600" y="6019800"/>
            <a:ext cx="1066800"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n-US" sz="3200" b="1" dirty="0"/>
              <a:t>1896</a:t>
            </a:r>
          </a:p>
        </p:txBody>
      </p:sp>
      <p:sp>
        <p:nvSpPr>
          <p:cNvPr id="7" name="TextBox 6">
            <a:hlinkClick r:id="rId6" action="ppaction://hlinksldjump"/>
          </p:cNvPr>
          <p:cNvSpPr txBox="1"/>
          <p:nvPr/>
        </p:nvSpPr>
        <p:spPr>
          <a:xfrm>
            <a:off x="6781800" y="6019800"/>
            <a:ext cx="1066800" cy="584775"/>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3200" b="1" dirty="0"/>
              <a:t>1900</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25000">
              <a:schemeClr val="tx1"/>
            </a:gs>
            <a:gs pos="91000">
              <a:schemeClr val="tx1"/>
            </a:gs>
            <a:gs pos="57000">
              <a:srgbClr val="0B4E8B"/>
            </a:gs>
          </a:gsLst>
          <a:lin ang="2700000" scaled="1"/>
          <a:tileRect/>
        </a:gra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5562600"/>
            <a:ext cx="5162550" cy="961525"/>
          </a:xfrm>
          <a:prstGeom prst="rect">
            <a:avLst/>
          </a:prstGeom>
        </p:spPr>
      </p:pic>
      <p:pic>
        <p:nvPicPr>
          <p:cNvPr id="4" name="Picture 3">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20842"/>
            <a:ext cx="9124950" cy="4174958"/>
          </a:xfrm>
          <a:prstGeom prst="rect">
            <a:avLst/>
          </a:prstGeom>
        </p:spPr>
      </p:pic>
      <p:pic>
        <p:nvPicPr>
          <p:cNvPr id="1027" name="Picture 3" descr="E:\Graphics\Stucco Social Media Icons\64px\stucco-facebook-64px.pn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51929"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8" name="Picture 4" descr="E:\Graphics\Stucco Social Media Icons\64px\stucco-twitter-64px.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57800" y="5562600"/>
            <a:ext cx="870129" cy="870129"/>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31" name="Picture 7" descr="http://www.r-speightjr.com/wp-content/uploads/2013/05/youtube_icon.pn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477000" y="5562601"/>
            <a:ext cx="870128" cy="870128"/>
          </a:xfrm>
          <a:prstGeom prst="rect">
            <a:avLst/>
          </a:prstGeom>
          <a:noFill/>
          <a:effectLst>
            <a:glow rad="63500">
              <a:schemeClr val="accent1">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135074" y="4032371"/>
            <a:ext cx="5066215" cy="1530229"/>
          </a:xfrm>
          <a:prstGeom prst="rect">
            <a:avLst/>
          </a:prstGeom>
        </p:spPr>
      </p:pic>
      <p:pic>
        <p:nvPicPr>
          <p:cNvPr id="5" name="Picture 4"/>
          <p:cNvPicPr>
            <a:picLocks noChangeAspect="1"/>
          </p:cNvPicPr>
          <p:nvPr/>
        </p:nvPicPr>
        <p:blipFill>
          <a:blip r:embed="rId12"/>
          <a:stretch>
            <a:fillRect/>
          </a:stretch>
        </p:blipFill>
        <p:spPr>
          <a:xfrm>
            <a:off x="4191000" y="4032370"/>
            <a:ext cx="5206435" cy="1530229"/>
          </a:xfrm>
          <a:prstGeom prst="rect">
            <a:avLst/>
          </a:prstGeom>
        </p:spPr>
      </p:pic>
    </p:spTree>
    <p:extLst>
      <p:ext uri="{BB962C8B-B14F-4D97-AF65-F5344CB8AC3E}">
        <p14:creationId xmlns:p14="http://schemas.microsoft.com/office/powerpoint/2010/main" val="38012302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26" presetClass="emph" presetSubtype="0" fill="hold" nodeType="after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par>
                          <p:cTn id="11" fill="hold">
                            <p:stCondLst>
                              <p:cond delay="500"/>
                            </p:stCondLst>
                            <p:childTnLst>
                              <p:par>
                                <p:cTn id="12" presetID="1" presetClass="entr" presetSubtype="0" fill="hold" nodeType="afterEffect">
                                  <p:stCondLst>
                                    <p:cond delay="0"/>
                                  </p:stCondLst>
                                  <p:childTnLst>
                                    <p:set>
                                      <p:cBhvr>
                                        <p:cTn id="13" dur="1" fill="hold">
                                          <p:stCondLst>
                                            <p:cond delay="499"/>
                                          </p:stCondLst>
                                        </p:cTn>
                                        <p:tgtEl>
                                          <p:spTgt spid="5"/>
                                        </p:tgtEl>
                                        <p:attrNameLst>
                                          <p:attrName>style.visibility</p:attrName>
                                        </p:attrNameLst>
                                      </p:cBhvr>
                                      <p:to>
                                        <p:strVal val="visible"/>
                                      </p:to>
                                    </p:set>
                                  </p:childTnLst>
                                </p:cTn>
                              </p:par>
                            </p:childTnLst>
                          </p:cTn>
                        </p:par>
                        <p:par>
                          <p:cTn id="14" fill="hold">
                            <p:stCondLst>
                              <p:cond delay="1000"/>
                            </p:stCondLst>
                            <p:childTnLst>
                              <p:par>
                                <p:cTn id="15" presetID="26" presetClass="emph" presetSubtype="0" fill="hold" nodeType="afterEffect">
                                  <p:stCondLst>
                                    <p:cond delay="0"/>
                                  </p:stCondLst>
                                  <p:childTnLst>
                                    <p:animEffect transition="out" filter="fade">
                                      <p:cBhvr>
                                        <p:cTn id="16" dur="500" tmFilter="0, 0; .2, .5; .8, .5; 1, 0"/>
                                        <p:tgtEl>
                                          <p:spTgt spid="5"/>
                                        </p:tgtEl>
                                      </p:cBhvr>
                                    </p:animEffect>
                                    <p:animScale>
                                      <p:cBhvr>
                                        <p:cTn id="17" dur="25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4D4545"/>
            </a:gs>
          </a:gsLst>
          <a:lin ang="5400000" scaled="0"/>
        </a:gra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2819400"/>
            <a:ext cx="8534400" cy="3810000"/>
          </a:xfrm>
          <a:noFill/>
          <a:effectLst>
            <a:softEdge rad="127000"/>
          </a:effectLst>
        </p:spPr>
        <p:txBody>
          <a:bodyPr lIns="365760" rIns="274320" bIns="0">
            <a:normAutofit fontScale="92500"/>
          </a:bodyPr>
          <a:lstStyle/>
          <a:p>
            <a:pPr marL="0" indent="0">
              <a:buNone/>
            </a:pPr>
            <a:r>
              <a:rPr lang="en-US" b="1" i="1" dirty="0">
                <a:solidFill>
                  <a:schemeClr val="bg1"/>
                </a:solidFill>
                <a:latin typeface="Garamond" panose="02020404030301010803" pitchFamily="18" charset="0"/>
              </a:rPr>
              <a:t>“After me comes one who is more powerful than I, whose sandals I am not worthy to carry. He will baptize you with</a:t>
            </a:r>
            <a:r>
              <a:rPr lang="en-US" b="1" i="1" baseline="30000" dirty="0">
                <a:solidFill>
                  <a:schemeClr val="bg1"/>
                </a:solidFill>
                <a:latin typeface="Garamond" panose="02020404030301010803" pitchFamily="18" charset="0"/>
              </a:rPr>
              <a:t> </a:t>
            </a:r>
            <a:r>
              <a:rPr lang="en-US" b="1" i="1" dirty="0">
                <a:solidFill>
                  <a:schemeClr val="bg1"/>
                </a:solidFill>
                <a:latin typeface="Garamond" panose="02020404030301010803" pitchFamily="18" charset="0"/>
              </a:rPr>
              <a:t>the Holy Spirit and fire.  His winnowing fork is in his hand, and he will clear his threshing floor, gathering his wheat into the barn and burning up the chaff with unquenchable fire.” </a:t>
            </a:r>
          </a:p>
          <a:p>
            <a:pPr marL="2632075" indent="-330200">
              <a:buNone/>
            </a:pPr>
            <a:r>
              <a:rPr lang="en-US" sz="3000" b="1" dirty="0">
                <a:solidFill>
                  <a:schemeClr val="bg1"/>
                </a:solidFill>
                <a:latin typeface="Garamond" panose="02020404030301010803" pitchFamily="18" charset="0"/>
              </a:rPr>
              <a:t>		    -- John the Baptist  (Matthew 3)</a:t>
            </a:r>
          </a:p>
        </p:txBody>
      </p:sp>
      <p:pic>
        <p:nvPicPr>
          <p:cNvPr id="168962" name="Picture 2" descr="File:InfantJesus JohnBaptist.JPG">
            <a:hlinkClick r:id="rId3"/>
          </p:cNvPr>
          <p:cNvPicPr>
            <a:picLocks noChangeAspect="1" noChangeArrowheads="1"/>
          </p:cNvPicPr>
          <p:nvPr/>
        </p:nvPicPr>
        <p:blipFill rotWithShape="1">
          <a:blip r:embed="rId4" cstate="print"/>
          <a:srcRect t="7984" b="2196"/>
          <a:stretch/>
        </p:blipFill>
        <p:spPr bwMode="auto">
          <a:xfrm>
            <a:off x="0" y="0"/>
            <a:ext cx="9144000" cy="6858000"/>
          </a:xfrm>
          <a:prstGeom prst="rect">
            <a:avLst/>
          </a:prstGeom>
          <a:noFill/>
        </p:spPr>
      </p:pic>
      <p:sp>
        <p:nvSpPr>
          <p:cNvPr id="6" name="Rectangle 5"/>
          <p:cNvSpPr/>
          <p:nvPr/>
        </p:nvSpPr>
        <p:spPr>
          <a:xfrm>
            <a:off x="0" y="0"/>
            <a:ext cx="9144000" cy="6858000"/>
          </a:xfrm>
          <a:prstGeom prst="rect">
            <a:avLst/>
          </a:prstGeom>
          <a:gradFill flip="none" rotWithShape="1">
            <a:gsLst>
              <a:gs pos="7000">
                <a:schemeClr val="tx1">
                  <a:alpha val="0"/>
                </a:schemeClr>
              </a:gs>
              <a:gs pos="74000">
                <a:srgbClr val="050505">
                  <a:alpha val="15000"/>
                </a:srgbClr>
              </a:gs>
              <a:gs pos="100000">
                <a:srgbClr val="050505">
                  <a:alpha val="59000"/>
                </a:srgbClr>
              </a:gs>
            </a:gsLst>
            <a:lin ang="4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2362200" y="5105400"/>
            <a:ext cx="6591300" cy="1143000"/>
          </a:xfrm>
        </p:spPr>
        <p:txBody>
          <a:bodyPr>
            <a:normAutofit fontScale="90000"/>
          </a:bodyPr>
          <a:lstStyle/>
          <a:p>
            <a:r>
              <a:rPr lang="en-US" dirty="0">
                <a:solidFill>
                  <a:schemeClr val="bg1"/>
                </a:solidFill>
                <a:effectLst>
                  <a:outerShdw blurRad="38100" dist="38100" dir="2700000" algn="tl">
                    <a:srgbClr val="000000">
                      <a:alpha val="43137"/>
                    </a:srgbClr>
                  </a:outerShdw>
                </a:effectLst>
              </a:rPr>
              <a:t>The Bible was directed to an audience of farmers.</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7000">
              <a:schemeClr val="tx1"/>
            </a:gs>
            <a:gs pos="74000">
              <a:schemeClr val="tx2">
                <a:lumMod val="75000"/>
              </a:schemeClr>
            </a:gs>
            <a:gs pos="100000">
              <a:srgbClr val="4D4545"/>
            </a:gs>
          </a:gsLst>
          <a:lin ang="5400000" scaled="0"/>
        </a:gradFill>
        <a:effectLst/>
      </p:bgPr>
    </p:bg>
    <p:spTree>
      <p:nvGrpSpPr>
        <p:cNvPr id="1" name=""/>
        <p:cNvGrpSpPr/>
        <p:nvPr/>
      </p:nvGrpSpPr>
      <p:grpSpPr>
        <a:xfrm>
          <a:off x="0" y="0"/>
          <a:ext cx="0" cy="0"/>
          <a:chOff x="0" y="0"/>
          <a:chExt cx="0" cy="0"/>
        </a:xfrm>
      </p:grpSpPr>
      <p:pic>
        <p:nvPicPr>
          <p:cNvPr id="168962" name="Picture 2" descr="File:InfantJesus JohnBaptist.JPG"/>
          <p:cNvPicPr>
            <a:picLocks noChangeAspect="1" noChangeArrowheads="1"/>
          </p:cNvPicPr>
          <p:nvPr/>
        </p:nvPicPr>
        <p:blipFill rotWithShape="1">
          <a:blip r:embed="rId3" cstate="print"/>
          <a:srcRect t="7984" b="2196"/>
          <a:stretch/>
        </p:blipFill>
        <p:spPr bwMode="auto">
          <a:xfrm>
            <a:off x="0" y="0"/>
            <a:ext cx="9144000" cy="6858000"/>
          </a:xfrm>
          <a:prstGeom prst="rect">
            <a:avLst/>
          </a:prstGeom>
          <a:noFill/>
        </p:spPr>
      </p:pic>
      <p:sp>
        <p:nvSpPr>
          <p:cNvPr id="3" name="Content Placeholder 2"/>
          <p:cNvSpPr>
            <a:spLocks noGrp="1"/>
          </p:cNvSpPr>
          <p:nvPr>
            <p:ph idx="1"/>
          </p:nvPr>
        </p:nvSpPr>
        <p:spPr>
          <a:xfrm>
            <a:off x="228600" y="1828800"/>
            <a:ext cx="8534400" cy="3810000"/>
          </a:xfrm>
          <a:noFill/>
          <a:effectLst>
            <a:softEdge rad="127000"/>
          </a:effectLst>
        </p:spPr>
        <p:txBody>
          <a:bodyPr lIns="365760" rIns="274320" bIns="0">
            <a:normAutofit fontScale="92500"/>
          </a:bodyPr>
          <a:lstStyle/>
          <a:p>
            <a:pPr marL="0" indent="0">
              <a:buNone/>
            </a:pPr>
            <a:r>
              <a:rPr lang="en-US" b="1" i="1" dirty="0">
                <a:solidFill>
                  <a:schemeClr val="bg1"/>
                </a:solidFill>
                <a:effectLst>
                  <a:glow rad="101600">
                    <a:srgbClr val="050505">
                      <a:alpha val="60000"/>
                    </a:srgbClr>
                  </a:glow>
                </a:effectLst>
                <a:latin typeface="Garamond" panose="02020404030301010803" pitchFamily="18" charset="0"/>
              </a:rPr>
              <a:t>“After me comes one who is more powerful than I, whose sandals I am not worthy to carry. He will baptize you with</a:t>
            </a:r>
            <a:r>
              <a:rPr lang="en-US" b="1" i="1" baseline="30000" dirty="0">
                <a:solidFill>
                  <a:schemeClr val="bg1"/>
                </a:solidFill>
                <a:effectLst>
                  <a:glow rad="101600">
                    <a:srgbClr val="050505">
                      <a:alpha val="60000"/>
                    </a:srgbClr>
                  </a:glow>
                </a:effectLst>
                <a:latin typeface="Garamond" panose="02020404030301010803" pitchFamily="18" charset="0"/>
              </a:rPr>
              <a:t> </a:t>
            </a:r>
            <a:r>
              <a:rPr lang="en-US" b="1" i="1" dirty="0">
                <a:solidFill>
                  <a:schemeClr val="bg1"/>
                </a:solidFill>
                <a:effectLst>
                  <a:glow rad="101600">
                    <a:srgbClr val="050505">
                      <a:alpha val="60000"/>
                    </a:srgbClr>
                  </a:glow>
                </a:effectLst>
                <a:latin typeface="Garamond" panose="02020404030301010803" pitchFamily="18" charset="0"/>
              </a:rPr>
              <a:t>the Holy Spirit and fire.  His winnowing fork is in his hand, and he will clear his threshing floor, gathering his wheat into the barn and burning up the chaff with unquenchable fire.” </a:t>
            </a:r>
          </a:p>
          <a:p>
            <a:pPr marL="2632075" indent="-330200">
              <a:buNone/>
            </a:pPr>
            <a:r>
              <a:rPr lang="en-US" sz="3000" b="1" dirty="0">
                <a:solidFill>
                  <a:schemeClr val="bg1"/>
                </a:solidFill>
                <a:effectLst>
                  <a:glow rad="101600">
                    <a:srgbClr val="050505">
                      <a:alpha val="60000"/>
                    </a:srgbClr>
                  </a:glow>
                </a:effectLst>
                <a:latin typeface="Garamond" panose="02020404030301010803" pitchFamily="18" charset="0"/>
              </a:rPr>
              <a:t>		    -- John the Baptist  (Matthew 3)</a:t>
            </a:r>
          </a:p>
        </p:txBody>
      </p:sp>
    </p:spTree>
    <p:extLst>
      <p:ext uri="{BB962C8B-B14F-4D97-AF65-F5344CB8AC3E}">
        <p14:creationId xmlns:p14="http://schemas.microsoft.com/office/powerpoint/2010/main" val="29819813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fontScheme name="FarmervsMonopolist">
      <a:majorFont>
        <a:latin typeface="Farmer"/>
        <a:ea typeface=""/>
        <a:cs typeface=""/>
      </a:majorFont>
      <a:minorFont>
        <a:latin typeface="Agency FB"/>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Custom 17">
      <a:dk1>
        <a:srgbClr val="072F54"/>
      </a:dk1>
      <a:lt1>
        <a:sysClr val="window" lastClr="FFFFFF"/>
      </a:lt1>
      <a:dk2>
        <a:srgbClr val="072F54"/>
      </a:dk2>
      <a:lt2>
        <a:srgbClr val="FFFFFF"/>
      </a:lt2>
      <a:accent1>
        <a:srgbClr val="FFFFFF"/>
      </a:accent1>
      <a:accent2>
        <a:srgbClr val="FDDF8B"/>
      </a:accent2>
      <a:accent3>
        <a:srgbClr val="FDDF8B"/>
      </a:accent3>
      <a:accent4>
        <a:srgbClr val="9ECCF6"/>
      </a:accent4>
      <a:accent5>
        <a:srgbClr val="FDDF8B"/>
      </a:accent5>
      <a:accent6>
        <a:srgbClr val="FDDF8B"/>
      </a:accent6>
      <a:hlink>
        <a:srgbClr val="FDDF8B"/>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1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2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3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4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0.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1.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2.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3.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4.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5.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5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6.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7.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8.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ppt/theme/themeOverride9.xml><?xml version="1.0" encoding="utf-8"?>
<a:themeOverride xmlns:a="http://schemas.openxmlformats.org/drawingml/2006/main">
  <a:clrScheme name="AgriculturalDark">
    <a:dk1>
      <a:srgbClr val="3F3838"/>
    </a:dk1>
    <a:lt1>
      <a:srgbClr val="FFFFFF"/>
    </a:lt1>
    <a:dk2>
      <a:srgbClr val="474746"/>
    </a:dk2>
    <a:lt2>
      <a:srgbClr val="DDF2C1"/>
    </a:lt2>
    <a:accent1>
      <a:srgbClr val="81E696"/>
    </a:accent1>
    <a:accent2>
      <a:srgbClr val="3AAE68"/>
    </a:accent2>
    <a:accent3>
      <a:srgbClr val="DDF2C1"/>
    </a:accent3>
    <a:accent4>
      <a:srgbClr val="DDF2C1"/>
    </a:accent4>
    <a:accent5>
      <a:srgbClr val="3AAE68"/>
    </a:accent5>
    <a:accent6>
      <a:srgbClr val="81E696"/>
    </a:accent6>
    <a:hlink>
      <a:srgbClr val="81E696"/>
    </a:hlink>
    <a:folHlink>
      <a:srgbClr val="DDF2C1"/>
    </a:folHlink>
  </a:clrScheme>
</a:themeOverride>
</file>

<file path=docProps/app.xml><?xml version="1.0" encoding="utf-8"?>
<Properties xmlns="http://schemas.openxmlformats.org/officeDocument/2006/extended-properties" xmlns:vt="http://schemas.openxmlformats.org/officeDocument/2006/docPropsVTypes">
  <TotalTime>9942</TotalTime>
  <Words>742</Words>
  <Application>Microsoft Office PowerPoint</Application>
  <PresentationFormat>On-screen Show (4:3)</PresentationFormat>
  <Paragraphs>179</Paragraphs>
  <Slides>75</Slides>
  <Notes>2</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75</vt:i4>
      </vt:variant>
    </vt:vector>
  </HeadingPairs>
  <TitlesOfParts>
    <vt:vector size="84" baseType="lpstr">
      <vt:lpstr>Wingdings 2</vt:lpstr>
      <vt:lpstr>Biondi</vt:lpstr>
      <vt:lpstr>Arial</vt:lpstr>
      <vt:lpstr>Farmer</vt:lpstr>
      <vt:lpstr>Garamond</vt:lpstr>
      <vt:lpstr>Agency FB</vt:lpstr>
      <vt:lpstr>Calibri</vt:lpstr>
      <vt:lpstr>1_Office Theme</vt:lpstr>
      <vt:lpstr>2_Office Theme</vt:lpstr>
      <vt:lpstr>The Last Stand of the  Agrarians</vt:lpstr>
      <vt:lpstr>USHC 4.4</vt:lpstr>
      <vt:lpstr>Urban / Rural Shifts</vt:lpstr>
      <vt:lpstr>PowerPoint Presentation</vt:lpstr>
      <vt:lpstr>PowerPoint Presentation</vt:lpstr>
      <vt:lpstr>PowerPoint Presentation</vt:lpstr>
      <vt:lpstr>PowerPoint Presentation</vt:lpstr>
      <vt:lpstr>The Bible was directed to an audience of farmers.</vt:lpstr>
      <vt:lpstr>PowerPoint Presentation</vt:lpstr>
      <vt:lpstr>Say WHAT?</vt:lpstr>
      <vt:lpstr>This is...</vt:lpstr>
      <vt:lpstr>PowerPoint Presentation</vt:lpstr>
      <vt:lpstr>Mechanized Farming</vt:lpstr>
      <vt:lpstr>Mechanical Threshing Machine</vt:lpstr>
      <vt:lpstr>The McCormick Reaper</vt:lpstr>
      <vt:lpstr>Every McCormick Reaper freed  five men  to fight for the Union.</vt:lpstr>
      <vt:lpstr>PowerPoint Presentation</vt:lpstr>
      <vt:lpstr>Technology &amp; Economic Growth</vt:lpstr>
      <vt:lpstr>Political Cartoons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Overproduction  and its Consequences</vt:lpstr>
      <vt:lpstr>SURPLUS</vt:lpstr>
      <vt:lpstr>LOW PRICES</vt:lpstr>
      <vt:lpstr>SUCKS TO BE  YOU</vt:lpstr>
      <vt:lpstr>PowerPoint Presentation</vt:lpstr>
      <vt:lpstr>COMBINATIONS</vt:lpstr>
      <vt:lpstr>Farmers Unite!</vt:lpstr>
      <vt:lpstr>Patrons of Husbandry</vt:lpstr>
      <vt:lpstr>PowerPoint Presentation</vt:lpstr>
      <vt:lpstr>Farmers’  Alliances</vt:lpstr>
      <vt:lpstr>Farmers’  Alliances</vt:lpstr>
      <vt:lpstr>The People’s Party</vt:lpstr>
      <vt:lpstr>WHO?</vt:lpstr>
      <vt:lpstr>“THIRD” Party</vt:lpstr>
      <vt:lpstr>The Populist Platform</vt:lpstr>
      <vt:lpstr>PowerPoint Presentation</vt:lpstr>
      <vt:lpstr>The Populist Platform</vt:lpstr>
      <vt:lpstr>THE MONEY SUPPLY</vt:lpstr>
      <vt:lpstr>PowerPoint Presentation</vt:lpstr>
      <vt:lpstr>The Gold Standard</vt:lpstr>
      <vt:lpstr>Bimetallism</vt:lpstr>
      <vt:lpstr>Forms of Currency</vt:lpstr>
      <vt:lpstr>PowerPoint Presentation</vt:lpstr>
      <vt:lpstr>Election of 1892</vt:lpstr>
      <vt:lpstr>Panic of  1893</vt:lpstr>
      <vt:lpstr>Election of 1896</vt:lpstr>
      <vt:lpstr>“Cross of Gold Speech”</vt:lpstr>
      <vt:lpstr>“Cross of Gold Speech”</vt:lpstr>
      <vt:lpstr>PowerPoint Presentation</vt:lpstr>
      <vt:lpstr>Populists Endorse  Bryan</vt:lpstr>
      <vt:lpstr>A  Republican Political Cartoon</vt:lpstr>
      <vt:lpstr>The Train vs. the Porch</vt:lpstr>
      <vt:lpstr>Bryan’s Campaign Tour</vt:lpstr>
      <vt:lpstr>Bryan’s Campaign Tour</vt:lpstr>
      <vt:lpstr>McKinley’s “Front Porch” Campaign</vt:lpstr>
      <vt:lpstr>The Keys </vt:lpstr>
      <vt:lpstr>Money</vt:lpstr>
      <vt:lpstr>PowerPoint Presentation</vt:lpstr>
      <vt:lpstr>PowerPoint Presentation</vt:lpstr>
      <vt:lpstr>PowerPoint Presentation</vt:lpstr>
      <vt:lpstr>PowerPoint Presentation</vt:lpstr>
      <vt:lpstr>An Easy Choice…</vt:lpstr>
      <vt:lpstr>PowerPoint Presentation</vt:lpstr>
      <vt:lpstr>Election of 1896</vt:lpstr>
      <vt:lpstr>PowerPoint Presentation</vt:lpstr>
      <vt:lpstr>The Sound Money Scare</vt:lpstr>
      <vt:lpstr>Sound Money WINS!</vt:lpstr>
      <vt:lpstr>The Rematch</vt:lpstr>
      <vt:lpstr>PowerPoint Presentation</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Agrarian Movements and Populism</dc:title>
  <dc:creator>Tom Richey</dc:creator>
  <cp:lastModifiedBy>Tom Richey</cp:lastModifiedBy>
  <cp:revision>531</cp:revision>
  <dcterms:created xsi:type="dcterms:W3CDTF">2011-02-10T19:44:32Z</dcterms:created>
  <dcterms:modified xsi:type="dcterms:W3CDTF">2017-03-28T13:43:13Z</dcterms:modified>
</cp:coreProperties>
</file>