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56139-CBEC-40C5-81CE-BDD7B5F6D3A0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D0CED-8A41-459F-9CEB-3ADA0E5D8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16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6F9429-6FDE-411E-8A34-4B0D1743AB53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044AFF7-E136-43FD-B81C-8542CE84EEF2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939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5940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0CA9F35-A7DD-4077-983A-4E19D3261223}" type="slidenum">
              <a:rPr lang="en-US" sz="1200">
                <a:solidFill>
                  <a:prstClr val="black"/>
                </a:solidFill>
              </a:rPr>
              <a:pPr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2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60424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551458-5E81-4FD7-A444-5A5DC3EA4F97}" type="slidenum">
              <a:rPr lang="en-US" sz="1200">
                <a:solidFill>
                  <a:prstClr val="black"/>
                </a:solidFill>
              </a:rPr>
              <a:pPr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8C0B54-E334-406D-86D9-40E20C06119C}" type="slidenum">
              <a:rPr lang="en-US" sz="1200">
                <a:solidFill>
                  <a:prstClr val="black"/>
                </a:solidFill>
              </a:rPr>
              <a:pPr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2309C1-1E83-4EDD-AFAC-0C786C68118D}" type="slidenum">
              <a:rPr lang="en-US" sz="1200">
                <a:solidFill>
                  <a:prstClr val="black"/>
                </a:solidFill>
              </a:rPr>
              <a:pPr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45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6452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9FB55C-E533-48B7-AA48-C954B25A4129}" type="slidenum">
              <a:rPr lang="en-US" sz="1200">
                <a:solidFill>
                  <a:prstClr val="black"/>
                </a:solidFill>
              </a:rPr>
              <a:pPr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279CB8-2BDC-4F9B-8014-6B7BEA97D2B2}" type="slidenum">
              <a:rPr lang="en-US" sz="1200">
                <a:solidFill>
                  <a:prstClr val="black"/>
                </a:solidFill>
              </a:rPr>
              <a:pPr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73C1AE-4472-49A4-A39D-DE0313BFACBA}" type="slidenum">
              <a:rPr lang="en-US" sz="1200">
                <a:solidFill>
                  <a:prstClr val="black"/>
                </a:solidFill>
              </a:rPr>
              <a:pPr/>
              <a:t>17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0F3918-EB19-4C04-A143-D40B7B75460A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B2B72C-64BA-4870-BA71-E5498D487B8D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5BCDCD-4423-4462-81A9-28E974171075}" type="slidenum">
              <a:rPr lang="en-US" sz="1200">
                <a:solidFill>
                  <a:prstClr val="black"/>
                </a:solidFill>
              </a:rPr>
              <a:pPr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0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4404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E19CE1F-0C30-4EBD-B0E3-42330C46C595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E3400D-888C-4FD1-8C31-AADF4AB10CB7}" type="slidenum">
              <a:rPr lang="en-US" sz="1200">
                <a:solidFill>
                  <a:prstClr val="black"/>
                </a:solidFill>
              </a:rPr>
              <a:pPr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849C00-FDA1-4138-B589-BEB5B74AD48F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276840-D8BA-4702-91B4-F544639CBB00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632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56328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E1C984-297D-4A60-B231-E32BA7317253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096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4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9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683AE-90C9-4B7C-952A-4FA6738C09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918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8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56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099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3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5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8986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1751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E9CD4B-4B55-4833-B2DB-9C013A3C3A14}" type="datetimeFigureOut">
              <a:rPr lang="en-US" smtClean="0">
                <a:solidFill>
                  <a:srgbClr val="696464"/>
                </a:solidFill>
              </a:rPr>
              <a:pPr/>
              <a:t>4/15/2014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1F9EE14-A3C5-43CE-8011-48B0CDE8D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5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1968+george+wallace&amp;source=images&amp;cd=&amp;cad=rja&amp;docid=-kYEwlKypaYIkM&amp;tbnid=eComOx9Vqanp7M:&amp;ved=0CAUQjRw&amp;url=http://williamhogeland.wordpress.com/2012/04/27/william-f-buckley-and-george-wallace/&amp;ei=9jN5UeHWFeng2AWhwoGoBw&amp;psig=AFQjCNFm7V-drEGUQc7V1TGg3Luh4TKL2g&amp;ust=136698401174115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google.com/url?sa=i&amp;rct=j&amp;q=1968+george+wallace&amp;source=images&amp;cd=&amp;cad=rja&amp;docid=RpnU9SdFjIk4oM&amp;tbnid=Ux1tLtprMlTXDM:&amp;ved=0CAUQjRw&amp;url=http://mentalfloss.com/article/20067/5-third-party-candidates-and-what-they-did-after-they-lost&amp;ei=GDR5UdmnFqaB2gXbm4CoBQ&amp;psig=AFQjCNFm7V-drEGUQc7V1TGg3Luh4TKL2g&amp;ust=1366984011741155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faculty.polytechnic.org/gfeldmeth/Screen%20Shot%202013-04-19%20at%206.01.05%20PM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m/url?sa=i&amp;rct=j&amp;q=hubert+humphrey+campaign+1968&amp;source=images&amp;cd=&amp;cad=rja&amp;docid=DIW9kJNRIS0CaM&amp;tbnid=LBirkwd-HrOfRM:&amp;ved=0CAUQjRw&amp;url=http://commons.wikimedia.org/wiki/File:Hubert_H._Humphrey_1968_presidential_campaign..jpg&amp;ei=gDR5UfKIIojR2QWUm4GQCg&amp;psig=AFQjCNEm2uGMSwO143Nugl1PaGVgUkf21A&amp;ust=136698416294938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1968+primary+election&amp;source=images&amp;cd=&amp;cad=rja&amp;docid=n652xZ00NEVBGM&amp;tbnid=Iip-jgXEa2MzAM:&amp;ved=0CAUQjRw&amp;url=http://obamashatchetman.wordpress.com/2008/05/24/is-this-the-1968-election-that-hillary-clinton-was-referring-to/&amp;ei=6zJ5UabpFobq2gXxz4H4Bw&amp;psig=AFQjCNEygr4-1c2kljcfcjeW9ThaHyL94w&amp;ust=136698371018229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columbia+university+uprising+1968&amp;source=images&amp;cd=&amp;cad=rja&amp;docid=Ob1xQk9o_9v5TM&amp;tbnid=yNW4lEgxUY1o_M:&amp;ved=0CAUQjRw&amp;url=http://griid.org/2012/04/23/this-day-in-resistance-history-1968-columbia-student-uprising/&amp;ei=5jB5UdzDIKOY2QWfxIG4Bg&amp;psig=AFQjCNEou6vmx687V5OlrkAYk5T9b39HWw&amp;ust=1366983206614189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chdenklich.blogsport.de/2006/05/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rct=j&amp;q=columbia+university+uprising+1968&amp;source=images&amp;cd=&amp;cad=rja&amp;docid=9Ks5ptVa8zjqbM&amp;tbnid=E0t0RTMzPhRrKM:&amp;ved=0CAUQjRw&amp;url=http://fromthevaultradio.org/home/2008/05/09/105-paris-student-uprising/&amp;ei=uzB5Uf6NDOSW2gW6qIDQDw&amp;psig=AFQjCNEou6vmx687V5OlrkAYk5T9b39HWw&amp;ust=1366983206614189" TargetMode="Externa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ny+civil+servant+strikes+1968&amp;source=images&amp;cd=&amp;cad=rja&amp;docid=Kw4OFPBVN7vj9M&amp;tbnid=E5S95iw3xg1FSM:&amp;ved=0CAUQjRw&amp;url=http://online.wsj.com/article/SB10001424052748703909904576052150177439350.html&amp;ei=fTF5UdnEKIKi2wXDsIHYDQ&amp;psig=AFQjCNF3HGvgE6MtG6I_wm1KolqjSAu0EQ&amp;ust=136698341914886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berkeley+free+speech+movement&amp;source=images&amp;cd=&amp;cad=rja&amp;docid=9hdbWF30QO6xVM&amp;tbnid=aEieSmBulggBZM:&amp;ved=0CAUQjRw&amp;url=http://instruct.westvalley.edu/kelly/Distance_Learning/17B_Links/1960s.htm&amp;ei=FDJ5UaCdLoz22AWD2oHQDw&amp;psig=AFQjCNEFhEvXFulDfMX28VUOlzUZkbAmNw&amp;ust=136698356213831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1968+primary+election&amp;source=images&amp;cd=&amp;cad=rja&amp;docid=mZ2QrLrZBRK3-M&amp;tbnid=-oetc2dRsmSDwM:&amp;ved=0CAUQjRw&amp;url=http://www.sfgate.com/crime/article/40-years-after-RFK-s-death-questions-linger-3281692.php&amp;ei=yjJ5Ub7SO6LN2QXt4IHgCQ&amp;psig=AFQjCNEygr4-1c2kljcfcjeW9ThaHyL94w&amp;ust=136698371018229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om/url?sa=i&amp;rct=j&amp;q=1968+primary+election+eugene+mccarthy&amp;source=images&amp;cd=&amp;cad=rja&amp;docid=A-r6khdC8_wcxM&amp;tbnid=09EopMUObyVQXM:&amp;ved=0CAUQjRw&amp;url=http://museumca.org/theoaklandstandard/mr-kennedy-and-1968-battle-california&amp;ei=WDN5Ufm8Fcf02gXM94EQ&amp;psig=AFQjCNEyT1YZ5u-Qm-7u-gwUmBcHyBAWeg&amp;ust=1366983881563747" TargetMode="Externa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“The Year Everything Went Wrong”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1968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12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sz="5400" dirty="0" smtClean="0"/>
              <a:t>George Wallace 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0" y="1733550"/>
            <a:ext cx="5486400" cy="50482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/>
          </a:bodyPr>
          <a:lstStyle/>
          <a:p>
            <a:r>
              <a:rPr lang="en-US" sz="4000" dirty="0" smtClean="0"/>
              <a:t>the American Independent Party</a:t>
            </a:r>
          </a:p>
          <a:p>
            <a:r>
              <a:rPr lang="en-US" sz="4000" dirty="0" smtClean="0"/>
              <a:t>Segregationist &amp; a “Hawk”</a:t>
            </a:r>
          </a:p>
          <a:p>
            <a:r>
              <a:rPr lang="en-US" sz="4000" dirty="0" smtClean="0"/>
              <a:t>“There’s not a dime’s worth of difference between Democrats and Republicans.”</a:t>
            </a:r>
          </a:p>
          <a:p>
            <a:r>
              <a:rPr lang="en-US" sz="4000" dirty="0" smtClean="0"/>
              <a:t>“America love it or leave it.”</a:t>
            </a:r>
          </a:p>
        </p:txBody>
      </p:sp>
      <p:pic>
        <p:nvPicPr>
          <p:cNvPr id="13314" name="Picture 2" descr="http://williamhogeland.files.wordpress.com/2012/04/wallac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11" y="2362200"/>
            <a:ext cx="359663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mentalfloss.com/wp-content/uploads/2008/11/wallace-for-prez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38125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501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600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sz="4800" dirty="0" smtClean="0"/>
              <a:t>Republicans rally behind the “New” Nixon</a:t>
            </a:r>
            <a:endParaRPr lang="en-US" sz="5400" dirty="0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" y="1600200"/>
            <a:ext cx="4800600" cy="5257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85000" lnSpcReduction="10000"/>
          </a:bodyPr>
          <a:lstStyle/>
          <a:p>
            <a:r>
              <a:rPr lang="en-US" sz="4000" dirty="0" smtClean="0"/>
              <a:t>Comes back from 1962 loss in California governor’s race.</a:t>
            </a:r>
          </a:p>
          <a:p>
            <a:r>
              <a:rPr lang="en-US" sz="4000" dirty="0" smtClean="0"/>
              <a:t>Seen as a “center-right” candidate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Promises “peace with honor” in Vietnam, law &amp; order at home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Portrays himself as the voice of the silent majority</a:t>
            </a:r>
          </a:p>
        </p:txBody>
      </p:sp>
      <p:pic>
        <p:nvPicPr>
          <p:cNvPr id="1026" name="Picture 2" descr="http://faculty.polytechnic.org/gfeldmeth/Screen%20Shot%202013-04-19%20at%206.01.05%20PM.pn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33" y="2286000"/>
            <a:ext cx="470746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38392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Humphrey vs. Nixon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219200"/>
            <a:ext cx="3581400" cy="5257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Humphrey had trouble from the start</a:t>
            </a:r>
          </a:p>
          <a:p>
            <a:r>
              <a:rPr lang="en-US" sz="4000" dirty="0" smtClean="0"/>
              <a:t>LBJ did not convincingly endorse him</a:t>
            </a:r>
          </a:p>
          <a:p>
            <a:r>
              <a:rPr lang="en-US" sz="4000" dirty="0" smtClean="0"/>
              <a:t>Party divided over the war</a:t>
            </a:r>
          </a:p>
        </p:txBody>
      </p:sp>
      <p:pic>
        <p:nvPicPr>
          <p:cNvPr id="14338" name="Picture 2" descr="http://t3.gstatic.com/images?q=tbn:ANd9GcRt0gSIfFLPtzdEksxYQNf0id_clUtY04M1kWDn1vXJf6cyMQC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80534"/>
            <a:ext cx="5191125" cy="370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89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vs. N cont.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486400" y="152400"/>
            <a:ext cx="3771900" cy="65532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Republicans ran strong campaign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“Peace with honor”</a:t>
            </a:r>
          </a:p>
          <a:p>
            <a:r>
              <a:rPr lang="en-US" sz="4000" dirty="0" smtClean="0"/>
              <a:t>Nixon running mate was Spiro Agnew - the “shrill partisan” of the ticket</a:t>
            </a:r>
          </a:p>
          <a:p>
            <a:r>
              <a:rPr lang="en-US" sz="4000" dirty="0" smtClean="0"/>
              <a:t>Nixon confident of victory</a:t>
            </a:r>
          </a:p>
        </p:txBody>
      </p:sp>
      <p:pic>
        <p:nvPicPr>
          <p:cNvPr id="12290" name="Picture 2" descr="http://obamashatchetman.files.wordpress.com/2008/05/01a-1968-nixon.jpg?w=46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90662"/>
            <a:ext cx="5410200" cy="37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6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sz="5400" dirty="0" smtClean="0"/>
              <a:t>Results of the Election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28600" y="1371600"/>
            <a:ext cx="7772400" cy="5410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4000" dirty="0" smtClean="0"/>
              <a:t>One month before election, Humphrey changes stand on Vietnam (now supports LBJ)</a:t>
            </a:r>
          </a:p>
          <a:p>
            <a:pPr>
              <a:lnSpc>
                <a:spcPct val="90000"/>
              </a:lnSpc>
            </a:pPr>
            <a:endParaRPr lang="en-US" sz="4000" dirty="0" smtClean="0"/>
          </a:p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0070C0"/>
                </a:solidFill>
              </a:rPr>
              <a:t>Nixon wins with 43.4% of votes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about 1% difference from Humphrey</a:t>
            </a:r>
          </a:p>
          <a:p>
            <a:pPr>
              <a:lnSpc>
                <a:spcPct val="90000"/>
              </a:lnSpc>
            </a:pPr>
            <a:endParaRPr lang="en-US" sz="4000" dirty="0" smtClean="0"/>
          </a:p>
          <a:p>
            <a:pPr>
              <a:lnSpc>
                <a:spcPct val="90000"/>
              </a:lnSpc>
            </a:pPr>
            <a:r>
              <a:rPr lang="en-US" sz="4000" dirty="0" smtClean="0"/>
              <a:t>Electoral vote Nixon 301, Humphrey 191, Wallace 46</a:t>
            </a:r>
          </a:p>
          <a:p>
            <a:pPr>
              <a:lnSpc>
                <a:spcPct val="90000"/>
              </a:lnSpc>
            </a:pPr>
            <a:endParaRPr lang="en-US" sz="4000" dirty="0" smtClean="0"/>
          </a:p>
          <a:p>
            <a:pPr>
              <a:lnSpc>
                <a:spcPct val="90000"/>
              </a:lnSpc>
            </a:pPr>
            <a:r>
              <a:rPr lang="en-US" sz="4000" dirty="0" smtClean="0"/>
              <a:t>Wallace &amp; other minor parties drew votes from both major tickets</a:t>
            </a:r>
          </a:p>
        </p:txBody>
      </p:sp>
    </p:spTree>
    <p:extLst>
      <p:ext uri="{BB962C8B-B14F-4D97-AF65-F5344CB8AC3E}">
        <p14:creationId xmlns:p14="http://schemas.microsoft.com/office/powerpoint/2010/main" val="141948352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year of assassinations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Martin Luther King Jr.</a:t>
            </a:r>
          </a:p>
          <a:p>
            <a:r>
              <a:rPr lang="en-US" sz="4000" dirty="0" smtClean="0"/>
              <a:t>Robert Kennedy</a:t>
            </a:r>
          </a:p>
        </p:txBody>
      </p:sp>
      <p:pic>
        <p:nvPicPr>
          <p:cNvPr id="29700" name="Picture 4" descr="C:\My Documents\60's - 70's\rf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1667"/>
          <a:stretch>
            <a:fillRect/>
          </a:stretch>
        </p:blipFill>
        <p:spPr bwMode="auto">
          <a:xfrm>
            <a:off x="6477000" y="2908920"/>
            <a:ext cx="2362201" cy="35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C:\My Documents\60's - 70's\mlk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/>
          <a:stretch>
            <a:fillRect/>
          </a:stretch>
        </p:blipFill>
        <p:spPr bwMode="auto">
          <a:xfrm>
            <a:off x="304800" y="2919573"/>
            <a:ext cx="2717800" cy="348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C:\My Documents\60's - 70's\Life Cov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53495"/>
            <a:ext cx="2856794" cy="344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56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My Documents\60's - 70's\British_paper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3182" r="3323" b="7272"/>
          <a:stretch/>
        </p:blipFill>
        <p:spPr bwMode="auto">
          <a:xfrm>
            <a:off x="4888017" y="0"/>
            <a:ext cx="433218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My Documents\60's - 70's\post_balcony_196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4209" r="2587" b="9506"/>
          <a:stretch/>
        </p:blipFill>
        <p:spPr bwMode="auto">
          <a:xfrm>
            <a:off x="4457702" y="3873660"/>
            <a:ext cx="4762498" cy="30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My Documents\60's - 70's\MLKcasket_196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3963" r="4359" b="6707"/>
          <a:stretch/>
        </p:blipFill>
        <p:spPr bwMode="auto">
          <a:xfrm>
            <a:off x="2133600" y="648974"/>
            <a:ext cx="2971800" cy="483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457200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Martin Luther King Jr.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76200" y="914400"/>
            <a:ext cx="23622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Shot April 4, 1968</a:t>
            </a:r>
          </a:p>
          <a:p>
            <a:r>
              <a:rPr lang="en-US" sz="4000" dirty="0" smtClean="0"/>
              <a:t>Memphis, TN</a:t>
            </a:r>
          </a:p>
          <a:p>
            <a:r>
              <a:rPr lang="en-US" sz="4000" dirty="0" smtClean="0"/>
              <a:t>Riots broke out in 40 cities</a:t>
            </a:r>
          </a:p>
          <a:p>
            <a:r>
              <a:rPr lang="en-US" sz="4000" dirty="0" smtClean="0"/>
              <a:t>Funeral in Atlanta - Televised</a:t>
            </a:r>
          </a:p>
          <a:p>
            <a:r>
              <a:rPr lang="en-US" sz="4000" dirty="0" smtClean="0"/>
              <a:t>Assassin - James Earl Ray</a:t>
            </a:r>
          </a:p>
        </p:txBody>
      </p:sp>
      <p:pic>
        <p:nvPicPr>
          <p:cNvPr id="6" name="Picture 2" descr="C:\My Documents\60's - 70's\jamesearlra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714963"/>
            <a:ext cx="1323977" cy="22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31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Robert Kennedy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143000"/>
            <a:ext cx="3886200" cy="624840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Killed June 4, 1968</a:t>
            </a:r>
          </a:p>
          <a:p>
            <a:r>
              <a:rPr lang="en-US" sz="4000" dirty="0" err="1" smtClean="0"/>
              <a:t>Sirhan</a:t>
            </a:r>
            <a:r>
              <a:rPr lang="en-US" sz="4000" dirty="0" smtClean="0"/>
              <a:t> </a:t>
            </a:r>
            <a:r>
              <a:rPr lang="en-US" sz="4000" dirty="0" err="1" smtClean="0"/>
              <a:t>Sirhan</a:t>
            </a:r>
            <a:r>
              <a:rPr lang="en-US" sz="4000" dirty="0" smtClean="0"/>
              <a:t> - Jordanian Arab</a:t>
            </a:r>
          </a:p>
          <a:p>
            <a:pPr lvl="1"/>
            <a:r>
              <a:rPr lang="en-US" sz="3800" dirty="0" smtClean="0"/>
              <a:t>Angry over Kennedy support of Israel</a:t>
            </a:r>
          </a:p>
          <a:p>
            <a:pPr lvl="2"/>
            <a:r>
              <a:rPr lang="en-US" sz="3400" dirty="0" smtClean="0"/>
              <a:t>Same day as big Kennedy victory in California Democratic Primary</a:t>
            </a:r>
          </a:p>
          <a:p>
            <a:r>
              <a:rPr lang="en-US" sz="4000" dirty="0" smtClean="0"/>
              <a:t>Had locked Demo Nomination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pic>
        <p:nvPicPr>
          <p:cNvPr id="5" name="Picture 3" descr="C:\My Documents\Vietnam War\RFK Dead.jpg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2311400"/>
            <a:ext cx="357505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My Documents\60's - 70's\sirha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2730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97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" y="238125"/>
            <a:ext cx="548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Uprising at Columbia University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295400"/>
            <a:ext cx="4251325" cy="5991226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April - NYC</a:t>
            </a:r>
          </a:p>
          <a:p>
            <a:r>
              <a:rPr lang="en-US" sz="3600" dirty="0" smtClean="0"/>
              <a:t>Students protesting apparent racial bias &amp; war-related research</a:t>
            </a:r>
          </a:p>
          <a:p>
            <a:r>
              <a:rPr lang="en-US" sz="3600" dirty="0" smtClean="0"/>
              <a:t>Students seize campus buildings &amp; officials</a:t>
            </a:r>
          </a:p>
          <a:p>
            <a:r>
              <a:rPr lang="en-US" sz="3600" dirty="0" smtClean="0"/>
              <a:t>After 6 days, police use force to end uprising - hundreds arrested</a:t>
            </a:r>
          </a:p>
          <a:p>
            <a:r>
              <a:rPr lang="en-US" sz="3600" dirty="0" smtClean="0"/>
              <a:t>Investigation shows police brutality &amp; University neglect of student concerns</a:t>
            </a:r>
          </a:p>
        </p:txBody>
      </p:sp>
      <p:pic>
        <p:nvPicPr>
          <p:cNvPr id="8194" name="Picture 2" descr="http://www.fromthevaultradio.org/home/wp-content/images/FTV105_Paris%20Student%20Uprising/1968%20paris%20student%20uprising%2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304800"/>
            <a:ext cx="47942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hoy.tk-jk.net/MoreImages/ParisStudentRio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624262"/>
            <a:ext cx="4381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griid.files.wordpress.com/2012/04/0423-1968_columbia-strike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2819400"/>
            <a:ext cx="1891647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Civil Servant Strikes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143000"/>
            <a:ext cx="64770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New York City sanitation workers walk out for more $  </a:t>
            </a:r>
          </a:p>
          <a:p>
            <a:pPr lvl="1"/>
            <a:r>
              <a:rPr lang="en-US" sz="3600" dirty="0" smtClean="0"/>
              <a:t>Stench = Raise in wages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6610350" y="2457450"/>
            <a:ext cx="249555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/>
              <a:t>NYPD “Blue Flu”</a:t>
            </a:r>
          </a:p>
          <a:p>
            <a:r>
              <a:rPr lang="en-US" sz="3800" dirty="0"/>
              <a:t>NYFD stopped fire safety inspections</a:t>
            </a:r>
          </a:p>
          <a:p>
            <a:r>
              <a:rPr lang="en-US" sz="3800" dirty="0"/>
              <a:t>NYC teachers walk out 3 times over $</a:t>
            </a:r>
            <a:endParaRPr lang="en-US" sz="3300" dirty="0"/>
          </a:p>
          <a:p>
            <a:endParaRPr lang="en-US" dirty="0"/>
          </a:p>
        </p:txBody>
      </p:sp>
      <p:pic>
        <p:nvPicPr>
          <p:cNvPr id="9218" name="Picture 2" descr="http://s.wsj.net/public/resources/images/OB-MA498_siegel_D_2011012419154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6477000" cy="430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-19050" y="304800"/>
            <a:ext cx="4038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>
            <a:normAutofit fontScale="90000"/>
          </a:bodyPr>
          <a:lstStyle/>
          <a:p>
            <a:r>
              <a:rPr lang="en-US" sz="5400" dirty="0" smtClean="0"/>
              <a:t>Protest Movement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0" y="1752600"/>
            <a:ext cx="3886200" cy="5410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Students for a Democratic Society (1962)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Port Huron Statement - a call for more activism among students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Jack Weinberg- “Don’t trust anyone over 30!”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arrested at Cal for refusing to take down a CORE information table … leads us to...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114800" y="4038600"/>
            <a:ext cx="5029200" cy="2971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0070C0"/>
                </a:solidFill>
              </a:rPr>
              <a:t>Mario </a:t>
            </a:r>
            <a:r>
              <a:rPr lang="en-US" sz="4000" dirty="0" err="1">
                <a:solidFill>
                  <a:srgbClr val="0070C0"/>
                </a:solidFill>
              </a:rPr>
              <a:t>Savio</a:t>
            </a:r>
            <a:r>
              <a:rPr lang="en-US" sz="4000" dirty="0">
                <a:solidFill>
                  <a:srgbClr val="0070C0"/>
                </a:solidFill>
              </a:rPr>
              <a:t>- “Berkley Free Speech Movement.”</a:t>
            </a:r>
          </a:p>
          <a:p>
            <a:pPr lvl="1">
              <a:lnSpc>
                <a:spcPct val="80000"/>
              </a:lnSpc>
            </a:pPr>
            <a:r>
              <a:rPr lang="en-US" sz="3300" dirty="0">
                <a:solidFill>
                  <a:srgbClr val="0070C0"/>
                </a:solidFill>
              </a:rPr>
              <a:t>“I’m tired of reading about history.  I want to make it.”</a:t>
            </a:r>
          </a:p>
          <a:p>
            <a:pPr lvl="1">
              <a:lnSpc>
                <a:spcPct val="80000"/>
              </a:lnSpc>
            </a:pPr>
            <a:r>
              <a:rPr lang="en-US" sz="3300" dirty="0">
                <a:solidFill>
                  <a:srgbClr val="0070C0"/>
                </a:solidFill>
              </a:rPr>
              <a:t>Let’s “put our bodies against the gears, against the wheels… and make the machine stop until we’re free.”</a:t>
            </a:r>
          </a:p>
          <a:p>
            <a:pPr>
              <a:lnSpc>
                <a:spcPct val="80000"/>
              </a:lnSpc>
            </a:pPr>
            <a:endParaRPr lang="en-US" sz="4000" dirty="0" smtClean="0"/>
          </a:p>
          <a:p>
            <a:pPr>
              <a:lnSpc>
                <a:spcPct val="80000"/>
              </a:lnSpc>
            </a:pPr>
            <a:r>
              <a:rPr lang="en-US" sz="4000" dirty="0" smtClean="0"/>
              <a:t>Anti-War </a:t>
            </a:r>
            <a:r>
              <a:rPr lang="en-US" sz="4000" dirty="0"/>
              <a:t>“Teach Ins”</a:t>
            </a:r>
          </a:p>
          <a:p>
            <a:endParaRPr lang="en-US" dirty="0"/>
          </a:p>
        </p:txBody>
      </p:sp>
      <p:pic>
        <p:nvPicPr>
          <p:cNvPr id="10242" name="Picture 2" descr="http://instruct.westvalley.edu/kelly/Distance_Learning/17B_Links/Images/FreeSpeec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152400"/>
            <a:ext cx="5257800" cy="35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93546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361" y="152400"/>
            <a:ext cx="474763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Democratic National Convention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348402"/>
            <a:ext cx="4953000" cy="1547198"/>
          </a:xfrm>
        </p:spPr>
        <p:txBody>
          <a:bodyPr>
            <a:noAutofit/>
          </a:bodyPr>
          <a:lstStyle/>
          <a:p>
            <a:r>
              <a:rPr lang="en-US" sz="2800" dirty="0" smtClean="0"/>
              <a:t>Held in Chicago - August 1968</a:t>
            </a:r>
          </a:p>
          <a:p>
            <a:pPr lvl="1"/>
            <a:r>
              <a:rPr lang="en-US" dirty="0" smtClean="0"/>
              <a:t>10K come to protest U.S. policy on Vietnam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766980" y="2300902"/>
            <a:ext cx="4478911" cy="2147008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Chicago Mayor Richard Daley surrounds convention hall w/ fences</a:t>
            </a:r>
          </a:p>
          <a:p>
            <a:pPr lvl="1"/>
            <a:r>
              <a:rPr lang="en-US" sz="3800" dirty="0"/>
              <a:t>Police, troops, FBI agents, etc. on full alert for trouble</a:t>
            </a:r>
          </a:p>
          <a:p>
            <a:endParaRPr lang="en-US" dirty="0"/>
          </a:p>
        </p:txBody>
      </p:sp>
      <p:pic>
        <p:nvPicPr>
          <p:cNvPr id="5" name="Picture 2" descr="C:\My Documents\60's - 70's\Police line Chica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8"/>
          <a:stretch/>
        </p:blipFill>
        <p:spPr bwMode="auto">
          <a:xfrm>
            <a:off x="4610189" y="0"/>
            <a:ext cx="451476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My Documents\60's - 70's\Chicago DNC Prote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2709248"/>
            <a:ext cx="4497961" cy="353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My Documents\60's - 70's\daley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992" y="4339690"/>
            <a:ext cx="1688808" cy="253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My Documents\60's - 70's\protes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31" y="4374999"/>
            <a:ext cx="3743369" cy="248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67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381000"/>
            <a:ext cx="33909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DNC continued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838200"/>
            <a:ext cx="3252642" cy="2117785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Protestors forbidden to march</a:t>
            </a:r>
          </a:p>
          <a:p>
            <a:r>
              <a:rPr lang="en-US" sz="4000" dirty="0" smtClean="0"/>
              <a:t>Police beat them when they tried</a:t>
            </a:r>
          </a:p>
          <a:p>
            <a:r>
              <a:rPr lang="en-US" sz="4000" dirty="0" smtClean="0"/>
              <a:t>100’s injured</a:t>
            </a:r>
            <a:endParaRPr lang="en-US" dirty="0" smtClean="0"/>
          </a:p>
        </p:txBody>
      </p:sp>
      <p:pic>
        <p:nvPicPr>
          <p:cNvPr id="4" name="Picture 2" descr="C:\My Documents\60's - 70's\Chicago Prot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42" y="0"/>
            <a:ext cx="5891358" cy="385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My Documents\60's - 70's\soldierbeatsdo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3783" r="3125" b="4168"/>
          <a:stretch/>
        </p:blipFill>
        <p:spPr bwMode="auto">
          <a:xfrm>
            <a:off x="4038601" y="3505200"/>
            <a:ext cx="5105400" cy="337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My Documents\60's - 70's\stick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58420"/>
            <a:ext cx="3962400" cy="136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My Documents\60's - 70's\Chicago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" t="8480" r="6403" b="12651"/>
          <a:stretch/>
        </p:blipFill>
        <p:spPr bwMode="auto">
          <a:xfrm>
            <a:off x="19050" y="4126592"/>
            <a:ext cx="4170534" cy="273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22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-152400"/>
            <a:ext cx="5715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Trouble inside DNC as well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" y="228600"/>
            <a:ext cx="2667000" cy="6858000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Pro- and anti-war delegates argued over Vietnam policy</a:t>
            </a:r>
          </a:p>
          <a:p>
            <a:r>
              <a:rPr lang="en-US" sz="4000" dirty="0" smtClean="0"/>
              <a:t>Attempts made to silence anti-war delegates</a:t>
            </a:r>
          </a:p>
          <a:p>
            <a:r>
              <a:rPr lang="en-US" sz="4000" dirty="0" smtClean="0"/>
              <a:t>Anti-war delegates ultimately removed from the convention</a:t>
            </a:r>
          </a:p>
        </p:txBody>
      </p:sp>
      <p:pic>
        <p:nvPicPr>
          <p:cNvPr id="4" name="Picture 2" descr="C:\My Documents\60's - 70's\1968 DN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6172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8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3.hdnux.com/photos/11/21/41/2431090/7/628x47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3209924"/>
            <a:ext cx="3835481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" y="76200"/>
            <a:ext cx="6000750" cy="1447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>
            <a:normAutofit fontScale="90000"/>
          </a:bodyPr>
          <a:lstStyle/>
          <a:p>
            <a:r>
              <a:rPr lang="en-US" sz="5400" dirty="0" smtClean="0"/>
              <a:t>Democratic Party is Split 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52400" y="1371600"/>
            <a:ext cx="3674981" cy="5943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77500" lnSpcReduction="20000"/>
          </a:bodyPr>
          <a:lstStyle/>
          <a:p>
            <a:pPr>
              <a:lnSpc>
                <a:spcPct val="80000"/>
              </a:lnSpc>
            </a:pPr>
            <a:endParaRPr lang="en-US" sz="4000" dirty="0" smtClean="0"/>
          </a:p>
          <a:p>
            <a:pPr>
              <a:lnSpc>
                <a:spcPct val="80000"/>
              </a:lnSpc>
            </a:pPr>
            <a:r>
              <a:rPr lang="en-US" sz="4000" dirty="0" smtClean="0"/>
              <a:t>Eugene McCarthy (MN) the anti-war candidate - a serious contender</a:t>
            </a:r>
          </a:p>
          <a:p>
            <a:pPr>
              <a:lnSpc>
                <a:spcPct val="80000"/>
              </a:lnSpc>
            </a:pPr>
            <a:endParaRPr lang="en-US" sz="4000" dirty="0" smtClean="0"/>
          </a:p>
          <a:p>
            <a:pPr>
              <a:lnSpc>
                <a:spcPct val="80000"/>
              </a:lnSpc>
            </a:pPr>
            <a:r>
              <a:rPr lang="en-US" sz="4000" dirty="0" smtClean="0"/>
              <a:t>Robert Kennedy enters the race.</a:t>
            </a:r>
          </a:p>
          <a:p>
            <a:pPr lvl="1">
              <a:lnSpc>
                <a:spcPct val="80000"/>
              </a:lnSpc>
            </a:pPr>
            <a:r>
              <a:rPr lang="en-US" sz="3600" dirty="0" smtClean="0"/>
              <a:t>Assassinated before election (6/5/68)</a:t>
            </a:r>
          </a:p>
          <a:p>
            <a:pPr>
              <a:lnSpc>
                <a:spcPct val="80000"/>
              </a:lnSpc>
            </a:pPr>
            <a:endParaRPr lang="en-US" sz="4000" dirty="0" smtClean="0"/>
          </a:p>
          <a:p>
            <a:pPr>
              <a:lnSpc>
                <a:spcPct val="80000"/>
              </a:lnSpc>
            </a:pPr>
            <a:r>
              <a:rPr lang="en-US" sz="4000" dirty="0" smtClean="0"/>
              <a:t>LBJ withdraws - had little chance </a:t>
            </a:r>
          </a:p>
          <a:p>
            <a:pPr>
              <a:lnSpc>
                <a:spcPct val="80000"/>
              </a:lnSpc>
            </a:pPr>
            <a:endParaRPr lang="en-US" sz="4000" dirty="0" smtClean="0"/>
          </a:p>
          <a:p>
            <a:pPr>
              <a:lnSpc>
                <a:spcPct val="80000"/>
              </a:lnSpc>
            </a:pPr>
            <a:r>
              <a:rPr lang="en-US" sz="4000" dirty="0" smtClean="0"/>
              <a:t>Hubert Humphrey- “The Politics of Joy”</a:t>
            </a:r>
          </a:p>
          <a:p>
            <a:pPr lvl="1">
              <a:lnSpc>
                <a:spcPct val="80000"/>
              </a:lnSpc>
            </a:pPr>
            <a:r>
              <a:rPr lang="en-US" sz="3600" dirty="0" smtClean="0"/>
              <a:t>“The Happy Warrior”</a:t>
            </a:r>
          </a:p>
        </p:txBody>
      </p:sp>
      <p:pic>
        <p:nvPicPr>
          <p:cNvPr id="11268" name="Picture 4" descr="http://museumca.org/theoaklandstandard/sites/default/files/images/CampaignPosters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4"/>
          <a:stretch/>
        </p:blipFill>
        <p:spPr bwMode="auto">
          <a:xfrm>
            <a:off x="6019800" y="461962"/>
            <a:ext cx="3248025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0129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"/>
            <a:ext cx="426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Hubert Humphrey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524000"/>
            <a:ext cx="4448175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Humphrey won the Democratic nomination</a:t>
            </a:r>
          </a:p>
          <a:p>
            <a:r>
              <a:rPr lang="en-US" sz="4000" dirty="0" smtClean="0"/>
              <a:t>Party platform supported current administration policy on Vietnam</a:t>
            </a:r>
          </a:p>
          <a:p>
            <a:r>
              <a:rPr lang="en-US" sz="4000" dirty="0" smtClean="0"/>
              <a:t>Significant dissention over platform</a:t>
            </a:r>
          </a:p>
        </p:txBody>
      </p:sp>
      <p:pic>
        <p:nvPicPr>
          <p:cNvPr id="4" name="Picture 2" descr="C:\My Documents\60's - 70's\Humphr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685800"/>
            <a:ext cx="4286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6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615</Words>
  <Application>Microsoft Office PowerPoint</Application>
  <PresentationFormat>On-screen Show (4:3)</PresentationFormat>
  <Paragraphs>118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1968</vt:lpstr>
      <vt:lpstr>Uprising at Columbia University</vt:lpstr>
      <vt:lpstr>Civil Servant Strikes</vt:lpstr>
      <vt:lpstr>Protest Movement</vt:lpstr>
      <vt:lpstr>Democratic National Convention</vt:lpstr>
      <vt:lpstr>DNC continued</vt:lpstr>
      <vt:lpstr>Trouble inside DNC as well</vt:lpstr>
      <vt:lpstr>Democratic Party is Split </vt:lpstr>
      <vt:lpstr>Hubert Humphrey</vt:lpstr>
      <vt:lpstr>George Wallace </vt:lpstr>
      <vt:lpstr>Republicans rally behind the “New” Nixon</vt:lpstr>
      <vt:lpstr>Humphrey vs. Nixon</vt:lpstr>
      <vt:lpstr>H vs. N cont.</vt:lpstr>
      <vt:lpstr>Results of the Election</vt:lpstr>
      <vt:lpstr>A year of assassinations</vt:lpstr>
      <vt:lpstr>Martin Luther King Jr.</vt:lpstr>
      <vt:lpstr>Robert Kennedy</vt:lpstr>
    </vt:vector>
  </TitlesOfParts>
  <Company>Bentonville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1968</dc:title>
  <dc:creator>Sullivan, Kimberly</dc:creator>
  <cp:lastModifiedBy>Sullivan, Kimberly</cp:lastModifiedBy>
  <cp:revision>1</cp:revision>
  <dcterms:created xsi:type="dcterms:W3CDTF">2014-04-19T14:28:59Z</dcterms:created>
  <dcterms:modified xsi:type="dcterms:W3CDTF">2014-04-19T14:31:03Z</dcterms:modified>
</cp:coreProperties>
</file>