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55"/>
  </p:normalViewPr>
  <p:slideViewPr>
    <p:cSldViewPr>
      <p:cViewPr varScale="1">
        <p:scale>
          <a:sx n="117" d="100"/>
          <a:sy n="117" d="100"/>
        </p:scale>
        <p:origin x="17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2349F-8CE9-AA1B-33FD-44D3B0B2C10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FE564D-E28F-3E50-04D0-195CD18F35A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D2F4E1-3705-610F-F5F8-FC802DE10AF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2377082-66B3-76D1-554E-A4858E62BEA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2164771-9811-3E00-586F-C37344BF547A}"/>
              </a:ext>
            </a:extLst>
          </p:cNvPr>
          <p:cNvSpPr>
            <a:spLocks noGrp="1"/>
          </p:cNvSpPr>
          <p:nvPr>
            <p:ph type="sldNum" sz="quarter" idx="12"/>
          </p:nvPr>
        </p:nvSpPr>
        <p:spPr/>
        <p:txBody>
          <a:bodyPr/>
          <a:lstStyle>
            <a:lvl1pPr>
              <a:defRPr/>
            </a:lvl1pPr>
          </a:lstStyle>
          <a:p>
            <a:fld id="{06546153-1AE7-8A45-A648-AF0F56D569DE}" type="slidenum">
              <a:rPr lang="en-US" altLang="en-US"/>
              <a:pPr/>
              <a:t>‹#›</a:t>
            </a:fld>
            <a:endParaRPr lang="en-US" altLang="en-US"/>
          </a:p>
        </p:txBody>
      </p:sp>
    </p:spTree>
    <p:extLst>
      <p:ext uri="{BB962C8B-B14F-4D97-AF65-F5344CB8AC3E}">
        <p14:creationId xmlns:p14="http://schemas.microsoft.com/office/powerpoint/2010/main" val="77942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76CF-E172-07F6-D803-CFEBFAE1E8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0772E4-0BF2-75D5-A2F9-35FE2BF715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4DC53-FF78-8A7D-E760-6D0CBD2B8BC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B689EEB-E7A9-332F-51BC-3B0C06354CB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8637403-988F-D11D-AD86-E104D0779CEA}"/>
              </a:ext>
            </a:extLst>
          </p:cNvPr>
          <p:cNvSpPr>
            <a:spLocks noGrp="1"/>
          </p:cNvSpPr>
          <p:nvPr>
            <p:ph type="sldNum" sz="quarter" idx="12"/>
          </p:nvPr>
        </p:nvSpPr>
        <p:spPr/>
        <p:txBody>
          <a:bodyPr/>
          <a:lstStyle>
            <a:lvl1pPr>
              <a:defRPr/>
            </a:lvl1pPr>
          </a:lstStyle>
          <a:p>
            <a:fld id="{77BC30C3-A427-6547-823F-D5D16336FD93}" type="slidenum">
              <a:rPr lang="en-US" altLang="en-US"/>
              <a:pPr/>
              <a:t>‹#›</a:t>
            </a:fld>
            <a:endParaRPr lang="en-US" altLang="en-US"/>
          </a:p>
        </p:txBody>
      </p:sp>
    </p:spTree>
    <p:extLst>
      <p:ext uri="{BB962C8B-B14F-4D97-AF65-F5344CB8AC3E}">
        <p14:creationId xmlns:p14="http://schemas.microsoft.com/office/powerpoint/2010/main" val="255415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9A421E-D79E-8232-53EE-9EEDD129A2BF}"/>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59579D-89CA-3DA9-08A0-E82DF154C207}"/>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F6EE10-00D7-C2FF-21F7-0F104A79072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D74A681-6610-4C8C-5727-8433EF25B70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CEA9FDF-A2D0-2CF0-BC73-1FAD05DA297E}"/>
              </a:ext>
            </a:extLst>
          </p:cNvPr>
          <p:cNvSpPr>
            <a:spLocks noGrp="1"/>
          </p:cNvSpPr>
          <p:nvPr>
            <p:ph type="sldNum" sz="quarter" idx="12"/>
          </p:nvPr>
        </p:nvSpPr>
        <p:spPr/>
        <p:txBody>
          <a:bodyPr/>
          <a:lstStyle>
            <a:lvl1pPr>
              <a:defRPr/>
            </a:lvl1pPr>
          </a:lstStyle>
          <a:p>
            <a:fld id="{5DC82D75-F88F-4D4D-922F-59A5C0FF2881}" type="slidenum">
              <a:rPr lang="en-US" altLang="en-US"/>
              <a:pPr/>
              <a:t>‹#›</a:t>
            </a:fld>
            <a:endParaRPr lang="en-US" altLang="en-US"/>
          </a:p>
        </p:txBody>
      </p:sp>
    </p:spTree>
    <p:extLst>
      <p:ext uri="{BB962C8B-B14F-4D97-AF65-F5344CB8AC3E}">
        <p14:creationId xmlns:p14="http://schemas.microsoft.com/office/powerpoint/2010/main" val="314360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23533-2F32-F0D8-FB70-4E70D71456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D774C5-ECA0-1510-653B-C72AC71070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4C481-3958-303F-E14A-E9140CBC4BB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58AC6C-6418-874C-0D69-853F2E7400A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C6F2622-FB07-7746-70C2-0E58C2DBF6AB}"/>
              </a:ext>
            </a:extLst>
          </p:cNvPr>
          <p:cNvSpPr>
            <a:spLocks noGrp="1"/>
          </p:cNvSpPr>
          <p:nvPr>
            <p:ph type="sldNum" sz="quarter" idx="12"/>
          </p:nvPr>
        </p:nvSpPr>
        <p:spPr/>
        <p:txBody>
          <a:bodyPr/>
          <a:lstStyle>
            <a:lvl1pPr>
              <a:defRPr/>
            </a:lvl1pPr>
          </a:lstStyle>
          <a:p>
            <a:fld id="{412F1071-161B-5F4C-9297-1F79727759AC}" type="slidenum">
              <a:rPr lang="en-US" altLang="en-US"/>
              <a:pPr/>
              <a:t>‹#›</a:t>
            </a:fld>
            <a:endParaRPr lang="en-US" altLang="en-US"/>
          </a:p>
        </p:txBody>
      </p:sp>
    </p:spTree>
    <p:extLst>
      <p:ext uri="{BB962C8B-B14F-4D97-AF65-F5344CB8AC3E}">
        <p14:creationId xmlns:p14="http://schemas.microsoft.com/office/powerpoint/2010/main" val="219940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75565-779C-A926-5A12-A7C62A9E3E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FA7A6B-DE93-9C4A-A438-E69842836D3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77E4EC9-8A24-1B7D-52FB-AD9DFBB0AD0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0BF23A1-9780-27B2-C674-C61A0AA5112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60BE5BE-2034-7728-1EF6-7719DC38B12F}"/>
              </a:ext>
            </a:extLst>
          </p:cNvPr>
          <p:cNvSpPr>
            <a:spLocks noGrp="1"/>
          </p:cNvSpPr>
          <p:nvPr>
            <p:ph type="sldNum" sz="quarter" idx="12"/>
          </p:nvPr>
        </p:nvSpPr>
        <p:spPr/>
        <p:txBody>
          <a:bodyPr/>
          <a:lstStyle>
            <a:lvl1pPr>
              <a:defRPr/>
            </a:lvl1pPr>
          </a:lstStyle>
          <a:p>
            <a:fld id="{524F3922-C2F0-3B48-9836-70A86F24D256}" type="slidenum">
              <a:rPr lang="en-US" altLang="en-US"/>
              <a:pPr/>
              <a:t>‹#›</a:t>
            </a:fld>
            <a:endParaRPr lang="en-US" altLang="en-US"/>
          </a:p>
        </p:txBody>
      </p:sp>
    </p:spTree>
    <p:extLst>
      <p:ext uri="{BB962C8B-B14F-4D97-AF65-F5344CB8AC3E}">
        <p14:creationId xmlns:p14="http://schemas.microsoft.com/office/powerpoint/2010/main" val="2761877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78A6-23AB-FF6D-138C-F553FE5A74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6F19AA-BE46-F45C-9A47-6E682E7B8A5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5170A5-752A-DA34-3FAC-1375851C479E}"/>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DCEB5-69E2-A152-BC1D-9AF0DD1CDB3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0E6DABE-4DC0-A8CD-5A5F-51D4F7DB78A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AD631EA-21E9-9DC9-5666-DA5DF191CD6C}"/>
              </a:ext>
            </a:extLst>
          </p:cNvPr>
          <p:cNvSpPr>
            <a:spLocks noGrp="1"/>
          </p:cNvSpPr>
          <p:nvPr>
            <p:ph type="sldNum" sz="quarter" idx="12"/>
          </p:nvPr>
        </p:nvSpPr>
        <p:spPr/>
        <p:txBody>
          <a:bodyPr/>
          <a:lstStyle>
            <a:lvl1pPr>
              <a:defRPr/>
            </a:lvl1pPr>
          </a:lstStyle>
          <a:p>
            <a:fld id="{68BC552D-93C6-1D44-A370-38F106552DF6}" type="slidenum">
              <a:rPr lang="en-US" altLang="en-US"/>
              <a:pPr/>
              <a:t>‹#›</a:t>
            </a:fld>
            <a:endParaRPr lang="en-US" altLang="en-US"/>
          </a:p>
        </p:txBody>
      </p:sp>
    </p:spTree>
    <p:extLst>
      <p:ext uri="{BB962C8B-B14F-4D97-AF65-F5344CB8AC3E}">
        <p14:creationId xmlns:p14="http://schemas.microsoft.com/office/powerpoint/2010/main" val="228822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E9822-BF4C-C303-ABEE-3D679DFC3AD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F17B67-6B66-A14C-0A9F-791F4F11F98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99CF93-CBE5-125D-1ABF-114523FABA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D21CA8-4455-24AE-AB49-D845DF76C70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9DD16A-DABD-C402-BDDD-F4624CE1AE0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85B17A-5D9D-6C19-F71B-FC06CDFA363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1452757-D30B-095F-667A-4412931CFBF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1EF0B72-2FF2-FBA0-DDAB-E340755C5836}"/>
              </a:ext>
            </a:extLst>
          </p:cNvPr>
          <p:cNvSpPr>
            <a:spLocks noGrp="1"/>
          </p:cNvSpPr>
          <p:nvPr>
            <p:ph type="sldNum" sz="quarter" idx="12"/>
          </p:nvPr>
        </p:nvSpPr>
        <p:spPr/>
        <p:txBody>
          <a:bodyPr/>
          <a:lstStyle>
            <a:lvl1pPr>
              <a:defRPr/>
            </a:lvl1pPr>
          </a:lstStyle>
          <a:p>
            <a:fld id="{91CF82C7-965C-7042-B4B0-7FE67DBC411E}" type="slidenum">
              <a:rPr lang="en-US" altLang="en-US"/>
              <a:pPr/>
              <a:t>‹#›</a:t>
            </a:fld>
            <a:endParaRPr lang="en-US" altLang="en-US"/>
          </a:p>
        </p:txBody>
      </p:sp>
    </p:spTree>
    <p:extLst>
      <p:ext uri="{BB962C8B-B14F-4D97-AF65-F5344CB8AC3E}">
        <p14:creationId xmlns:p14="http://schemas.microsoft.com/office/powerpoint/2010/main" val="351869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23B3-6C82-4628-DED4-4EEDAE70BE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18798F-053B-6AB7-F0D9-858674ED401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DFCD430A-9832-C7E7-0446-AB7E1B296E7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1CE730B-B8FB-4365-9163-FD30A53432F7}"/>
              </a:ext>
            </a:extLst>
          </p:cNvPr>
          <p:cNvSpPr>
            <a:spLocks noGrp="1"/>
          </p:cNvSpPr>
          <p:nvPr>
            <p:ph type="sldNum" sz="quarter" idx="12"/>
          </p:nvPr>
        </p:nvSpPr>
        <p:spPr/>
        <p:txBody>
          <a:bodyPr/>
          <a:lstStyle>
            <a:lvl1pPr>
              <a:defRPr/>
            </a:lvl1pPr>
          </a:lstStyle>
          <a:p>
            <a:fld id="{1608F7C8-C6EC-304A-B67A-7660008E4196}" type="slidenum">
              <a:rPr lang="en-US" altLang="en-US"/>
              <a:pPr/>
              <a:t>‹#›</a:t>
            </a:fld>
            <a:endParaRPr lang="en-US" altLang="en-US"/>
          </a:p>
        </p:txBody>
      </p:sp>
    </p:spTree>
    <p:extLst>
      <p:ext uri="{BB962C8B-B14F-4D97-AF65-F5344CB8AC3E}">
        <p14:creationId xmlns:p14="http://schemas.microsoft.com/office/powerpoint/2010/main" val="410076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90942B-CEDA-61D5-BAF9-BDCAD0AC2E2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32AA4E3-0E70-DCE6-5502-7D1641E96F9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C0CDAE0D-F671-E614-F824-920992290338}"/>
              </a:ext>
            </a:extLst>
          </p:cNvPr>
          <p:cNvSpPr>
            <a:spLocks noGrp="1"/>
          </p:cNvSpPr>
          <p:nvPr>
            <p:ph type="sldNum" sz="quarter" idx="12"/>
          </p:nvPr>
        </p:nvSpPr>
        <p:spPr/>
        <p:txBody>
          <a:bodyPr/>
          <a:lstStyle>
            <a:lvl1pPr>
              <a:defRPr/>
            </a:lvl1pPr>
          </a:lstStyle>
          <a:p>
            <a:fld id="{C59E0D07-F69B-C24F-8E20-3A037180FD58}" type="slidenum">
              <a:rPr lang="en-US" altLang="en-US"/>
              <a:pPr/>
              <a:t>‹#›</a:t>
            </a:fld>
            <a:endParaRPr lang="en-US" altLang="en-US"/>
          </a:p>
        </p:txBody>
      </p:sp>
    </p:spTree>
    <p:extLst>
      <p:ext uri="{BB962C8B-B14F-4D97-AF65-F5344CB8AC3E}">
        <p14:creationId xmlns:p14="http://schemas.microsoft.com/office/powerpoint/2010/main" val="253994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5DDE8-B0F5-55DD-2E40-D30F902DCD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A71133-2E5A-D58B-6F83-8A73289FDF2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7710E3-4083-850C-ED4E-797A73088B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A1EA3D-4555-C159-41A4-47A96F7B7D8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BE762E8-08B9-7A32-4D33-581060824F0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56C1ABD-C0A8-94E5-791A-80B9D11C0C11}"/>
              </a:ext>
            </a:extLst>
          </p:cNvPr>
          <p:cNvSpPr>
            <a:spLocks noGrp="1"/>
          </p:cNvSpPr>
          <p:nvPr>
            <p:ph type="sldNum" sz="quarter" idx="12"/>
          </p:nvPr>
        </p:nvSpPr>
        <p:spPr/>
        <p:txBody>
          <a:bodyPr/>
          <a:lstStyle>
            <a:lvl1pPr>
              <a:defRPr/>
            </a:lvl1pPr>
          </a:lstStyle>
          <a:p>
            <a:fld id="{94894EE4-AE79-AF41-90E6-779B23E3BD63}" type="slidenum">
              <a:rPr lang="en-US" altLang="en-US"/>
              <a:pPr/>
              <a:t>‹#›</a:t>
            </a:fld>
            <a:endParaRPr lang="en-US" altLang="en-US"/>
          </a:p>
        </p:txBody>
      </p:sp>
    </p:spTree>
    <p:extLst>
      <p:ext uri="{BB962C8B-B14F-4D97-AF65-F5344CB8AC3E}">
        <p14:creationId xmlns:p14="http://schemas.microsoft.com/office/powerpoint/2010/main" val="258620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83189-1987-29DC-CC9B-A0317896504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D43C27-FF73-3BB7-22B8-5D3B7FE23DA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2B912F-79D2-D79D-429E-FFA348CFD84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83E8A4-3576-1CD7-6FF3-259176EA7F0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74D8D97-73F4-F752-F547-14E17A93748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6C1BA96-5044-9E0A-BE80-62704FD714D0}"/>
              </a:ext>
            </a:extLst>
          </p:cNvPr>
          <p:cNvSpPr>
            <a:spLocks noGrp="1"/>
          </p:cNvSpPr>
          <p:nvPr>
            <p:ph type="sldNum" sz="quarter" idx="12"/>
          </p:nvPr>
        </p:nvSpPr>
        <p:spPr/>
        <p:txBody>
          <a:bodyPr/>
          <a:lstStyle>
            <a:lvl1pPr>
              <a:defRPr/>
            </a:lvl1pPr>
          </a:lstStyle>
          <a:p>
            <a:fld id="{CB8D7D0E-F180-6F41-A471-01D4437C6D04}" type="slidenum">
              <a:rPr lang="en-US" altLang="en-US"/>
              <a:pPr/>
              <a:t>‹#›</a:t>
            </a:fld>
            <a:endParaRPr lang="en-US" altLang="en-US"/>
          </a:p>
        </p:txBody>
      </p:sp>
    </p:spTree>
    <p:extLst>
      <p:ext uri="{BB962C8B-B14F-4D97-AF65-F5344CB8AC3E}">
        <p14:creationId xmlns:p14="http://schemas.microsoft.com/office/powerpoint/2010/main" val="225454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5EAFAC9-D1D4-FD6D-01BC-D1991107141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D2C77F8-F079-54DE-80EA-6CA74755F68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F3EB4E1-16B5-A0D8-BBFB-557CEEE9820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C12EE627-5503-652A-6859-D8F556C2BAD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9317A4DC-291D-BEE3-F002-A84ABB14B4D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4EE2415-0870-6E48-9DCF-A2A06B29DE7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C0B4C1E0-E13B-76FA-5CF6-1C0C3A29375E}"/>
              </a:ext>
            </a:extLst>
          </p:cNvPr>
          <p:cNvSpPr>
            <a:spLocks noGrp="1" noChangeArrowheads="1"/>
          </p:cNvSpPr>
          <p:nvPr>
            <p:ph type="title"/>
          </p:nvPr>
        </p:nvSpPr>
        <p:spPr/>
        <p:txBody>
          <a:bodyPr/>
          <a:lstStyle/>
          <a:p>
            <a:r>
              <a:rPr lang="en-US" altLang="en-US" sz="4000">
                <a:latin typeface="Times New Roman" panose="02020603050405020304" pitchFamily="18" charset="0"/>
              </a:rPr>
              <a:t>The 4 “P”s of Marketing</a:t>
            </a:r>
            <a:br>
              <a:rPr lang="en-US" altLang="en-US" sz="4000">
                <a:latin typeface="Times New Roman" panose="02020603050405020304" pitchFamily="18" charset="0"/>
              </a:rPr>
            </a:br>
            <a:r>
              <a:rPr lang="en-US" altLang="en-US" sz="4000">
                <a:latin typeface="Times New Roman" panose="02020603050405020304" pitchFamily="18" charset="0"/>
              </a:rPr>
              <a:t>Product, Price, Place, and Promotion</a:t>
            </a:r>
          </a:p>
        </p:txBody>
      </p:sp>
      <p:pic>
        <p:nvPicPr>
          <p:cNvPr id="2055" name="Picture 7">
            <a:extLst>
              <a:ext uri="{FF2B5EF4-FFF2-40B4-BE49-F238E27FC236}">
                <a16:creationId xmlns:a16="http://schemas.microsoft.com/office/drawing/2014/main" id="{C2C0180D-85B9-A67C-753F-B39BF563E3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62200"/>
            <a:ext cx="1792288" cy="307816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A868DED6-BA6B-5FDA-B6AF-77D6E65D8C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362200"/>
            <a:ext cx="3886200" cy="311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0568BE-18FF-C07F-C07C-22321D2D2D76}"/>
              </a:ext>
            </a:extLst>
          </p:cNvPr>
          <p:cNvSpPr>
            <a:spLocks noGrp="1" noChangeArrowheads="1"/>
          </p:cNvSpPr>
          <p:nvPr>
            <p:ph type="title"/>
          </p:nvPr>
        </p:nvSpPr>
        <p:spPr/>
        <p:txBody>
          <a:bodyPr/>
          <a:lstStyle/>
          <a:p>
            <a:r>
              <a:rPr lang="en-US" altLang="en-US" sz="4000">
                <a:latin typeface="Times New Roman" panose="02020603050405020304" pitchFamily="18" charset="0"/>
              </a:rPr>
              <a:t>Product</a:t>
            </a:r>
          </a:p>
        </p:txBody>
      </p:sp>
      <p:sp>
        <p:nvSpPr>
          <p:cNvPr id="3075" name="Rectangle 3">
            <a:extLst>
              <a:ext uri="{FF2B5EF4-FFF2-40B4-BE49-F238E27FC236}">
                <a16:creationId xmlns:a16="http://schemas.microsoft.com/office/drawing/2014/main" id="{CA6E5501-1EFC-8FAE-EB9B-CE323C810B6A}"/>
              </a:ext>
            </a:extLst>
          </p:cNvPr>
          <p:cNvSpPr>
            <a:spLocks noGrp="1" noChangeArrowheads="1"/>
          </p:cNvSpPr>
          <p:nvPr>
            <p:ph type="body" idx="1"/>
          </p:nvPr>
        </p:nvSpPr>
        <p:spPr/>
        <p:txBody>
          <a:bodyPr/>
          <a:lstStyle/>
          <a:p>
            <a:r>
              <a:rPr lang="en-US" altLang="en-US"/>
              <a:t>There are many things to consider when choosing a product to sell:</a:t>
            </a:r>
          </a:p>
          <a:p>
            <a:pPr lvl="1"/>
            <a:r>
              <a:rPr lang="en-US" altLang="en-US"/>
              <a:t>What do people want?</a:t>
            </a:r>
          </a:p>
          <a:p>
            <a:pPr lvl="1"/>
            <a:r>
              <a:rPr lang="en-US" altLang="en-US"/>
              <a:t>What services should be included with the sale of a product?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DFA28B8-22AF-F6A6-2D4B-BC551E96EE8A}"/>
              </a:ext>
            </a:extLst>
          </p:cNvPr>
          <p:cNvSpPr>
            <a:spLocks noGrp="1" noChangeArrowheads="1"/>
          </p:cNvSpPr>
          <p:nvPr>
            <p:ph type="title"/>
          </p:nvPr>
        </p:nvSpPr>
        <p:spPr/>
        <p:txBody>
          <a:bodyPr/>
          <a:lstStyle/>
          <a:p>
            <a:r>
              <a:rPr lang="en-US" altLang="en-US" sz="4000">
                <a:latin typeface="Times New Roman" panose="02020603050405020304" pitchFamily="18" charset="0"/>
              </a:rPr>
              <a:t>Price</a:t>
            </a:r>
          </a:p>
        </p:txBody>
      </p:sp>
      <p:sp>
        <p:nvSpPr>
          <p:cNvPr id="4099" name="Rectangle 3">
            <a:extLst>
              <a:ext uri="{FF2B5EF4-FFF2-40B4-BE49-F238E27FC236}">
                <a16:creationId xmlns:a16="http://schemas.microsoft.com/office/drawing/2014/main" id="{E99EDDD5-0284-A4D1-FB66-3CE4DC34A510}"/>
              </a:ext>
            </a:extLst>
          </p:cNvPr>
          <p:cNvSpPr>
            <a:spLocks noGrp="1" noChangeArrowheads="1"/>
          </p:cNvSpPr>
          <p:nvPr>
            <p:ph type="body" idx="1"/>
          </p:nvPr>
        </p:nvSpPr>
        <p:spPr/>
        <p:txBody>
          <a:bodyPr/>
          <a:lstStyle/>
          <a:p>
            <a:r>
              <a:rPr lang="en-US" altLang="en-US"/>
              <a:t>The price is what the customer must give up to receive the product.  It often is necessary to try different prices periodically to see which prices provide the best financial returns.</a:t>
            </a:r>
          </a:p>
        </p:txBody>
      </p:sp>
      <p:pic>
        <p:nvPicPr>
          <p:cNvPr id="4100" name="Picture 4">
            <a:extLst>
              <a:ext uri="{FF2B5EF4-FFF2-40B4-BE49-F238E27FC236}">
                <a16:creationId xmlns:a16="http://schemas.microsoft.com/office/drawing/2014/main" id="{8C52EE74-6973-98BF-2035-83FC85144A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572000"/>
            <a:ext cx="2362200" cy="1704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92BBA42-B6DC-2CB8-3F05-85535A9F0517}"/>
              </a:ext>
            </a:extLst>
          </p:cNvPr>
          <p:cNvSpPr>
            <a:spLocks noGrp="1" noChangeArrowheads="1"/>
          </p:cNvSpPr>
          <p:nvPr>
            <p:ph type="title"/>
          </p:nvPr>
        </p:nvSpPr>
        <p:spPr/>
        <p:txBody>
          <a:bodyPr/>
          <a:lstStyle/>
          <a:p>
            <a:r>
              <a:rPr lang="en-US" altLang="en-US" sz="3600">
                <a:latin typeface="Times New Roman" panose="02020603050405020304" pitchFamily="18" charset="0"/>
              </a:rPr>
              <a:t>Place</a:t>
            </a:r>
            <a:br>
              <a:rPr lang="en-US" altLang="en-US" sz="3600">
                <a:latin typeface="Times New Roman" panose="02020603050405020304" pitchFamily="18" charset="0"/>
              </a:rPr>
            </a:br>
            <a:r>
              <a:rPr lang="en-US" altLang="en-US" sz="3600">
                <a:latin typeface="Times New Roman" panose="02020603050405020304" pitchFamily="18" charset="0"/>
              </a:rPr>
              <a:t>(also known as distribution)</a:t>
            </a:r>
          </a:p>
        </p:txBody>
      </p:sp>
      <p:sp>
        <p:nvSpPr>
          <p:cNvPr id="5123" name="Rectangle 3">
            <a:extLst>
              <a:ext uri="{FF2B5EF4-FFF2-40B4-BE49-F238E27FC236}">
                <a16:creationId xmlns:a16="http://schemas.microsoft.com/office/drawing/2014/main" id="{DD1F2796-E5C0-8204-D959-8B2E67C2A578}"/>
              </a:ext>
            </a:extLst>
          </p:cNvPr>
          <p:cNvSpPr>
            <a:spLocks noGrp="1" noChangeArrowheads="1"/>
          </p:cNvSpPr>
          <p:nvPr>
            <p:ph type="body" idx="1"/>
          </p:nvPr>
        </p:nvSpPr>
        <p:spPr/>
        <p:txBody>
          <a:bodyPr/>
          <a:lstStyle/>
          <a:p>
            <a:r>
              <a:rPr lang="en-US" altLang="en-US"/>
              <a:t>It is important to make sure that there is enough of a product on hand to sell.</a:t>
            </a:r>
          </a:p>
          <a:p>
            <a:pPr lvl="1"/>
            <a:r>
              <a:rPr lang="en-US" altLang="en-US"/>
              <a:t>Fro instance, if there is a sale, then enough of a product should be available so that customers can be satisfied.</a:t>
            </a:r>
          </a:p>
        </p:txBody>
      </p:sp>
      <p:pic>
        <p:nvPicPr>
          <p:cNvPr id="5125" name="Picture 5">
            <a:extLst>
              <a:ext uri="{FF2B5EF4-FFF2-40B4-BE49-F238E27FC236}">
                <a16:creationId xmlns:a16="http://schemas.microsoft.com/office/drawing/2014/main" id="{24E40C7A-1167-FDEC-A3D2-67AC8A8EB0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648200"/>
            <a:ext cx="2819400" cy="1830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4057018-108E-7EC8-A749-52BAD26D052E}"/>
              </a:ext>
            </a:extLst>
          </p:cNvPr>
          <p:cNvSpPr>
            <a:spLocks noGrp="1" noChangeArrowheads="1"/>
          </p:cNvSpPr>
          <p:nvPr>
            <p:ph type="title"/>
          </p:nvPr>
        </p:nvSpPr>
        <p:spPr/>
        <p:txBody>
          <a:bodyPr/>
          <a:lstStyle/>
          <a:p>
            <a:r>
              <a:rPr lang="en-US" altLang="en-US" sz="3600">
                <a:latin typeface="Times New Roman" panose="02020603050405020304" pitchFamily="18" charset="0"/>
              </a:rPr>
              <a:t>Promotion</a:t>
            </a:r>
            <a:br>
              <a:rPr lang="en-US" altLang="en-US" sz="3600">
                <a:latin typeface="Times New Roman" panose="02020603050405020304" pitchFamily="18" charset="0"/>
              </a:rPr>
            </a:br>
            <a:r>
              <a:rPr lang="en-US" altLang="en-US" sz="3600">
                <a:latin typeface="Times New Roman" panose="02020603050405020304" pitchFamily="18" charset="0"/>
              </a:rPr>
              <a:t>(Customer Awareness)</a:t>
            </a:r>
          </a:p>
        </p:txBody>
      </p:sp>
      <p:sp>
        <p:nvSpPr>
          <p:cNvPr id="6147" name="Rectangle 3">
            <a:extLst>
              <a:ext uri="{FF2B5EF4-FFF2-40B4-BE49-F238E27FC236}">
                <a16:creationId xmlns:a16="http://schemas.microsoft.com/office/drawing/2014/main" id="{6A10BA4B-EF42-727C-A4C9-41276CF37637}"/>
              </a:ext>
            </a:extLst>
          </p:cNvPr>
          <p:cNvSpPr>
            <a:spLocks noGrp="1" noChangeArrowheads="1"/>
          </p:cNvSpPr>
          <p:nvPr>
            <p:ph type="body" idx="1"/>
          </p:nvPr>
        </p:nvSpPr>
        <p:spPr/>
        <p:txBody>
          <a:bodyPr/>
          <a:lstStyle/>
          <a:p>
            <a:r>
              <a:rPr lang="en-US" altLang="en-US"/>
              <a:t>Promotion involves all that goes into making consumers aware of your product and its desirable features, including:</a:t>
            </a:r>
          </a:p>
          <a:p>
            <a:pPr lvl="1"/>
            <a:r>
              <a:rPr lang="en-US" altLang="en-US"/>
              <a:t>Advertising.</a:t>
            </a:r>
          </a:p>
          <a:p>
            <a:pPr lvl="1"/>
            <a:r>
              <a:rPr lang="en-US" altLang="en-US"/>
              <a:t>Personal selling.</a:t>
            </a:r>
          </a:p>
          <a:p>
            <a:pPr lvl="1"/>
            <a:r>
              <a:rPr lang="en-US" altLang="en-US"/>
              <a:t>Sales promotion.</a:t>
            </a:r>
          </a:p>
        </p:txBody>
      </p:sp>
      <p:pic>
        <p:nvPicPr>
          <p:cNvPr id="6148" name="Picture 4">
            <a:extLst>
              <a:ext uri="{FF2B5EF4-FFF2-40B4-BE49-F238E27FC236}">
                <a16:creationId xmlns:a16="http://schemas.microsoft.com/office/drawing/2014/main" id="{56D62354-F395-3195-0911-86E42BDBDE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733800"/>
            <a:ext cx="2293938" cy="25003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165</Words>
  <Application>Microsoft Macintosh PowerPoint</Application>
  <PresentationFormat>On-screen Show (4:3)</PresentationFormat>
  <Paragraphs>15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The 4 “P”s of Marketing Product, Price, Place, and Promotion</vt:lpstr>
      <vt:lpstr>Product</vt:lpstr>
      <vt:lpstr>Price</vt:lpstr>
      <vt:lpstr>Place (also known as distribution)</vt:lpstr>
      <vt:lpstr>Promotion (Customer Awareness)</vt:lpstr>
    </vt:vector>
  </TitlesOfParts>
  <Company>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 “P”s of Marketing Product, Price, Place, and Promotion</dc:title>
  <dc:creator>School of Business</dc:creator>
  <cp:lastModifiedBy>michael tuttle</cp:lastModifiedBy>
  <cp:revision>2</cp:revision>
  <dcterms:created xsi:type="dcterms:W3CDTF">2005-01-12T17:36:24Z</dcterms:created>
  <dcterms:modified xsi:type="dcterms:W3CDTF">2023-01-30T00:48:39Z</dcterms:modified>
</cp:coreProperties>
</file>